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257" r:id="rId3"/>
    <p:sldId id="258" r:id="rId4"/>
    <p:sldId id="343" r:id="rId5"/>
    <p:sldId id="351" r:id="rId6"/>
    <p:sldId id="352" r:id="rId7"/>
    <p:sldId id="344" r:id="rId8"/>
    <p:sldId id="276" r:id="rId9"/>
    <p:sldId id="277" r:id="rId10"/>
    <p:sldId id="280" r:id="rId11"/>
    <p:sldId id="281" r:id="rId12"/>
    <p:sldId id="284" r:id="rId13"/>
    <p:sldId id="283" r:id="rId14"/>
    <p:sldId id="285" r:id="rId15"/>
    <p:sldId id="340" r:id="rId16"/>
    <p:sldId id="286" r:id="rId17"/>
    <p:sldId id="341" r:id="rId18"/>
    <p:sldId id="342" r:id="rId19"/>
    <p:sldId id="289" r:id="rId20"/>
    <p:sldId id="339" r:id="rId21"/>
    <p:sldId id="312" r:id="rId22"/>
    <p:sldId id="313" r:id="rId23"/>
    <p:sldId id="314" r:id="rId24"/>
    <p:sldId id="315" r:id="rId25"/>
    <p:sldId id="345" r:id="rId26"/>
    <p:sldId id="310" r:id="rId27"/>
    <p:sldId id="338" r:id="rId28"/>
    <p:sldId id="311" r:id="rId29"/>
    <p:sldId id="316" r:id="rId30"/>
    <p:sldId id="288" r:id="rId31"/>
    <p:sldId id="293" r:id="rId32"/>
    <p:sldId id="292" r:id="rId33"/>
    <p:sldId id="295" r:id="rId34"/>
    <p:sldId id="296" r:id="rId35"/>
    <p:sldId id="298" r:id="rId36"/>
    <p:sldId id="321" r:id="rId37"/>
    <p:sldId id="323" r:id="rId38"/>
    <p:sldId id="324" r:id="rId39"/>
    <p:sldId id="325" r:id="rId40"/>
    <p:sldId id="326" r:id="rId41"/>
    <p:sldId id="327" r:id="rId42"/>
    <p:sldId id="328" r:id="rId43"/>
    <p:sldId id="337" r:id="rId44"/>
    <p:sldId id="336" r:id="rId45"/>
    <p:sldId id="335" r:id="rId46"/>
    <p:sldId id="346" r:id="rId47"/>
    <p:sldId id="330" r:id="rId48"/>
    <p:sldId id="347" r:id="rId49"/>
    <p:sldId id="331" r:id="rId50"/>
    <p:sldId id="348" r:id="rId51"/>
    <p:sldId id="332" r:id="rId52"/>
    <p:sldId id="349" r:id="rId53"/>
    <p:sldId id="333" r:id="rId54"/>
    <p:sldId id="320" r:id="rId55"/>
    <p:sldId id="334" r:id="rId56"/>
    <p:sldId id="350" r:id="rId57"/>
    <p:sldId id="355" r:id="rId58"/>
    <p:sldId id="356" r:id="rId59"/>
    <p:sldId id="360" r:id="rId60"/>
    <p:sldId id="357" r:id="rId61"/>
    <p:sldId id="364" r:id="rId62"/>
    <p:sldId id="363" r:id="rId63"/>
    <p:sldId id="362" r:id="rId64"/>
    <p:sldId id="36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1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AAEE-C742-4330-B8C6-40B4A4481D1F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98D02-16B4-459C-84F2-7E5CE7833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0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447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76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135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2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63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6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6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5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3311-DA2F-459C-9AE1-90A92D02EB8B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5B07C51-D1B7-41BF-908A-0782DDE17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1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servertutorial.net/sql-server-basics/sql-server-subquery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base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Nasreen Akhtar</a:t>
            </a:r>
          </a:p>
          <a:p>
            <a:r>
              <a:rPr lang="en-US" dirty="0"/>
              <a:t>FAST-NU</a:t>
            </a:r>
          </a:p>
          <a:p>
            <a:r>
              <a:rPr lang="en-US" dirty="0"/>
              <a:t>Chiniot Faisalabad Campus</a:t>
            </a:r>
          </a:p>
        </p:txBody>
      </p:sp>
    </p:spTree>
    <p:extLst>
      <p:ext uri="{BB962C8B-B14F-4D97-AF65-F5344CB8AC3E}">
        <p14:creationId xmlns:p14="http://schemas.microsoft.com/office/powerpoint/2010/main" val="223198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Delete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Removes tuples from a relation </a:t>
            </a:r>
          </a:p>
          <a:p>
            <a:r>
              <a:rPr lang="en-US" dirty="0"/>
              <a:t>Includes a WHERE-clause to select the tuples to be deleted </a:t>
            </a:r>
          </a:p>
          <a:p>
            <a:r>
              <a:rPr lang="en-US" dirty="0"/>
              <a:t>Tuples are deleted from only </a:t>
            </a:r>
            <a:r>
              <a:rPr lang="en-US" i="1" dirty="0"/>
              <a:t>one table </a:t>
            </a:r>
            <a:r>
              <a:rPr lang="en-US" dirty="0"/>
              <a:t>at a time (unless CASCADE is specified on a referential integrity constraint) </a:t>
            </a:r>
          </a:p>
          <a:p>
            <a:r>
              <a:rPr lang="en-US" dirty="0"/>
              <a:t>The number of tuples deleted depends on the number of tuples in the relation that satisfy the WHERE-clause </a:t>
            </a:r>
          </a:p>
          <a:p>
            <a:r>
              <a:rPr lang="en-US" dirty="0"/>
              <a:t>Syntax</a:t>
            </a:r>
            <a:br>
              <a:rPr lang="en-US" dirty="0"/>
            </a:br>
            <a:r>
              <a:rPr lang="en-US" dirty="0"/>
              <a:t> DELETE from table name </a:t>
            </a:r>
            <a:br>
              <a:rPr lang="en-US" dirty="0"/>
            </a:br>
            <a:r>
              <a:rPr lang="en-US" dirty="0"/>
              <a:t>WHERE Condition;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4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Delete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FROM EMPLOYEE</a:t>
            </a:r>
            <a:br>
              <a:rPr lang="en-US" dirty="0"/>
            </a:br>
            <a:r>
              <a:rPr lang="en-US" dirty="0"/>
              <a:t>WHERE      </a:t>
            </a:r>
            <a:r>
              <a:rPr lang="en-US" dirty="0" err="1"/>
              <a:t>Lname</a:t>
            </a:r>
            <a:r>
              <a:rPr lang="en-US" dirty="0"/>
              <a:t>=‘Brown’;</a:t>
            </a:r>
          </a:p>
          <a:p>
            <a:r>
              <a:rPr lang="en-US" dirty="0"/>
              <a:t>DELETE FROM EMPLOYEE</a:t>
            </a:r>
            <a:br>
              <a:rPr lang="en-US" dirty="0"/>
            </a:br>
            <a:r>
              <a:rPr lang="en-US" dirty="0"/>
              <a:t>WHERE   SSN=‘123456789’;</a:t>
            </a:r>
          </a:p>
          <a:p>
            <a:r>
              <a:rPr lang="en-US" dirty="0"/>
              <a:t>DELETE FROM EMPLOYEE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Dno</a:t>
            </a:r>
            <a:r>
              <a:rPr lang="en-US" dirty="0"/>
              <a:t>=5;</a:t>
            </a:r>
          </a:p>
          <a:p>
            <a:r>
              <a:rPr lang="en-US" dirty="0"/>
              <a:t>DELETE FROM EMPLOYEE;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missing WHERE-clause specifies that </a:t>
            </a:r>
            <a:r>
              <a:rPr lang="en-US" i="1" dirty="0"/>
              <a:t>all tuples </a:t>
            </a:r>
            <a:r>
              <a:rPr lang="en-US" dirty="0"/>
              <a:t>in the relation are to be deleted; the table then becomes an empty table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8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modify attribute values of one or more selected tuples </a:t>
            </a:r>
          </a:p>
          <a:p>
            <a:r>
              <a:rPr lang="en-US" dirty="0"/>
              <a:t>A WHERE-clause selects the tuples to be modified </a:t>
            </a:r>
          </a:p>
          <a:p>
            <a:r>
              <a:rPr lang="en-US" dirty="0"/>
              <a:t>SET-clause specifies the attributes to be modified and their new values </a:t>
            </a:r>
          </a:p>
          <a:p>
            <a:r>
              <a:rPr lang="en-US" dirty="0"/>
              <a:t>Each command modifies tuples </a:t>
            </a:r>
            <a:r>
              <a:rPr lang="en-US" i="1" dirty="0"/>
              <a:t>in the same relation</a:t>
            </a:r>
          </a:p>
          <a:p>
            <a:pPr marL="349250" indent="-349250"/>
            <a:r>
              <a:rPr lang="en-US" i="1" dirty="0"/>
              <a:t>SYNTAX</a:t>
            </a:r>
            <a:br>
              <a:rPr lang="en-US" i="1" dirty="0"/>
            </a:br>
            <a:r>
              <a:rPr lang="en-US" i="1" dirty="0"/>
              <a:t>               UPDATE         TABLE-NAME</a:t>
            </a:r>
            <a:br>
              <a:rPr lang="en-US" i="1" dirty="0"/>
            </a:br>
            <a:r>
              <a:rPr lang="en-US" i="1" dirty="0"/>
              <a:t>               SET               ATRRIBUTE(s)=NEW VALUE</a:t>
            </a:r>
            <a:br>
              <a:rPr lang="en-US" i="1" dirty="0"/>
            </a:br>
            <a:r>
              <a:rPr lang="en-US" i="1" dirty="0"/>
              <a:t>               WHERE         CONDITION; </a:t>
            </a:r>
          </a:p>
          <a:p>
            <a:r>
              <a:rPr lang="en-US" i="1" dirty="0"/>
              <a:t>EXAMPLE</a:t>
            </a:r>
            <a:br>
              <a:rPr lang="en-US" i="1" dirty="0"/>
            </a:br>
            <a:r>
              <a:rPr lang="en-US" i="1" dirty="0"/>
              <a:t>               UPDATE         PROJECT</a:t>
            </a:r>
            <a:br>
              <a:rPr lang="en-US" i="1" dirty="0"/>
            </a:br>
            <a:r>
              <a:rPr lang="en-US" i="1" dirty="0"/>
              <a:t>               SET               </a:t>
            </a:r>
            <a:r>
              <a:rPr lang="en-US" i="1" dirty="0" err="1"/>
              <a:t>Plocation</a:t>
            </a:r>
            <a:r>
              <a:rPr lang="en-US" i="1" dirty="0"/>
              <a:t>=‘Bellaire’ AND </a:t>
            </a:r>
            <a:r>
              <a:rPr lang="en-US" i="1" dirty="0" err="1"/>
              <a:t>Dnum</a:t>
            </a:r>
            <a:r>
              <a:rPr lang="en-US" i="1" dirty="0"/>
              <a:t>=5</a:t>
            </a:r>
            <a:br>
              <a:rPr lang="en-US" i="1" dirty="0"/>
            </a:br>
            <a:r>
              <a:rPr lang="en-US" i="1" dirty="0"/>
              <a:t>               WHERE          </a:t>
            </a:r>
            <a:r>
              <a:rPr lang="en-US" i="1" dirty="0" err="1"/>
              <a:t>Pnumber</a:t>
            </a:r>
            <a:r>
              <a:rPr lang="en-US" i="1" dirty="0"/>
              <a:t>=10;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5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RETRIVAL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SELECT </a:t>
            </a:r>
          </a:p>
          <a:p>
            <a:pPr lvl="1"/>
            <a:r>
              <a:rPr lang="en-US" altLang="en-US" dirty="0"/>
              <a:t>One basic statement for retrieving information from a database</a:t>
            </a:r>
          </a:p>
          <a:p>
            <a:pPr lvl="1"/>
            <a:r>
              <a:rPr lang="en-US" altLang="en-US" dirty="0"/>
              <a:t>Syntax: </a:t>
            </a:r>
          </a:p>
          <a:p>
            <a:pPr lvl="2"/>
            <a:r>
              <a:rPr lang="en-US" altLang="en-US" dirty="0"/>
              <a:t>SELECT </a:t>
            </a:r>
            <a:r>
              <a:rPr lang="en-US" altLang="en-US" i="1" dirty="0" err="1"/>
              <a:t>columnlist</a:t>
            </a:r>
            <a:br>
              <a:rPr lang="en-US" altLang="en-US" dirty="0"/>
            </a:br>
            <a:r>
              <a:rPr lang="en-US" altLang="en-US" dirty="0"/>
              <a:t>FROM </a:t>
            </a:r>
            <a:r>
              <a:rPr lang="en-US" altLang="en-US" i="1" dirty="0" err="1"/>
              <a:t>tablename</a:t>
            </a:r>
            <a:r>
              <a:rPr lang="en-US" altLang="en-US" dirty="0"/>
              <a:t>;</a:t>
            </a:r>
            <a:endParaRPr lang="en-US" altLang="en-US" i="1" dirty="0"/>
          </a:p>
          <a:p>
            <a:r>
              <a:rPr lang="en-US" altLang="en-US" i="1" dirty="0" err="1"/>
              <a:t>Columnlist</a:t>
            </a:r>
            <a:r>
              <a:rPr lang="en-US" altLang="en-US" dirty="0"/>
              <a:t> represents one or more attributes, separated by commas</a:t>
            </a:r>
          </a:p>
          <a:p>
            <a:r>
              <a:rPr lang="en-US" altLang="en-US" dirty="0"/>
              <a:t>Asterisk can be used as wildcard character to list all attributes.</a:t>
            </a:r>
          </a:p>
          <a:p>
            <a:r>
              <a:rPr lang="en-US" dirty="0"/>
              <a:t>The WHERE clause is used to extract only those records that fulfill a specified criterion.</a:t>
            </a:r>
            <a:endParaRPr lang="en-US" altLang="en-US" dirty="0"/>
          </a:p>
          <a:p>
            <a:r>
              <a:rPr lang="en-US" altLang="en-US" dirty="0"/>
              <a:t>Example</a:t>
            </a:r>
          </a:p>
          <a:p>
            <a:pPr marL="1143000" indent="-282575"/>
            <a:r>
              <a:rPr lang="en-US" altLang="en-US" dirty="0"/>
              <a:t>SELECT * FROM EMPLOYEE</a:t>
            </a:r>
            <a:br>
              <a:rPr lang="en-US" altLang="en-US" dirty="0"/>
            </a:br>
            <a:r>
              <a:rPr lang="en-US" altLang="en-US" dirty="0"/>
              <a:t>WHERE SSN=123456789;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17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Selecting Rows with </a:t>
            </a:r>
            <a:br>
              <a:rPr lang="en-US" altLang="en-US" dirty="0"/>
            </a:br>
            <a:r>
              <a:rPr lang="en-US" altLang="en-US" dirty="0"/>
              <a:t>Conditional Restrictions</a:t>
            </a:r>
            <a:endParaRPr lang="en-US" dirty="0"/>
          </a:p>
        </p:txBody>
      </p:sp>
      <p:pic>
        <p:nvPicPr>
          <p:cNvPr id="4" name="Picture 3" descr="Tbl07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0859" y="2336328"/>
            <a:ext cx="5808663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71" y="338138"/>
            <a:ext cx="8596668" cy="1320800"/>
          </a:xfrm>
        </p:spPr>
        <p:txBody>
          <a:bodyPr/>
          <a:lstStyle/>
          <a:p>
            <a:r>
              <a:rPr lang="en-US" dirty="0"/>
              <a:t>Specific column selection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819275"/>
            <a:ext cx="67913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65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71" y="338138"/>
            <a:ext cx="8596668" cy="1320800"/>
          </a:xfrm>
        </p:spPr>
        <p:txBody>
          <a:bodyPr/>
          <a:lstStyle/>
          <a:p>
            <a:r>
              <a:rPr lang="en-US" dirty="0"/>
              <a:t>Specific column selection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81" y="1558738"/>
            <a:ext cx="6834188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196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71" y="338138"/>
            <a:ext cx="8596668" cy="1320800"/>
          </a:xfrm>
        </p:spPr>
        <p:txBody>
          <a:bodyPr/>
          <a:lstStyle/>
          <a:p>
            <a:r>
              <a:rPr lang="en-US" dirty="0"/>
              <a:t>Specific column selection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21" y="2124075"/>
            <a:ext cx="9653378" cy="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0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71" y="338138"/>
            <a:ext cx="8596668" cy="1320800"/>
          </a:xfrm>
        </p:spPr>
        <p:txBody>
          <a:bodyPr/>
          <a:lstStyle/>
          <a:p>
            <a:r>
              <a:rPr lang="en-US" dirty="0"/>
              <a:t>Specific column selection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06" y="2139763"/>
            <a:ext cx="68453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1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0"/>
          <a:stretch>
            <a:fillRect/>
          </a:stretch>
        </p:blipFill>
        <p:spPr bwMode="auto">
          <a:xfrm>
            <a:off x="1107243" y="1150003"/>
            <a:ext cx="72834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3276599"/>
            <a:ext cx="73152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2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Types</a:t>
            </a:r>
          </a:p>
          <a:p>
            <a:r>
              <a:rPr lang="en-US" dirty="0"/>
              <a:t>Different Constraints use to create table</a:t>
            </a:r>
          </a:p>
          <a:p>
            <a:r>
              <a:rPr lang="en-US" dirty="0"/>
              <a:t>DML COMMAND</a:t>
            </a:r>
          </a:p>
          <a:p>
            <a:pPr marL="914400" indent="-336550"/>
            <a:r>
              <a:rPr lang="en-US" dirty="0"/>
              <a:t>Insert delete and update operation.</a:t>
            </a:r>
          </a:p>
          <a:p>
            <a:r>
              <a:rPr lang="en-US" dirty="0"/>
              <a:t>Basic retrieval queries in SQL   </a:t>
            </a:r>
          </a:p>
          <a:p>
            <a:r>
              <a:rPr lang="en-US" dirty="0"/>
              <a:t>SELECT</a:t>
            </a:r>
          </a:p>
          <a:p>
            <a:pPr marL="968375" indent="-390525"/>
            <a:r>
              <a:rPr lang="en-US" dirty="0"/>
              <a:t>IN</a:t>
            </a:r>
          </a:p>
          <a:p>
            <a:pPr marL="968375" indent="-390525"/>
            <a:r>
              <a:rPr lang="en-US" dirty="0"/>
              <a:t>BETWEEN</a:t>
            </a:r>
          </a:p>
          <a:p>
            <a:pPr marL="968375" indent="-390525"/>
            <a:r>
              <a:rPr lang="en-US" dirty="0"/>
              <a:t>EXIST</a:t>
            </a:r>
          </a:p>
          <a:p>
            <a:pPr marL="968375" indent="-390525"/>
            <a:r>
              <a:rPr lang="en-US" dirty="0"/>
              <a:t>LIKE</a:t>
            </a:r>
          </a:p>
          <a:p>
            <a:pPr marL="968375" indent="-390525"/>
            <a:r>
              <a:rPr lang="en-US" dirty="0"/>
              <a:t>IS NULL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67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370"/>
          <a:stretch>
            <a:fillRect/>
          </a:stretch>
        </p:blipFill>
        <p:spPr bwMode="auto">
          <a:xfrm>
            <a:off x="1107243" y="1150003"/>
            <a:ext cx="72834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89" y="3068451"/>
            <a:ext cx="73310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770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571500">
              <a:buNone/>
            </a:pPr>
            <a:r>
              <a:rPr lang="en-US" dirty="0"/>
              <a:t>1.		Select * from EMPLOYEE</a:t>
            </a:r>
          </a:p>
          <a:p>
            <a:pPr marL="0" indent="571500">
              <a:buNone/>
            </a:pPr>
            <a:r>
              <a:rPr lang="en-US" dirty="0"/>
              <a:t>		Where id=1;</a:t>
            </a:r>
          </a:p>
          <a:p>
            <a:pPr marL="0" indent="571500">
              <a:buNone/>
            </a:pPr>
            <a:r>
              <a:rPr lang="en-US" dirty="0"/>
              <a:t>2.		Select * from EMPLOYEE</a:t>
            </a:r>
          </a:p>
          <a:p>
            <a:pPr marL="0" indent="571500">
              <a:buNone/>
            </a:pPr>
            <a:r>
              <a:rPr lang="en-US" dirty="0"/>
              <a:t>		Where Address=‘Lahore’;</a:t>
            </a:r>
          </a:p>
          <a:p>
            <a:pPr marL="0" indent="571500">
              <a:buNone/>
            </a:pPr>
            <a:r>
              <a:rPr lang="en-US" dirty="0"/>
              <a:t>3.		Select * from EMPLOYEE</a:t>
            </a:r>
          </a:p>
          <a:p>
            <a:pPr marL="0" indent="571500">
              <a:buNone/>
            </a:pPr>
            <a:r>
              <a:rPr lang="en-US" dirty="0"/>
              <a:t>		Where address=‘Lahore’ AND name=‘Ali’;</a:t>
            </a:r>
          </a:p>
          <a:p>
            <a:pPr marL="0" indent="571500">
              <a:buNone/>
            </a:pPr>
            <a:r>
              <a:rPr lang="en-US" dirty="0"/>
              <a:t>4.		Select * from EMPLOYEE</a:t>
            </a:r>
          </a:p>
          <a:p>
            <a:pPr marL="0" indent="571500">
              <a:buNone/>
            </a:pPr>
            <a:r>
              <a:rPr lang="en-US" dirty="0"/>
              <a:t>		Where address=‘Lahore’ OR name=‘Ali’;</a:t>
            </a:r>
          </a:p>
          <a:p>
            <a:pPr marL="0" indent="571500">
              <a:buNone/>
            </a:pPr>
            <a:endParaRPr lang="en-US" dirty="0"/>
          </a:p>
          <a:p>
            <a:pPr marL="0" indent="571500">
              <a:buNone/>
            </a:pPr>
            <a:r>
              <a:rPr lang="en-US" dirty="0"/>
              <a:t> </a:t>
            </a:r>
          </a:p>
          <a:p>
            <a:pPr marL="0" indent="5715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8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000" dirty="0"/>
              <a:t>A SELECT statement can consist up to six clauses.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mic Sans MS" panose="030F0702030302020204" pitchFamily="66" charset="0"/>
              </a:rPr>
              <a:t>SELECT	    </a:t>
            </a:r>
            <a:r>
              <a:rPr lang="en-US" altLang="en-US" sz="2400" dirty="0">
                <a:latin typeface="Comic Sans MS" panose="030F0702030302020204" pitchFamily="66" charset="0"/>
              </a:rPr>
              <a:t>[DISTINCT | ALL] 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	                    {* | [</a:t>
            </a:r>
            <a:r>
              <a:rPr lang="en-US" altLang="en-US" sz="2400" dirty="0" err="1">
                <a:latin typeface="Comic Sans MS" panose="030F0702030302020204" pitchFamily="66" charset="0"/>
              </a:rPr>
              <a:t>column_expression</a:t>
            </a:r>
            <a:r>
              <a:rPr lang="en-US" altLang="en-US" sz="2400" dirty="0">
                <a:latin typeface="Comic Sans MS" panose="030F0702030302020204" pitchFamily="66" charset="0"/>
              </a:rPr>
              <a:t> [AS </a:t>
            </a:r>
            <a:r>
              <a:rPr lang="en-US" altLang="en-US" sz="2400" dirty="0" err="1">
                <a:latin typeface="Comic Sans MS" panose="030F0702030302020204" pitchFamily="66" charset="0"/>
              </a:rPr>
              <a:t>new_name</a:t>
            </a:r>
            <a:r>
              <a:rPr lang="en-US" altLang="en-US" sz="2400" dirty="0">
                <a:latin typeface="Comic Sans MS" panose="030F0702030302020204" pitchFamily="66" charset="0"/>
              </a:rPr>
              <a:t>]] [,...] }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Comic Sans MS" panose="030F0702030302020204" pitchFamily="66" charset="0"/>
              </a:rPr>
              <a:t>FROM</a:t>
            </a:r>
            <a:r>
              <a:rPr lang="en-US" altLang="en-US" sz="2400" dirty="0">
                <a:latin typeface="Comic Sans MS" panose="030F0702030302020204" pitchFamily="66" charset="0"/>
              </a:rPr>
              <a:t>	      </a:t>
            </a:r>
            <a:r>
              <a:rPr lang="en-US" altLang="en-US" sz="2400" dirty="0" err="1">
                <a:latin typeface="Comic Sans MS" panose="030F0702030302020204" pitchFamily="66" charset="0"/>
              </a:rPr>
              <a:t>table_name</a:t>
            </a:r>
            <a:r>
              <a:rPr lang="en-US" altLang="en-US" sz="2400" dirty="0">
                <a:latin typeface="Comic Sans MS" panose="030F0702030302020204" pitchFamily="66" charset="0"/>
              </a:rPr>
              <a:t> [alias] [, ...]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[</a:t>
            </a:r>
            <a:r>
              <a:rPr lang="en-US" altLang="en-US" sz="2400" b="1" dirty="0">
                <a:latin typeface="Comic Sans MS" panose="030F0702030302020204" pitchFamily="66" charset="0"/>
              </a:rPr>
              <a:t>WHERE</a:t>
            </a:r>
            <a:r>
              <a:rPr lang="en-US" altLang="en-US" sz="2400" dirty="0">
                <a:latin typeface="Comic Sans MS" panose="030F0702030302020204" pitchFamily="66" charset="0"/>
              </a:rPr>
              <a:t>	      condition]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[</a:t>
            </a:r>
            <a:r>
              <a:rPr lang="en-US" altLang="en-US" sz="2400" b="1" dirty="0">
                <a:latin typeface="Comic Sans MS" panose="030F0702030302020204" pitchFamily="66" charset="0"/>
              </a:rPr>
              <a:t>GROUP BY</a:t>
            </a:r>
            <a:r>
              <a:rPr lang="en-US" altLang="en-US" sz="2400" dirty="0">
                <a:latin typeface="Comic Sans MS" panose="030F0702030302020204" pitchFamily="66" charset="0"/>
              </a:rPr>
              <a:t>      </a:t>
            </a:r>
            <a:r>
              <a:rPr lang="en-US" altLang="en-US" sz="2400" dirty="0" err="1">
                <a:latin typeface="Comic Sans MS" panose="030F0702030302020204" pitchFamily="66" charset="0"/>
              </a:rPr>
              <a:t>column_list</a:t>
            </a:r>
            <a:r>
              <a:rPr lang="en-US" altLang="en-US" sz="2400" dirty="0">
                <a:latin typeface="Comic Sans MS" panose="030F0702030302020204" pitchFamily="66" charset="0"/>
              </a:rPr>
              <a:t>]	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[</a:t>
            </a:r>
            <a:r>
              <a:rPr lang="en-US" altLang="en-US" sz="2400" b="1" dirty="0">
                <a:latin typeface="Comic Sans MS" panose="030F0702030302020204" pitchFamily="66" charset="0"/>
              </a:rPr>
              <a:t>HAVING</a:t>
            </a:r>
            <a:r>
              <a:rPr lang="en-US" altLang="en-US" sz="2400" dirty="0">
                <a:latin typeface="Comic Sans MS" panose="030F0702030302020204" pitchFamily="66" charset="0"/>
              </a:rPr>
              <a:t>         condition]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[</a:t>
            </a:r>
            <a:r>
              <a:rPr lang="en-US" altLang="en-US" sz="2400" b="1" dirty="0">
                <a:latin typeface="Comic Sans MS" panose="030F0702030302020204" pitchFamily="66" charset="0"/>
              </a:rPr>
              <a:t>ORDER By    </a:t>
            </a:r>
            <a:r>
              <a:rPr lang="en-US" altLang="en-US" sz="2400" dirty="0" err="1">
                <a:latin typeface="Comic Sans MS" panose="030F0702030302020204" pitchFamily="66" charset="0"/>
              </a:rPr>
              <a:t>column_list</a:t>
            </a:r>
            <a:r>
              <a:rPr lang="en-US" altLang="en-US" sz="2400" dirty="0">
                <a:latin typeface="Comic Sans MS" panose="030F0702030302020204" pitchFamily="66" charset="0"/>
              </a:rPr>
              <a:t>]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000" dirty="0"/>
              <a:t>Only </a:t>
            </a:r>
            <a:r>
              <a:rPr lang="en-US" altLang="en-US" sz="2000" b="1" dirty="0"/>
              <a:t>SELECT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FROM</a:t>
            </a:r>
            <a:r>
              <a:rPr lang="en-US" altLang="en-US" sz="2000" dirty="0"/>
              <a:t> clauses are mandatory.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algn="just">
              <a:lnSpc>
                <a:spcPct val="80000"/>
              </a:lnSpc>
            </a:pPr>
            <a:r>
              <a:rPr lang="en-US" altLang="en-US" sz="2000" dirty="0"/>
              <a:t>Order of the clauses cannot be changed.</a:t>
            </a:r>
          </a:p>
          <a:p>
            <a:pPr marL="0" indent="571500">
              <a:buNone/>
            </a:pPr>
            <a:endParaRPr lang="en-US" dirty="0"/>
          </a:p>
          <a:p>
            <a:pPr marL="0" indent="5715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216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sz="2000" dirty="0"/>
              <a:t>SELECT * FROM EMPLOYEE;</a:t>
            </a:r>
          </a:p>
          <a:p>
            <a:pPr algn="just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Select * from EMPLOYEE</a:t>
            </a:r>
            <a:br>
              <a:rPr lang="en-US" altLang="en-US" sz="2000" dirty="0"/>
            </a:br>
            <a:r>
              <a:rPr lang="en-US" altLang="en-US" sz="2000" dirty="0"/>
              <a:t>where salary&gt;=25000;</a:t>
            </a:r>
          </a:p>
          <a:p>
            <a:pPr marL="0" indent="571500">
              <a:buNone/>
            </a:pPr>
            <a:endParaRPr lang="en-US" dirty="0"/>
          </a:p>
          <a:p>
            <a:pPr marL="0" indent="5715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45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computed columns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85763" y="1981200"/>
            <a:ext cx="3240087" cy="449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The name of the computed column in the last slide cab be changed from  </a:t>
            </a:r>
            <a:r>
              <a:rPr lang="en-US" altLang="en-US" dirty="0" err="1"/>
              <a:t>cars_sold</a:t>
            </a:r>
            <a:r>
              <a:rPr lang="en-US" altLang="en-US" dirty="0"/>
              <a:t>*100000 to sales  as follows.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u="sng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u="sng" dirty="0"/>
              <a:t>Example: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SELECT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  city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 ,year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 ,</a:t>
            </a:r>
            <a:r>
              <a:rPr lang="en-US" altLang="en-US" sz="1600" b="1" dirty="0" err="1">
                <a:latin typeface="Comic Sans MS" panose="030F0702030302020204" pitchFamily="66" charset="0"/>
              </a:rPr>
              <a:t>cars_sold</a:t>
            </a:r>
            <a:r>
              <a:rPr lang="en-US" altLang="en-US" sz="1600" b="1" dirty="0">
                <a:latin typeface="Comic Sans MS" panose="030F0702030302020204" pitchFamily="66" charset="0"/>
              </a:rPr>
              <a:t> 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As</a:t>
            </a:r>
            <a:r>
              <a:rPr lang="en-US" altLang="en-US" sz="16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600" b="1" dirty="0">
                <a:solidFill>
                  <a:schemeClr val="folHlink"/>
                </a:solidFill>
                <a:latin typeface="Comic Sans MS" panose="030F0702030302020204" pitchFamily="66" charset="0"/>
              </a:rPr>
              <a:t>Sold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 ,</a:t>
            </a:r>
            <a:r>
              <a:rPr lang="en-US" altLang="en-US" sz="1600" b="1" dirty="0" err="1">
                <a:latin typeface="Comic Sans MS" panose="030F0702030302020204" pitchFamily="66" charset="0"/>
              </a:rPr>
              <a:t>cars_sold</a:t>
            </a:r>
            <a:r>
              <a:rPr lang="en-US" altLang="en-US" sz="1600" b="1" dirty="0">
                <a:latin typeface="Comic Sans MS" panose="030F0702030302020204" pitchFamily="66" charset="0"/>
              </a:rPr>
              <a:t> * 100000</a:t>
            </a:r>
            <a:r>
              <a:rPr lang="en-US" altLang="en-US" sz="1600" b="1" dirty="0">
                <a:solidFill>
                  <a:schemeClr val="hlink"/>
                </a:solidFill>
                <a:latin typeface="Comic Sans MS" panose="030F0702030302020204" pitchFamily="66" charset="0"/>
              </a:rPr>
              <a:t> AS sales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mic Sans MS" panose="030F0702030302020204" pitchFamily="66" charset="0"/>
              </a:rPr>
              <a:t>FROM </a:t>
            </a:r>
            <a:r>
              <a:rPr lang="en-US" altLang="en-US" sz="1600" b="1" dirty="0" err="1">
                <a:latin typeface="Comic Sans MS" panose="030F0702030302020204" pitchFamily="66" charset="0"/>
              </a:rPr>
              <a:t>car_sales</a:t>
            </a:r>
            <a:r>
              <a:rPr lang="en-US" altLang="en-US" sz="1600" b="1" dirty="0">
                <a:latin typeface="Comic Sans MS" panose="030F0702030302020204" pitchFamily="66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3" name="Rectangle 52"/>
          <p:cNvSpPr>
            <a:spLocks noChangeArrowheads="1"/>
          </p:cNvSpPr>
          <p:nvPr/>
        </p:nvSpPr>
        <p:spPr bwMode="auto">
          <a:xfrm>
            <a:off x="3733800" y="2819400"/>
            <a:ext cx="30480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4" name="Line 53"/>
          <p:cNvSpPr>
            <a:spLocks noChangeShapeType="1"/>
          </p:cNvSpPr>
          <p:nvPr/>
        </p:nvSpPr>
        <p:spPr bwMode="auto">
          <a:xfrm>
            <a:off x="4722813" y="2819400"/>
            <a:ext cx="1587" cy="3124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54"/>
          <p:cNvSpPr>
            <a:spLocks noChangeShapeType="1"/>
          </p:cNvSpPr>
          <p:nvPr/>
        </p:nvSpPr>
        <p:spPr bwMode="auto">
          <a:xfrm>
            <a:off x="5562600" y="28194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55"/>
          <p:cNvSpPr>
            <a:spLocks noChangeShapeType="1"/>
          </p:cNvSpPr>
          <p:nvPr/>
        </p:nvSpPr>
        <p:spPr bwMode="auto">
          <a:xfrm>
            <a:off x="3733800" y="41148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56"/>
          <p:cNvSpPr>
            <a:spLocks noChangeShapeType="1"/>
          </p:cNvSpPr>
          <p:nvPr/>
        </p:nvSpPr>
        <p:spPr bwMode="auto">
          <a:xfrm>
            <a:off x="3733800" y="3249613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57"/>
          <p:cNvSpPr>
            <a:spLocks noChangeShapeType="1"/>
          </p:cNvSpPr>
          <p:nvPr/>
        </p:nvSpPr>
        <p:spPr bwMode="auto">
          <a:xfrm>
            <a:off x="3733800" y="36576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58"/>
          <p:cNvSpPr>
            <a:spLocks noChangeShapeType="1"/>
          </p:cNvSpPr>
          <p:nvPr/>
        </p:nvSpPr>
        <p:spPr bwMode="auto">
          <a:xfrm>
            <a:off x="3733800" y="50292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59"/>
          <p:cNvSpPr>
            <a:spLocks noChangeShapeType="1"/>
          </p:cNvSpPr>
          <p:nvPr/>
        </p:nvSpPr>
        <p:spPr bwMode="auto">
          <a:xfrm>
            <a:off x="3733800" y="45720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60"/>
          <p:cNvSpPr txBox="1">
            <a:spLocks noChangeArrowheads="1"/>
          </p:cNvSpPr>
          <p:nvPr/>
        </p:nvSpPr>
        <p:spPr bwMode="auto">
          <a:xfrm>
            <a:off x="3797300" y="2819400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Dhahran</a:t>
            </a:r>
          </a:p>
        </p:txBody>
      </p:sp>
      <p:sp>
        <p:nvSpPr>
          <p:cNvPr id="22" name="Text Box 61"/>
          <p:cNvSpPr txBox="1">
            <a:spLocks noChangeArrowheads="1"/>
          </p:cNvSpPr>
          <p:nvPr/>
        </p:nvSpPr>
        <p:spPr bwMode="auto">
          <a:xfrm>
            <a:off x="3797300" y="3276600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Dhahran</a:t>
            </a:r>
          </a:p>
        </p:txBody>
      </p:sp>
      <p:sp>
        <p:nvSpPr>
          <p:cNvPr id="23" name="Text Box 62"/>
          <p:cNvSpPr txBox="1">
            <a:spLocks noChangeArrowheads="1"/>
          </p:cNvSpPr>
          <p:nvPr/>
        </p:nvSpPr>
        <p:spPr bwMode="auto">
          <a:xfrm>
            <a:off x="3873500" y="3729038"/>
            <a:ext cx="715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Riyadh</a:t>
            </a:r>
          </a:p>
        </p:txBody>
      </p:sp>
      <p:sp>
        <p:nvSpPr>
          <p:cNvPr id="24" name="Text Box 63"/>
          <p:cNvSpPr txBox="1">
            <a:spLocks noChangeArrowheads="1"/>
          </p:cNvSpPr>
          <p:nvPr/>
        </p:nvSpPr>
        <p:spPr bwMode="auto">
          <a:xfrm>
            <a:off x="3873500" y="4186238"/>
            <a:ext cx="715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Riyadh</a:t>
            </a:r>
          </a:p>
        </p:txBody>
      </p:sp>
      <p:sp>
        <p:nvSpPr>
          <p:cNvPr id="25" name="Text Box 64"/>
          <p:cNvSpPr txBox="1">
            <a:spLocks noChangeArrowheads="1"/>
          </p:cNvSpPr>
          <p:nvPr/>
        </p:nvSpPr>
        <p:spPr bwMode="auto">
          <a:xfrm>
            <a:off x="3873500" y="4643438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Jeddah</a:t>
            </a:r>
          </a:p>
        </p:txBody>
      </p:sp>
      <p:sp>
        <p:nvSpPr>
          <p:cNvPr id="26" name="Text Box 65"/>
          <p:cNvSpPr txBox="1">
            <a:spLocks noChangeArrowheads="1"/>
          </p:cNvSpPr>
          <p:nvPr/>
        </p:nvSpPr>
        <p:spPr bwMode="auto">
          <a:xfrm>
            <a:off x="3873500" y="5105400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Jeddah</a:t>
            </a:r>
          </a:p>
        </p:txBody>
      </p:sp>
      <p:sp>
        <p:nvSpPr>
          <p:cNvPr id="27" name="Text Box 66"/>
          <p:cNvSpPr txBox="1">
            <a:spLocks noChangeArrowheads="1"/>
          </p:cNvSpPr>
          <p:nvPr/>
        </p:nvSpPr>
        <p:spPr bwMode="auto">
          <a:xfrm>
            <a:off x="4814888" y="281940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2001</a:t>
            </a:r>
          </a:p>
        </p:txBody>
      </p:sp>
      <p:sp>
        <p:nvSpPr>
          <p:cNvPr id="28" name="Text Box 67"/>
          <p:cNvSpPr txBox="1">
            <a:spLocks noChangeArrowheads="1"/>
          </p:cNvSpPr>
          <p:nvPr/>
        </p:nvSpPr>
        <p:spPr bwMode="auto">
          <a:xfrm>
            <a:off x="4814888" y="327660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2002</a:t>
            </a:r>
          </a:p>
        </p:txBody>
      </p:sp>
      <p:sp>
        <p:nvSpPr>
          <p:cNvPr id="29" name="Text Box 68"/>
          <p:cNvSpPr txBox="1">
            <a:spLocks noChangeArrowheads="1"/>
          </p:cNvSpPr>
          <p:nvPr/>
        </p:nvSpPr>
        <p:spPr bwMode="auto">
          <a:xfrm>
            <a:off x="4795838" y="372903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2001</a:t>
            </a:r>
          </a:p>
        </p:txBody>
      </p:sp>
      <p:sp>
        <p:nvSpPr>
          <p:cNvPr id="30" name="Text Box 69"/>
          <p:cNvSpPr txBox="1">
            <a:spLocks noChangeArrowheads="1"/>
          </p:cNvSpPr>
          <p:nvPr/>
        </p:nvSpPr>
        <p:spPr bwMode="auto">
          <a:xfrm>
            <a:off x="4795838" y="418623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2002</a:t>
            </a:r>
          </a:p>
        </p:txBody>
      </p:sp>
      <p:sp>
        <p:nvSpPr>
          <p:cNvPr id="31" name="Text Box 70"/>
          <p:cNvSpPr txBox="1">
            <a:spLocks noChangeArrowheads="1"/>
          </p:cNvSpPr>
          <p:nvPr/>
        </p:nvSpPr>
        <p:spPr bwMode="auto">
          <a:xfrm>
            <a:off x="4795838" y="464343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2001</a:t>
            </a:r>
          </a:p>
        </p:txBody>
      </p:sp>
      <p:sp>
        <p:nvSpPr>
          <p:cNvPr id="32" name="Text Box 71"/>
          <p:cNvSpPr txBox="1">
            <a:spLocks noChangeArrowheads="1"/>
          </p:cNvSpPr>
          <p:nvPr/>
        </p:nvSpPr>
        <p:spPr bwMode="auto">
          <a:xfrm>
            <a:off x="4795838" y="510540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2002</a:t>
            </a:r>
          </a:p>
        </p:txBody>
      </p:sp>
      <p:sp>
        <p:nvSpPr>
          <p:cNvPr id="33" name="Text Box 72"/>
          <p:cNvSpPr txBox="1">
            <a:spLocks noChangeArrowheads="1"/>
          </p:cNvSpPr>
          <p:nvPr/>
        </p:nvSpPr>
        <p:spPr bwMode="auto">
          <a:xfrm>
            <a:off x="5907088" y="2819400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525</a:t>
            </a:r>
          </a:p>
        </p:txBody>
      </p:sp>
      <p:sp>
        <p:nvSpPr>
          <p:cNvPr id="34" name="Text Box 73"/>
          <p:cNvSpPr txBox="1">
            <a:spLocks noChangeArrowheads="1"/>
          </p:cNvSpPr>
          <p:nvPr/>
        </p:nvSpPr>
        <p:spPr bwMode="auto">
          <a:xfrm>
            <a:off x="5926138" y="3276600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456</a:t>
            </a:r>
          </a:p>
        </p:txBody>
      </p:sp>
      <p:sp>
        <p:nvSpPr>
          <p:cNvPr id="35" name="Text Box 74"/>
          <p:cNvSpPr txBox="1">
            <a:spLocks noChangeArrowheads="1"/>
          </p:cNvSpPr>
          <p:nvPr/>
        </p:nvSpPr>
        <p:spPr bwMode="auto">
          <a:xfrm>
            <a:off x="5926138" y="3729038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700</a:t>
            </a:r>
          </a:p>
        </p:txBody>
      </p:sp>
      <p:sp>
        <p:nvSpPr>
          <p:cNvPr id="36" name="Text Box 75"/>
          <p:cNvSpPr txBox="1">
            <a:spLocks noChangeArrowheads="1"/>
          </p:cNvSpPr>
          <p:nvPr/>
        </p:nvSpPr>
        <p:spPr bwMode="auto">
          <a:xfrm>
            <a:off x="5926138" y="4186238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654</a:t>
            </a:r>
          </a:p>
        </p:txBody>
      </p:sp>
      <p:sp>
        <p:nvSpPr>
          <p:cNvPr id="37" name="Text Box 76"/>
          <p:cNvSpPr txBox="1">
            <a:spLocks noChangeArrowheads="1"/>
          </p:cNvSpPr>
          <p:nvPr/>
        </p:nvSpPr>
        <p:spPr bwMode="auto">
          <a:xfrm>
            <a:off x="5926138" y="4643438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921</a:t>
            </a:r>
          </a:p>
        </p:txBody>
      </p:sp>
      <p:sp>
        <p:nvSpPr>
          <p:cNvPr id="38" name="Text Box 77"/>
          <p:cNvSpPr txBox="1">
            <a:spLocks noChangeArrowheads="1"/>
          </p:cNvSpPr>
          <p:nvPr/>
        </p:nvSpPr>
        <p:spPr bwMode="auto">
          <a:xfrm>
            <a:off x="5926138" y="5105400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752</a:t>
            </a:r>
          </a:p>
        </p:txBody>
      </p:sp>
      <p:sp>
        <p:nvSpPr>
          <p:cNvPr id="39" name="Rectangle 78"/>
          <p:cNvSpPr>
            <a:spLocks noChangeArrowheads="1"/>
          </p:cNvSpPr>
          <p:nvPr/>
        </p:nvSpPr>
        <p:spPr bwMode="auto">
          <a:xfrm>
            <a:off x="3733800" y="2133600"/>
            <a:ext cx="48768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40" name="Line 79"/>
          <p:cNvSpPr>
            <a:spLocks noChangeShapeType="1"/>
          </p:cNvSpPr>
          <p:nvPr/>
        </p:nvSpPr>
        <p:spPr bwMode="auto">
          <a:xfrm flipV="1">
            <a:off x="4724400" y="21336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5562600" y="21336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2" name="Text Box 81"/>
          <p:cNvSpPr txBox="1">
            <a:spLocks noChangeArrowheads="1"/>
          </p:cNvSpPr>
          <p:nvPr/>
        </p:nvSpPr>
        <p:spPr bwMode="auto">
          <a:xfrm>
            <a:off x="3962400" y="2286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City</a:t>
            </a:r>
          </a:p>
        </p:txBody>
      </p:sp>
      <p:sp>
        <p:nvSpPr>
          <p:cNvPr id="43" name="Text Box 82"/>
          <p:cNvSpPr txBox="1">
            <a:spLocks noChangeArrowheads="1"/>
          </p:cNvSpPr>
          <p:nvPr/>
        </p:nvSpPr>
        <p:spPr bwMode="auto">
          <a:xfrm>
            <a:off x="4892675" y="2286000"/>
            <a:ext cx="59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Year</a:t>
            </a:r>
          </a:p>
        </p:txBody>
      </p:sp>
      <p:sp>
        <p:nvSpPr>
          <p:cNvPr id="44" name="Text Box 83"/>
          <p:cNvSpPr txBox="1">
            <a:spLocks noChangeArrowheads="1"/>
          </p:cNvSpPr>
          <p:nvPr/>
        </p:nvSpPr>
        <p:spPr bwMode="auto">
          <a:xfrm>
            <a:off x="5905500" y="228600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</a:rPr>
              <a:t>Sold</a:t>
            </a:r>
          </a:p>
        </p:txBody>
      </p:sp>
      <p:sp>
        <p:nvSpPr>
          <p:cNvPr id="45" name="Line 84"/>
          <p:cNvSpPr>
            <a:spLocks noChangeShapeType="1"/>
          </p:cNvSpPr>
          <p:nvPr/>
        </p:nvSpPr>
        <p:spPr bwMode="auto">
          <a:xfrm>
            <a:off x="6769100" y="2819400"/>
            <a:ext cx="12700" cy="3124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" name="Text Box 85"/>
          <p:cNvSpPr txBox="1">
            <a:spLocks noChangeArrowheads="1"/>
          </p:cNvSpPr>
          <p:nvPr/>
        </p:nvSpPr>
        <p:spPr bwMode="auto">
          <a:xfrm>
            <a:off x="7113588" y="2819400"/>
            <a:ext cx="1085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52500000</a:t>
            </a:r>
          </a:p>
        </p:txBody>
      </p:sp>
      <p:sp>
        <p:nvSpPr>
          <p:cNvPr id="47" name="Text Box 86"/>
          <p:cNvSpPr txBox="1">
            <a:spLocks noChangeArrowheads="1"/>
          </p:cNvSpPr>
          <p:nvPr/>
        </p:nvSpPr>
        <p:spPr bwMode="auto">
          <a:xfrm>
            <a:off x="7132638" y="3276600"/>
            <a:ext cx="1085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45600000</a:t>
            </a:r>
          </a:p>
        </p:txBody>
      </p:sp>
      <p:sp>
        <p:nvSpPr>
          <p:cNvPr id="48" name="Text Box 87"/>
          <p:cNvSpPr txBox="1">
            <a:spLocks noChangeArrowheads="1"/>
          </p:cNvSpPr>
          <p:nvPr/>
        </p:nvSpPr>
        <p:spPr bwMode="auto">
          <a:xfrm>
            <a:off x="7132638" y="3729038"/>
            <a:ext cx="1085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70000000</a:t>
            </a:r>
          </a:p>
        </p:txBody>
      </p:sp>
      <p:sp>
        <p:nvSpPr>
          <p:cNvPr id="49" name="Text Box 88"/>
          <p:cNvSpPr txBox="1">
            <a:spLocks noChangeArrowheads="1"/>
          </p:cNvSpPr>
          <p:nvPr/>
        </p:nvSpPr>
        <p:spPr bwMode="auto">
          <a:xfrm>
            <a:off x="7132638" y="4186238"/>
            <a:ext cx="1085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65400000</a:t>
            </a:r>
          </a:p>
        </p:txBody>
      </p:sp>
      <p:sp>
        <p:nvSpPr>
          <p:cNvPr id="50" name="Text Box 89"/>
          <p:cNvSpPr txBox="1">
            <a:spLocks noChangeArrowheads="1"/>
          </p:cNvSpPr>
          <p:nvPr/>
        </p:nvSpPr>
        <p:spPr bwMode="auto">
          <a:xfrm>
            <a:off x="7132638" y="4643438"/>
            <a:ext cx="1085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92100000</a:t>
            </a:r>
          </a:p>
        </p:txBody>
      </p:sp>
      <p:sp>
        <p:nvSpPr>
          <p:cNvPr id="51" name="Text Box 90"/>
          <p:cNvSpPr txBox="1">
            <a:spLocks noChangeArrowheads="1"/>
          </p:cNvSpPr>
          <p:nvPr/>
        </p:nvSpPr>
        <p:spPr bwMode="auto">
          <a:xfrm>
            <a:off x="7132638" y="5105400"/>
            <a:ext cx="1085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75200000</a:t>
            </a:r>
          </a:p>
        </p:txBody>
      </p:sp>
      <p:sp>
        <p:nvSpPr>
          <p:cNvPr id="52" name="Line 91"/>
          <p:cNvSpPr>
            <a:spLocks noChangeShapeType="1"/>
          </p:cNvSpPr>
          <p:nvPr/>
        </p:nvSpPr>
        <p:spPr bwMode="auto">
          <a:xfrm flipV="1">
            <a:off x="6769100" y="21336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" name="Text Box 92"/>
          <p:cNvSpPr txBox="1">
            <a:spLocks noChangeArrowheads="1"/>
          </p:cNvSpPr>
          <p:nvPr/>
        </p:nvSpPr>
        <p:spPr bwMode="auto">
          <a:xfrm>
            <a:off x="7366000" y="2286000"/>
            <a:ext cx="63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>
                <a:solidFill>
                  <a:schemeClr val="hlink"/>
                </a:solidFill>
              </a:rPr>
              <a:t>sales</a:t>
            </a:r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6781800" y="2819400"/>
            <a:ext cx="18288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5" name="Line 94"/>
          <p:cNvSpPr>
            <a:spLocks noChangeShapeType="1"/>
          </p:cNvSpPr>
          <p:nvPr/>
        </p:nvSpPr>
        <p:spPr bwMode="auto">
          <a:xfrm>
            <a:off x="3657600" y="5486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" name="Text Box 95"/>
          <p:cNvSpPr txBox="1">
            <a:spLocks noChangeArrowheads="1"/>
          </p:cNvSpPr>
          <p:nvPr/>
        </p:nvSpPr>
        <p:spPr bwMode="auto">
          <a:xfrm>
            <a:off x="3797300" y="5562600"/>
            <a:ext cx="739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Khobar</a:t>
            </a:r>
          </a:p>
        </p:txBody>
      </p:sp>
      <p:sp>
        <p:nvSpPr>
          <p:cNvPr id="57" name="Text Box 96"/>
          <p:cNvSpPr txBox="1">
            <a:spLocks noChangeArrowheads="1"/>
          </p:cNvSpPr>
          <p:nvPr/>
        </p:nvSpPr>
        <p:spPr bwMode="auto">
          <a:xfrm>
            <a:off x="4719638" y="556260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2002</a:t>
            </a:r>
          </a:p>
        </p:txBody>
      </p:sp>
      <p:sp>
        <p:nvSpPr>
          <p:cNvPr id="58" name="Text Box 97"/>
          <p:cNvSpPr txBox="1">
            <a:spLocks noChangeArrowheads="1"/>
          </p:cNvSpPr>
          <p:nvPr/>
        </p:nvSpPr>
        <p:spPr bwMode="auto">
          <a:xfrm>
            <a:off x="7543800" y="5562600"/>
            <a:ext cx="506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0    </a:t>
            </a:r>
          </a:p>
        </p:txBody>
      </p:sp>
      <p:sp>
        <p:nvSpPr>
          <p:cNvPr id="59" name="Text Box 98"/>
          <p:cNvSpPr txBox="1">
            <a:spLocks noChangeArrowheads="1"/>
          </p:cNvSpPr>
          <p:nvPr/>
        </p:nvSpPr>
        <p:spPr bwMode="auto">
          <a:xfrm>
            <a:off x="6043613" y="5562600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60" name="Line 99"/>
          <p:cNvSpPr>
            <a:spLocks noChangeShapeType="1"/>
          </p:cNvSpPr>
          <p:nvPr/>
        </p:nvSpPr>
        <p:spPr bwMode="auto">
          <a:xfrm flipV="1">
            <a:off x="2200275" y="2590800"/>
            <a:ext cx="3819525" cy="2652713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" name="Line 100"/>
          <p:cNvSpPr>
            <a:spLocks noChangeShapeType="1"/>
          </p:cNvSpPr>
          <p:nvPr/>
        </p:nvSpPr>
        <p:spPr bwMode="auto">
          <a:xfrm flipV="1">
            <a:off x="1671638" y="2590800"/>
            <a:ext cx="5795962" cy="3138488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9118600" y="685800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Dhahran</a:t>
            </a: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9118600" y="1143000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Dhahran</a:t>
            </a: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9194800" y="1595438"/>
            <a:ext cx="715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Riyadh</a:t>
            </a: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9194800" y="2052638"/>
            <a:ext cx="715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Riyadh</a:t>
            </a: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9194800" y="2509838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Jeddah</a:t>
            </a:r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9194800" y="2971800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Jeddah</a:t>
            </a: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10136188" y="68580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2001</a:t>
            </a:r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10136188" y="114300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2002</a:t>
            </a:r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10117138" y="159543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2001</a:t>
            </a:r>
          </a:p>
        </p:txBody>
      </p:sp>
      <p:sp>
        <p:nvSpPr>
          <p:cNvPr id="71" name="Text Box 69"/>
          <p:cNvSpPr txBox="1">
            <a:spLocks noChangeArrowheads="1"/>
          </p:cNvSpPr>
          <p:nvPr/>
        </p:nvSpPr>
        <p:spPr bwMode="auto">
          <a:xfrm>
            <a:off x="10117138" y="205263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2002</a:t>
            </a: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10117138" y="250983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2001</a:t>
            </a:r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10117138" y="297180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2002</a:t>
            </a:r>
          </a:p>
        </p:txBody>
      </p:sp>
      <p:sp>
        <p:nvSpPr>
          <p:cNvPr id="74" name="Text Box 72"/>
          <p:cNvSpPr txBox="1">
            <a:spLocks noChangeArrowheads="1"/>
          </p:cNvSpPr>
          <p:nvPr/>
        </p:nvSpPr>
        <p:spPr bwMode="auto">
          <a:xfrm>
            <a:off x="11228388" y="685800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525</a:t>
            </a:r>
          </a:p>
        </p:txBody>
      </p:sp>
      <p:sp>
        <p:nvSpPr>
          <p:cNvPr id="75" name="Text Box 73"/>
          <p:cNvSpPr txBox="1">
            <a:spLocks noChangeArrowheads="1"/>
          </p:cNvSpPr>
          <p:nvPr/>
        </p:nvSpPr>
        <p:spPr bwMode="auto">
          <a:xfrm>
            <a:off x="11247438" y="1143000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456</a:t>
            </a: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11247438" y="1595438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700</a:t>
            </a:r>
          </a:p>
        </p:txBody>
      </p:sp>
      <p:sp>
        <p:nvSpPr>
          <p:cNvPr id="77" name="Text Box 75"/>
          <p:cNvSpPr txBox="1">
            <a:spLocks noChangeArrowheads="1"/>
          </p:cNvSpPr>
          <p:nvPr/>
        </p:nvSpPr>
        <p:spPr bwMode="auto">
          <a:xfrm>
            <a:off x="11247438" y="2052638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654</a:t>
            </a: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11247438" y="2509838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921</a:t>
            </a:r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11247438" y="2971800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752</a:t>
            </a:r>
          </a:p>
        </p:txBody>
      </p:sp>
      <p:sp>
        <p:nvSpPr>
          <p:cNvPr id="80" name="Rectangle 78"/>
          <p:cNvSpPr>
            <a:spLocks noChangeArrowheads="1"/>
          </p:cNvSpPr>
          <p:nvPr/>
        </p:nvSpPr>
        <p:spPr bwMode="auto">
          <a:xfrm>
            <a:off x="9055100" y="0"/>
            <a:ext cx="31369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81" name="Text Box 81"/>
          <p:cNvSpPr txBox="1">
            <a:spLocks noChangeArrowheads="1"/>
          </p:cNvSpPr>
          <p:nvPr/>
        </p:nvSpPr>
        <p:spPr bwMode="auto">
          <a:xfrm>
            <a:off x="9283700" y="152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City</a:t>
            </a:r>
          </a:p>
        </p:txBody>
      </p:sp>
      <p:sp>
        <p:nvSpPr>
          <p:cNvPr id="82" name="Text Box 82"/>
          <p:cNvSpPr txBox="1">
            <a:spLocks noChangeArrowheads="1"/>
          </p:cNvSpPr>
          <p:nvPr/>
        </p:nvSpPr>
        <p:spPr bwMode="auto">
          <a:xfrm>
            <a:off x="10213975" y="152400"/>
            <a:ext cx="59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Year</a:t>
            </a:r>
          </a:p>
        </p:txBody>
      </p:sp>
      <p:sp>
        <p:nvSpPr>
          <p:cNvPr id="83" name="Text Box 83"/>
          <p:cNvSpPr txBox="1">
            <a:spLocks noChangeArrowheads="1"/>
          </p:cNvSpPr>
          <p:nvPr/>
        </p:nvSpPr>
        <p:spPr bwMode="auto">
          <a:xfrm>
            <a:off x="11226800" y="152400"/>
            <a:ext cx="1019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>
                <a:solidFill>
                  <a:schemeClr val="tx2"/>
                </a:solidFill>
              </a:rPr>
              <a:t>cars_sold</a:t>
            </a:r>
            <a:endParaRPr lang="en-US" altLang="en-US" sz="1400" b="1" dirty="0">
              <a:solidFill>
                <a:schemeClr val="tx2"/>
              </a:solidFill>
            </a:endParaRPr>
          </a:p>
        </p:txBody>
      </p:sp>
      <p:sp>
        <p:nvSpPr>
          <p:cNvPr id="85" name="Text Box 95"/>
          <p:cNvSpPr txBox="1">
            <a:spLocks noChangeArrowheads="1"/>
          </p:cNvSpPr>
          <p:nvPr/>
        </p:nvSpPr>
        <p:spPr bwMode="auto">
          <a:xfrm>
            <a:off x="9204328" y="3429000"/>
            <a:ext cx="739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Khobar</a:t>
            </a:r>
          </a:p>
        </p:txBody>
      </p:sp>
      <p:sp>
        <p:nvSpPr>
          <p:cNvPr id="86" name="Text Box 96"/>
          <p:cNvSpPr txBox="1">
            <a:spLocks noChangeArrowheads="1"/>
          </p:cNvSpPr>
          <p:nvPr/>
        </p:nvSpPr>
        <p:spPr bwMode="auto">
          <a:xfrm>
            <a:off x="10112378" y="3429000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2002</a:t>
            </a:r>
          </a:p>
        </p:txBody>
      </p:sp>
      <p:sp>
        <p:nvSpPr>
          <p:cNvPr id="87" name="Text Box 98"/>
          <p:cNvSpPr txBox="1">
            <a:spLocks noChangeArrowheads="1"/>
          </p:cNvSpPr>
          <p:nvPr/>
        </p:nvSpPr>
        <p:spPr bwMode="auto">
          <a:xfrm>
            <a:off x="11364913" y="3429000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081664" y="71328"/>
            <a:ext cx="17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table</a:t>
            </a:r>
          </a:p>
        </p:txBody>
      </p:sp>
    </p:spTree>
    <p:extLst>
      <p:ext uri="{BB962C8B-B14F-4D97-AF65-F5344CB8AC3E}">
        <p14:creationId xmlns:p14="http://schemas.microsoft.com/office/powerpoint/2010/main" val="303358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/>
      <p:bldP spid="54" grpId="0" animBg="1"/>
      <p:bldP spid="55" grpId="0" animBg="1"/>
      <p:bldP spid="56" grpId="0"/>
      <p:bldP spid="57" grpId="0"/>
      <p:bldP spid="58" grpId="0"/>
      <p:bldP spid="59" grpId="0"/>
      <p:bldP spid="60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 animBg="1"/>
      <p:bldP spid="81" grpId="0"/>
      <p:bldP spid="82" grpId="0"/>
      <p:bldP spid="83" grpId="0"/>
      <p:bldP spid="85" grpId="0"/>
      <p:bldP spid="86" grpId="0"/>
      <p:bldP spid="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computed columns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034860" y="2669518"/>
            <a:ext cx="3271837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The name of the computed column in the last slide cab be changed from  </a:t>
            </a:r>
            <a:r>
              <a:rPr lang="en-US" altLang="en-US" dirty="0" err="1"/>
              <a:t>cars_sold</a:t>
            </a:r>
            <a:r>
              <a:rPr lang="en-US" altLang="en-US" dirty="0"/>
              <a:t>*100000 to sales  as follows.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u="sng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6603983" y="2914658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Dhahran</a:t>
            </a: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6603983" y="3371858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Dhahran</a:t>
            </a: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6680183" y="3824296"/>
            <a:ext cx="715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Riyadh</a:t>
            </a:r>
          </a:p>
        </p:txBody>
      </p:sp>
      <p:sp>
        <p:nvSpPr>
          <p:cNvPr id="65" name="Text Box 63"/>
          <p:cNvSpPr txBox="1">
            <a:spLocks noChangeArrowheads="1"/>
          </p:cNvSpPr>
          <p:nvPr/>
        </p:nvSpPr>
        <p:spPr bwMode="auto">
          <a:xfrm>
            <a:off x="6680183" y="4281496"/>
            <a:ext cx="715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Riyadh</a:t>
            </a:r>
          </a:p>
        </p:txBody>
      </p: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6680183" y="4738696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Jeddah</a:t>
            </a:r>
          </a:p>
        </p:txBody>
      </p:sp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6680183" y="5200658"/>
            <a:ext cx="741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Jeddah</a:t>
            </a:r>
          </a:p>
        </p:txBody>
      </p:sp>
      <p:sp>
        <p:nvSpPr>
          <p:cNvPr id="68" name="Text Box 66"/>
          <p:cNvSpPr txBox="1">
            <a:spLocks noChangeArrowheads="1"/>
          </p:cNvSpPr>
          <p:nvPr/>
        </p:nvSpPr>
        <p:spPr bwMode="auto">
          <a:xfrm>
            <a:off x="7621571" y="291465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2001</a:t>
            </a:r>
          </a:p>
        </p:txBody>
      </p:sp>
      <p:sp>
        <p:nvSpPr>
          <p:cNvPr id="69" name="Text Box 67"/>
          <p:cNvSpPr txBox="1">
            <a:spLocks noChangeArrowheads="1"/>
          </p:cNvSpPr>
          <p:nvPr/>
        </p:nvSpPr>
        <p:spPr bwMode="auto">
          <a:xfrm>
            <a:off x="7621571" y="337185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2002</a:t>
            </a:r>
          </a:p>
        </p:txBody>
      </p:sp>
      <p:sp>
        <p:nvSpPr>
          <p:cNvPr id="70" name="Text Box 68"/>
          <p:cNvSpPr txBox="1">
            <a:spLocks noChangeArrowheads="1"/>
          </p:cNvSpPr>
          <p:nvPr/>
        </p:nvSpPr>
        <p:spPr bwMode="auto">
          <a:xfrm>
            <a:off x="7602521" y="3824296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2001</a:t>
            </a:r>
          </a:p>
        </p:txBody>
      </p:sp>
      <p:sp>
        <p:nvSpPr>
          <p:cNvPr id="71" name="Text Box 69"/>
          <p:cNvSpPr txBox="1">
            <a:spLocks noChangeArrowheads="1"/>
          </p:cNvSpPr>
          <p:nvPr/>
        </p:nvSpPr>
        <p:spPr bwMode="auto">
          <a:xfrm>
            <a:off x="7602521" y="4281496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2002</a:t>
            </a: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7602521" y="4738696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2001</a:t>
            </a:r>
          </a:p>
        </p:txBody>
      </p:sp>
      <p:sp>
        <p:nvSpPr>
          <p:cNvPr id="73" name="Text Box 71"/>
          <p:cNvSpPr txBox="1">
            <a:spLocks noChangeArrowheads="1"/>
          </p:cNvSpPr>
          <p:nvPr/>
        </p:nvSpPr>
        <p:spPr bwMode="auto">
          <a:xfrm>
            <a:off x="7602521" y="520065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2002</a:t>
            </a:r>
          </a:p>
        </p:txBody>
      </p:sp>
      <p:sp>
        <p:nvSpPr>
          <p:cNvPr id="74" name="Text Box 72"/>
          <p:cNvSpPr txBox="1">
            <a:spLocks noChangeArrowheads="1"/>
          </p:cNvSpPr>
          <p:nvPr/>
        </p:nvSpPr>
        <p:spPr bwMode="auto">
          <a:xfrm>
            <a:off x="8713771" y="2914658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525</a:t>
            </a:r>
          </a:p>
        </p:txBody>
      </p:sp>
      <p:sp>
        <p:nvSpPr>
          <p:cNvPr id="75" name="Text Box 73"/>
          <p:cNvSpPr txBox="1">
            <a:spLocks noChangeArrowheads="1"/>
          </p:cNvSpPr>
          <p:nvPr/>
        </p:nvSpPr>
        <p:spPr bwMode="auto">
          <a:xfrm>
            <a:off x="8732821" y="3371858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456</a:t>
            </a: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8732821" y="3824296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700</a:t>
            </a:r>
          </a:p>
        </p:txBody>
      </p:sp>
      <p:sp>
        <p:nvSpPr>
          <p:cNvPr id="77" name="Text Box 75"/>
          <p:cNvSpPr txBox="1">
            <a:spLocks noChangeArrowheads="1"/>
          </p:cNvSpPr>
          <p:nvPr/>
        </p:nvSpPr>
        <p:spPr bwMode="auto">
          <a:xfrm>
            <a:off x="8732821" y="4281496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654</a:t>
            </a:r>
          </a:p>
        </p:txBody>
      </p:sp>
      <p:sp>
        <p:nvSpPr>
          <p:cNvPr id="78" name="Text Box 76"/>
          <p:cNvSpPr txBox="1">
            <a:spLocks noChangeArrowheads="1"/>
          </p:cNvSpPr>
          <p:nvPr/>
        </p:nvSpPr>
        <p:spPr bwMode="auto">
          <a:xfrm>
            <a:off x="8732821" y="4738696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921</a:t>
            </a:r>
          </a:p>
        </p:txBody>
      </p:sp>
      <p:sp>
        <p:nvSpPr>
          <p:cNvPr id="79" name="Text Box 77"/>
          <p:cNvSpPr txBox="1">
            <a:spLocks noChangeArrowheads="1"/>
          </p:cNvSpPr>
          <p:nvPr/>
        </p:nvSpPr>
        <p:spPr bwMode="auto">
          <a:xfrm>
            <a:off x="8732821" y="5200658"/>
            <a:ext cx="4746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752</a:t>
            </a:r>
          </a:p>
        </p:txBody>
      </p:sp>
      <p:sp>
        <p:nvSpPr>
          <p:cNvPr id="80" name="Rectangle 78"/>
          <p:cNvSpPr>
            <a:spLocks noChangeArrowheads="1"/>
          </p:cNvSpPr>
          <p:nvPr/>
        </p:nvSpPr>
        <p:spPr bwMode="auto">
          <a:xfrm>
            <a:off x="6724633" y="2268447"/>
            <a:ext cx="31369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81" name="Text Box 81"/>
          <p:cNvSpPr txBox="1">
            <a:spLocks noChangeArrowheads="1"/>
          </p:cNvSpPr>
          <p:nvPr/>
        </p:nvSpPr>
        <p:spPr bwMode="auto">
          <a:xfrm>
            <a:off x="6769083" y="2381258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City</a:t>
            </a:r>
          </a:p>
        </p:txBody>
      </p:sp>
      <p:sp>
        <p:nvSpPr>
          <p:cNvPr id="82" name="Text Box 82"/>
          <p:cNvSpPr txBox="1">
            <a:spLocks noChangeArrowheads="1"/>
          </p:cNvSpPr>
          <p:nvPr/>
        </p:nvSpPr>
        <p:spPr bwMode="auto">
          <a:xfrm>
            <a:off x="7699358" y="2381258"/>
            <a:ext cx="593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Year</a:t>
            </a:r>
          </a:p>
        </p:txBody>
      </p:sp>
      <p:sp>
        <p:nvSpPr>
          <p:cNvPr id="83" name="Text Box 83"/>
          <p:cNvSpPr txBox="1">
            <a:spLocks noChangeArrowheads="1"/>
          </p:cNvSpPr>
          <p:nvPr/>
        </p:nvSpPr>
        <p:spPr bwMode="auto">
          <a:xfrm>
            <a:off x="8712183" y="2381258"/>
            <a:ext cx="1019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>
                <a:solidFill>
                  <a:schemeClr val="tx2"/>
                </a:solidFill>
              </a:rPr>
              <a:t>cars_sold</a:t>
            </a:r>
            <a:endParaRPr lang="en-US" altLang="en-US" sz="1400" b="1" dirty="0">
              <a:solidFill>
                <a:schemeClr val="tx2"/>
              </a:solidFill>
            </a:endParaRPr>
          </a:p>
        </p:txBody>
      </p:sp>
      <p:sp>
        <p:nvSpPr>
          <p:cNvPr id="85" name="Text Box 95"/>
          <p:cNvSpPr txBox="1">
            <a:spLocks noChangeArrowheads="1"/>
          </p:cNvSpPr>
          <p:nvPr/>
        </p:nvSpPr>
        <p:spPr bwMode="auto">
          <a:xfrm>
            <a:off x="6689711" y="5657858"/>
            <a:ext cx="739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Khobar</a:t>
            </a:r>
          </a:p>
        </p:txBody>
      </p:sp>
      <p:sp>
        <p:nvSpPr>
          <p:cNvPr id="86" name="Text Box 96"/>
          <p:cNvSpPr txBox="1">
            <a:spLocks noChangeArrowheads="1"/>
          </p:cNvSpPr>
          <p:nvPr/>
        </p:nvSpPr>
        <p:spPr bwMode="auto">
          <a:xfrm>
            <a:off x="7597761" y="5657858"/>
            <a:ext cx="57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2002</a:t>
            </a:r>
          </a:p>
        </p:txBody>
      </p:sp>
      <p:sp>
        <p:nvSpPr>
          <p:cNvPr id="87" name="Text Box 98"/>
          <p:cNvSpPr txBox="1">
            <a:spLocks noChangeArrowheads="1"/>
          </p:cNvSpPr>
          <p:nvPr/>
        </p:nvSpPr>
        <p:spPr bwMode="auto">
          <a:xfrm>
            <a:off x="8850296" y="5657858"/>
            <a:ext cx="280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567047" y="2300186"/>
            <a:ext cx="170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table</a:t>
            </a:r>
          </a:p>
        </p:txBody>
      </p:sp>
    </p:spTree>
    <p:extLst>
      <p:ext uri="{BB962C8B-B14F-4D97-AF65-F5344CB8AC3E}">
        <p14:creationId xmlns:p14="http://schemas.microsoft.com/office/powerpoint/2010/main" val="20979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 animBg="1"/>
      <p:bldP spid="81" grpId="0"/>
      <p:bldP spid="82" grpId="0"/>
      <p:bldP spid="83" grpId="0"/>
      <p:bldP spid="85" grpId="0"/>
      <p:bldP spid="86" grpId="0"/>
      <p:bldP spid="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6836"/>
            <a:ext cx="9112125" cy="4845329"/>
          </a:xfrm>
        </p:spPr>
        <p:txBody>
          <a:bodyPr>
            <a:normAutofit/>
          </a:bodyPr>
          <a:lstStyle/>
          <a:p>
            <a:r>
              <a:rPr lang="en-US" dirty="0"/>
              <a:t>DISTINCT CLAUSE:</a:t>
            </a:r>
          </a:p>
          <a:p>
            <a:r>
              <a:rPr lang="en-US" dirty="0"/>
              <a:t>If a query includes the primary key of a table in its select list, then every row of query results will be unique.</a:t>
            </a:r>
          </a:p>
          <a:p>
            <a:r>
              <a:rPr lang="en-US" dirty="0"/>
              <a:t> If the primary key is not included in the query results, duplicate rows can occur.</a:t>
            </a:r>
          </a:p>
          <a:p>
            <a:pPr marL="577850" indent="457200">
              <a:buNone/>
            </a:pPr>
            <a:r>
              <a:rPr lang="en-US" dirty="0"/>
              <a:t>SELECT MGR	FROM OFFICES</a:t>
            </a:r>
          </a:p>
          <a:p>
            <a:pPr marL="577850" indent="457200">
              <a:buNone/>
            </a:pPr>
            <a:r>
              <a:rPr lang="en-US" dirty="0"/>
              <a:t>MGR</a:t>
            </a:r>
          </a:p>
          <a:p>
            <a:pPr marL="577850" indent="457200">
              <a:buNone/>
            </a:pPr>
            <a:r>
              <a:rPr lang="en-US" dirty="0"/>
              <a:t>----</a:t>
            </a:r>
          </a:p>
          <a:p>
            <a:pPr marL="577850" indent="457200">
              <a:buNone/>
            </a:pPr>
            <a:r>
              <a:rPr lang="en-US" dirty="0"/>
              <a:t>108</a:t>
            </a:r>
          </a:p>
          <a:p>
            <a:pPr marL="577850" indent="457200">
              <a:buNone/>
            </a:pPr>
            <a:r>
              <a:rPr lang="en-US" dirty="0"/>
              <a:t>106</a:t>
            </a:r>
          </a:p>
          <a:p>
            <a:pPr marL="577850" indent="457200">
              <a:buNone/>
            </a:pPr>
            <a:r>
              <a:rPr lang="en-US" dirty="0"/>
              <a:t>104</a:t>
            </a:r>
          </a:p>
          <a:p>
            <a:pPr marL="577850" indent="457200">
              <a:buNone/>
            </a:pPr>
            <a:r>
              <a:rPr lang="en-US" dirty="0"/>
              <a:t>105</a:t>
            </a:r>
          </a:p>
          <a:p>
            <a:pPr marL="577850" indent="457200">
              <a:buNone/>
            </a:pPr>
            <a:r>
              <a:rPr lang="en-US" dirty="0"/>
              <a:t>108</a:t>
            </a:r>
          </a:p>
          <a:p>
            <a:pPr marL="739775" indent="-282575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325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Different types of predicates are used to retrieve data from tables these are</a:t>
            </a:r>
          </a:p>
          <a:p>
            <a:r>
              <a:rPr lang="en-US" dirty="0"/>
              <a:t>BETWEEN</a:t>
            </a:r>
          </a:p>
          <a:p>
            <a:r>
              <a:rPr lang="en-US" dirty="0"/>
              <a:t>IN</a:t>
            </a:r>
          </a:p>
          <a:p>
            <a:r>
              <a:rPr lang="en-US" dirty="0"/>
              <a:t>NOT IN</a:t>
            </a:r>
          </a:p>
          <a:p>
            <a:r>
              <a:rPr lang="en-US" dirty="0"/>
              <a:t>LIKE</a:t>
            </a:r>
          </a:p>
          <a:p>
            <a:r>
              <a:rPr lang="en-US" dirty="0"/>
              <a:t>EXIST</a:t>
            </a:r>
          </a:p>
          <a:p>
            <a:r>
              <a:rPr lang="en-US" dirty="0"/>
              <a:t>NOT EXIST</a:t>
            </a:r>
          </a:p>
          <a:p>
            <a:r>
              <a:rPr lang="en-US" dirty="0"/>
              <a:t>IS NULL</a:t>
            </a:r>
          </a:p>
          <a:p>
            <a:r>
              <a:rPr lang="en-US" dirty="0"/>
              <a:t>NOT NULL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Group by</a:t>
            </a:r>
          </a:p>
          <a:p>
            <a:r>
              <a:rPr lang="en-US"/>
              <a:t>Having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98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604" y="1494060"/>
            <a:ext cx="911212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739775" indent="-282575"/>
            <a:r>
              <a:rPr lang="en-US" dirty="0"/>
              <a:t>The DISTINCT keyword can be used to return only distinct (different) values.</a:t>
            </a:r>
          </a:p>
          <a:p>
            <a:pPr marL="739775" indent="-282575"/>
            <a:r>
              <a:rPr lang="en-US" dirty="0"/>
              <a:t>Syntax      SELECT DISTINCT </a:t>
            </a:r>
            <a:r>
              <a:rPr lang="en-US" i="1" dirty="0" err="1"/>
              <a:t>column_name</a:t>
            </a:r>
            <a:r>
              <a:rPr lang="en-US" dirty="0" err="1"/>
              <a:t>,</a:t>
            </a:r>
            <a:r>
              <a:rPr lang="en-US" i="1" dirty="0" err="1"/>
              <a:t>column_name</a:t>
            </a:r>
            <a:br>
              <a:rPr lang="en-US" dirty="0"/>
            </a:br>
            <a:r>
              <a:rPr lang="en-US" dirty="0"/>
              <a:t>                FROM </a:t>
            </a:r>
            <a:r>
              <a:rPr lang="en-US" i="1" dirty="0" err="1"/>
              <a:t>table_name</a:t>
            </a:r>
            <a:r>
              <a:rPr lang="en-US" dirty="0"/>
              <a:t>;  </a:t>
            </a:r>
          </a:p>
          <a:p>
            <a:pPr marL="739775" indent="-282575"/>
            <a:r>
              <a:rPr lang="en-US" dirty="0"/>
              <a:t>SELCET DISTINCT MGR FROM  OFFICE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MGR</a:t>
            </a:r>
            <a:br>
              <a:rPr lang="en-US" dirty="0"/>
            </a:br>
            <a:r>
              <a:rPr lang="en-US" dirty="0"/>
              <a:t>-------------</a:t>
            </a:r>
            <a:br>
              <a:rPr lang="en-US" dirty="0"/>
            </a:br>
            <a:r>
              <a:rPr lang="en-US" dirty="0"/>
              <a:t>   104</a:t>
            </a:r>
            <a:br>
              <a:rPr lang="en-US" dirty="0"/>
            </a:br>
            <a:r>
              <a:rPr lang="en-US" dirty="0"/>
              <a:t>   105</a:t>
            </a:r>
            <a:br>
              <a:rPr lang="en-US" dirty="0"/>
            </a:br>
            <a:r>
              <a:rPr lang="en-US" dirty="0"/>
              <a:t>   106</a:t>
            </a:r>
            <a:br>
              <a:rPr lang="en-US" dirty="0"/>
            </a:br>
            <a:r>
              <a:rPr lang="en-US" dirty="0"/>
              <a:t>   108 </a:t>
            </a:r>
          </a:p>
          <a:p>
            <a:pPr marL="739775" indent="-282575"/>
            <a:endParaRPr lang="en-US" dirty="0"/>
          </a:p>
          <a:p>
            <a:pPr marL="739775" indent="-282575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382" y="5262306"/>
            <a:ext cx="4063472" cy="13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18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BETWEEN</a:t>
            </a:r>
          </a:p>
          <a:p>
            <a:pPr lvl="1"/>
            <a:r>
              <a:rPr lang="en-US" altLang="en-US" dirty="0"/>
              <a:t>Used to check whether attribute value is within a range</a:t>
            </a:r>
          </a:p>
          <a:p>
            <a:pPr lvl="1"/>
            <a:r>
              <a:rPr lang="en-US" altLang="en-US" dirty="0"/>
              <a:t>Syntax				SELECT  </a:t>
            </a:r>
            <a:r>
              <a:rPr lang="en-US" altLang="en-US" dirty="0" err="1"/>
              <a:t>Columnlist</a:t>
            </a:r>
            <a:br>
              <a:rPr lang="en-US" altLang="en-US" dirty="0"/>
            </a:br>
            <a:r>
              <a:rPr lang="en-US" altLang="en-US" dirty="0"/>
              <a:t>					FROM     TABLE-Name</a:t>
            </a:r>
            <a:br>
              <a:rPr lang="en-US" altLang="en-US" dirty="0"/>
            </a:br>
            <a:r>
              <a:rPr lang="en-US" altLang="en-US" dirty="0"/>
              <a:t>					WHERE    Column name   BETWEEN(VALUE1 AND VALUE2);</a:t>
            </a:r>
          </a:p>
          <a:p>
            <a:pPr lvl="1"/>
            <a:r>
              <a:rPr lang="en-US" altLang="en-US" dirty="0"/>
              <a:t>EXAMPLE			SELECT *  FROM EMPLOYEE </a:t>
            </a:r>
            <a:br>
              <a:rPr lang="en-US" altLang="en-US" dirty="0"/>
            </a:br>
            <a:r>
              <a:rPr lang="en-US" altLang="en-US" dirty="0"/>
              <a:t>				        WHERE    salary&gt;25000 AND salary&lt;55000;	</a:t>
            </a:r>
          </a:p>
          <a:p>
            <a:pPr lvl="1"/>
            <a:r>
              <a:rPr lang="en-US" altLang="en-US" dirty="0"/>
              <a:t>OR	</a:t>
            </a:r>
          </a:p>
          <a:p>
            <a:pPr lvl="1"/>
            <a:r>
              <a:rPr lang="en-US" altLang="en-US" dirty="0"/>
              <a:t>SELECT *  FROM EMPLOYEE </a:t>
            </a:r>
            <a:br>
              <a:rPr lang="en-US" altLang="en-US" dirty="0"/>
            </a:br>
            <a:r>
              <a:rPr lang="en-US" altLang="en-US" dirty="0"/>
              <a:t>				        WHERE    salary  BETWEEN 25000 AND 55000;</a:t>
            </a:r>
          </a:p>
        </p:txBody>
      </p:sp>
    </p:spTree>
    <p:extLst>
      <p:ext uri="{BB962C8B-B14F-4D97-AF65-F5344CB8AC3E}">
        <p14:creationId xmlns:p14="http://schemas.microsoft.com/office/powerpoint/2010/main" val="146167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use SQL to create tables, indexes, and views.</a:t>
            </a:r>
          </a:p>
          <a:p>
            <a:r>
              <a:rPr lang="en-US" altLang="en-US" dirty="0"/>
              <a:t>How to use SQL for data manipulation (to Insert , modify, delete, and retrieve data)</a:t>
            </a:r>
          </a:p>
          <a:p>
            <a:r>
              <a:rPr lang="en-US" altLang="en-US" dirty="0"/>
              <a:t>How to use SQL to query a database to extract useful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75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		</a:t>
            </a:r>
          </a:p>
          <a:p>
            <a:r>
              <a:rPr lang="en-US" altLang="en-US" dirty="0"/>
              <a:t>IS NULL</a:t>
            </a:r>
          </a:p>
          <a:p>
            <a:pPr lvl="1"/>
            <a:r>
              <a:rPr lang="en-US" altLang="en-US" dirty="0"/>
              <a:t>Used to check whether attribute value is null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Example          </a:t>
            </a:r>
            <a:r>
              <a:rPr lang="en-US" dirty="0"/>
              <a:t>SELECT </a:t>
            </a:r>
            <a:r>
              <a:rPr lang="en-US" dirty="0" err="1"/>
              <a:t>Fname,LName,Address</a:t>
            </a:r>
            <a:r>
              <a:rPr lang="en-US" dirty="0"/>
              <a:t>, salary  </a:t>
            </a:r>
            <a:br>
              <a:rPr lang="en-US" dirty="0"/>
            </a:br>
            <a:r>
              <a:rPr lang="en-US" dirty="0"/>
              <a:t>			     FROM EMPLOYEE</a:t>
            </a:r>
            <a:br>
              <a:rPr lang="en-US" dirty="0"/>
            </a:br>
            <a:r>
              <a:rPr lang="en-US" dirty="0"/>
              <a:t>			     WHERE Address IS NULL;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8539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0"/>
            <a:ext cx="8596668" cy="4672013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Wild CARD Character</a:t>
            </a:r>
            <a:endParaRPr lang="en-US" altLang="en-US" dirty="0"/>
          </a:p>
          <a:p>
            <a:pPr marL="914400" indent="-457200"/>
            <a:r>
              <a:rPr lang="en-US" dirty="0"/>
              <a:t>In SQL, wildcard characters are used with the SQL LIKE operator</a:t>
            </a:r>
          </a:p>
          <a:p>
            <a:pPr marL="914400" indent="-457200"/>
            <a:r>
              <a:rPr lang="en-US" dirty="0"/>
              <a:t>SQL wildcards are used to search for data within a table</a:t>
            </a:r>
          </a:p>
          <a:p>
            <a:pPr marL="914400" indent="-457200"/>
            <a:r>
              <a:rPr lang="en-US" dirty="0"/>
              <a:t>%     substitute for zero or more characters</a:t>
            </a:r>
          </a:p>
          <a:p>
            <a:pPr marL="914400" indent="-457200"/>
            <a:r>
              <a:rPr lang="en-US" dirty="0"/>
              <a:t>_     substitute for a single character</a:t>
            </a:r>
            <a:endParaRPr lang="en-US" altLang="en-US" dirty="0"/>
          </a:p>
          <a:p>
            <a:r>
              <a:rPr lang="en-US" altLang="en-US" dirty="0"/>
              <a:t>LIKE</a:t>
            </a:r>
          </a:p>
          <a:p>
            <a:pPr lvl="1"/>
            <a:r>
              <a:rPr lang="en-US" altLang="en-US" dirty="0"/>
              <a:t>Used to check whether attribute value matches given string pattern</a:t>
            </a:r>
          </a:p>
          <a:p>
            <a:pPr lvl="1"/>
            <a:r>
              <a:rPr lang="en-US" altLang="en-US" dirty="0"/>
              <a:t>'%</a:t>
            </a:r>
            <a:r>
              <a:rPr lang="en-US" altLang="en-US" dirty="0" err="1"/>
              <a:t>dd</a:t>
            </a:r>
            <a:r>
              <a:rPr lang="en-US" altLang="en-US" dirty="0"/>
              <a:t>%' means a sequence of characters of any length containing ‘</a:t>
            </a:r>
            <a:r>
              <a:rPr lang="en-US" altLang="en-US" i="1" dirty="0" err="1"/>
              <a:t>dd</a:t>
            </a:r>
            <a:r>
              <a:rPr lang="en-US" altLang="en-US" dirty="0"/>
              <a:t>'.</a:t>
            </a:r>
          </a:p>
          <a:p>
            <a:pPr lvl="1"/>
            <a:r>
              <a:rPr lang="en-US" altLang="en-US" dirty="0"/>
              <a:t>SYNTAX		SELECT COLUMN-NAME(S)</a:t>
            </a:r>
            <a:br>
              <a:rPr lang="en-US" altLang="en-US" dirty="0"/>
            </a:br>
            <a:r>
              <a:rPr lang="en-US" altLang="en-US" dirty="0"/>
              <a:t>				FROM TABLE NAME</a:t>
            </a:r>
            <a:br>
              <a:rPr lang="en-US" altLang="en-US" dirty="0"/>
            </a:br>
            <a:r>
              <a:rPr lang="en-US" altLang="en-US" dirty="0"/>
              <a:t>				LIKE COLUMN NAME  PATTREN;</a:t>
            </a:r>
          </a:p>
          <a:p>
            <a:pPr lvl="1"/>
            <a:r>
              <a:rPr lang="en-US" altLang="en-US" dirty="0"/>
              <a:t>EXAMPLE		SELECT </a:t>
            </a:r>
            <a:r>
              <a:rPr lang="en-US" altLang="en-US" dirty="0" err="1"/>
              <a:t>Fname</a:t>
            </a:r>
            <a:r>
              <a:rPr lang="en-US" altLang="en-US" dirty="0"/>
              <a:t>, </a:t>
            </a:r>
            <a:r>
              <a:rPr lang="en-US" altLang="en-US" dirty="0" err="1"/>
              <a:t>Lname,Bdate</a:t>
            </a:r>
            <a:r>
              <a:rPr lang="en-US" altLang="en-US" dirty="0"/>
              <a:t>, salary</a:t>
            </a:r>
            <a:br>
              <a:rPr lang="en-US" altLang="en-US" dirty="0"/>
            </a:br>
            <a:r>
              <a:rPr lang="en-US" altLang="en-US" dirty="0"/>
              <a:t>				FROM EMPLOYEE</a:t>
            </a:r>
            <a:br>
              <a:rPr lang="en-US" altLang="en-US" dirty="0"/>
            </a:br>
            <a:r>
              <a:rPr lang="en-US" altLang="en-US" dirty="0"/>
              <a:t>				where   Address LIKE S%;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07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0883"/>
            <a:ext cx="8596668" cy="4360480"/>
          </a:xfrm>
        </p:spPr>
        <p:txBody>
          <a:bodyPr>
            <a:normAutofit/>
          </a:bodyPr>
          <a:lstStyle/>
          <a:p>
            <a:pPr marL="457200" lvl="1" indent="-457200"/>
            <a:r>
              <a:rPr lang="en-US" altLang="en-US" sz="1800" dirty="0"/>
              <a:t>IN</a:t>
            </a:r>
          </a:p>
          <a:p>
            <a:pPr lvl="1"/>
            <a:r>
              <a:rPr lang="en-US" altLang="en-US" dirty="0"/>
              <a:t>Used to check whether attribute value matches any value within a </a:t>
            </a:r>
            <a:br>
              <a:rPr lang="en-US" altLang="en-US" dirty="0"/>
            </a:br>
            <a:r>
              <a:rPr lang="en-US" altLang="en-US" dirty="0"/>
              <a:t>value list</a:t>
            </a:r>
          </a:p>
          <a:p>
            <a:pPr lvl="1"/>
            <a:r>
              <a:rPr lang="en-US" altLang="en-US" dirty="0"/>
              <a:t>Syntax                    </a:t>
            </a:r>
            <a:r>
              <a:rPr lang="en-US" dirty="0"/>
              <a:t>SELECT      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                              FROM        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                              WHERE      </a:t>
            </a:r>
            <a:r>
              <a:rPr lang="en-US" i="1" dirty="0" err="1"/>
              <a:t>column_name</a:t>
            </a:r>
            <a:r>
              <a:rPr lang="en-US" dirty="0"/>
              <a:t> IN 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value2</a:t>
            </a:r>
            <a:r>
              <a:rPr lang="en-US" dirty="0"/>
              <a:t>,...);</a:t>
            </a:r>
          </a:p>
          <a:p>
            <a:pPr lvl="1"/>
            <a:r>
              <a:rPr lang="en-US" altLang="en-US" dirty="0"/>
              <a:t>Example                  SELECT * FROM EMPLOYEE </a:t>
            </a:r>
            <a:br>
              <a:rPr lang="en-US" altLang="en-US" dirty="0"/>
            </a:br>
            <a:r>
              <a:rPr lang="en-US" altLang="en-US" dirty="0"/>
              <a:t>				      WHERE    salary  IN(25000,40000);</a:t>
            </a:r>
          </a:p>
          <a:p>
            <a:r>
              <a:rPr lang="en-US" altLang="en-US" dirty="0"/>
              <a:t>NOT IN</a:t>
            </a:r>
          </a:p>
          <a:p>
            <a:pPr marL="742950" indent="-28575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en-US" sz="1600" dirty="0"/>
              <a:t>Selecting all the records whose column value not a member of the set specified in the WHERE clause.</a:t>
            </a:r>
          </a:p>
          <a:p>
            <a:pPr marL="742950" indent="-28575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en-US" sz="1600" dirty="0"/>
              <a:t>Example                  SELECT * FROM EMPLOYEE </a:t>
            </a:r>
            <a:br>
              <a:rPr lang="en-US" altLang="en-US" sz="1600" dirty="0"/>
            </a:br>
            <a:r>
              <a:rPr lang="en-US" altLang="en-US" sz="1600" dirty="0"/>
              <a:t>				      WHERE    salary  NOT IN(25000,40000);</a:t>
            </a:r>
          </a:p>
          <a:p>
            <a:pPr marL="742950" indent="-285750">
              <a:lnSpc>
                <a:spcPct val="90000"/>
              </a:lnSpc>
              <a:buClr>
                <a:schemeClr val="folHlink"/>
              </a:buClr>
              <a:buSzPct val="60000"/>
            </a:pPr>
            <a:endParaRPr lang="en-US" altLang="en-US" sz="1600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892" y="862429"/>
            <a:ext cx="4773171" cy="299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146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6836"/>
            <a:ext cx="9112125" cy="3880773"/>
          </a:xfrm>
        </p:spPr>
        <p:txBody>
          <a:bodyPr>
            <a:normAutofit/>
          </a:bodyPr>
          <a:lstStyle/>
          <a:p>
            <a:r>
              <a:rPr lang="en-US" dirty="0"/>
              <a:t>ORDER BY CLAUSE:</a:t>
            </a:r>
          </a:p>
          <a:p>
            <a:pPr marL="631825" indent="-282575"/>
            <a:r>
              <a:rPr lang="en-US" dirty="0"/>
              <a:t>The ORDER BY keyword is used to sort the result-set by one or more columns</a:t>
            </a:r>
          </a:p>
          <a:p>
            <a:pPr marL="631825" indent="-282575"/>
            <a:r>
              <a:rPr lang="en-US" dirty="0"/>
              <a:t>Keyword </a:t>
            </a:r>
            <a:r>
              <a:rPr lang="en-US" b="1" dirty="0"/>
              <a:t>DESC </a:t>
            </a:r>
            <a:r>
              <a:rPr lang="en-US" dirty="0"/>
              <a:t>to see result in a descending order of values </a:t>
            </a:r>
          </a:p>
          <a:p>
            <a:pPr marL="631825" indent="-282575"/>
            <a:r>
              <a:rPr lang="en-US" dirty="0"/>
              <a:t>Keyword </a:t>
            </a:r>
            <a:r>
              <a:rPr lang="en-US" b="1" dirty="0"/>
              <a:t>ASC </a:t>
            </a:r>
            <a:r>
              <a:rPr lang="en-US" dirty="0"/>
              <a:t>to specify ascending order explicitly </a:t>
            </a:r>
          </a:p>
          <a:p>
            <a:pPr marL="631825" indent="-282575"/>
            <a:r>
              <a:rPr lang="en-US" dirty="0"/>
              <a:t>SELECT * FROM EMPLOYEE</a:t>
            </a:r>
            <a:br>
              <a:rPr lang="en-US" dirty="0"/>
            </a:br>
            <a:r>
              <a:rPr lang="en-US" dirty="0"/>
              <a:t>ORDER BY ADDRESS ASC, </a:t>
            </a:r>
            <a:r>
              <a:rPr lang="en-US" dirty="0" err="1"/>
              <a:t>Fname</a:t>
            </a:r>
            <a:r>
              <a:rPr lang="en-US" dirty="0"/>
              <a:t> DESC;</a:t>
            </a:r>
          </a:p>
          <a:p>
            <a:pPr marL="635000"/>
            <a:r>
              <a:rPr lang="en-US" dirty="0"/>
              <a:t>SELECT CITY, REGION, (SALES - TARGET)</a:t>
            </a:r>
            <a:br>
              <a:rPr lang="en-US" dirty="0"/>
            </a:br>
            <a:r>
              <a:rPr lang="en-US" dirty="0"/>
              <a:t>FROM OFFICES</a:t>
            </a:r>
            <a:br>
              <a:rPr lang="en-US" dirty="0"/>
            </a:br>
            <a:r>
              <a:rPr lang="en-US" dirty="0"/>
              <a:t>ORDER BY REGION ASC;</a:t>
            </a:r>
          </a:p>
          <a:p>
            <a:pPr marL="739775" indent="-282575"/>
            <a:endParaRPr lang="en-US" dirty="0"/>
          </a:p>
          <a:p>
            <a:pPr marL="739775" indent="-282575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84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SQL </a:t>
            </a:r>
            <a:r>
              <a:rPr lang="en-US" b="1" dirty="0"/>
              <a:t>GROUP BY </a:t>
            </a:r>
            <a:r>
              <a:rPr lang="en-US" dirty="0"/>
              <a:t>clause is used in collaboration with the SELECT statement to arrange identical data into groups.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SYNTAX                      SELECT column1, column2 </a:t>
            </a:r>
            <a:b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                                   FROM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table_name</a:t>
            </a:r>
            <a:b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                                   WHERE [ conditions ] </a:t>
            </a:r>
            <a:b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                                   GROUP BY column1, column2 </a:t>
            </a:r>
            <a:b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                                 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EXAMPLE              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SELECT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dept_id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, SUM(salary) AS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total_salaries</a:t>
            </a:r>
            <a:b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                                   FROM employees</a:t>
            </a:r>
            <a:b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</a:b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                                   GROUP BY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dept_id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;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14" y="2867866"/>
            <a:ext cx="4648200" cy="1552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609" y="5127718"/>
            <a:ext cx="2727408" cy="13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4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8801"/>
            <a:ext cx="8596668" cy="486783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  <a:t>The SQL HAVING clause is used in combination with the GROUP BY clause to restrict the groups of returned rows to only those whose the condition is TRUE.</a:t>
            </a:r>
            <a:endParaRPr lang="en-US" altLang="en-US" dirty="0"/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/>
              <a:t>Similar to WHERE, but WHERE filters individual rows whereas HAVING filters groups.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Andalus" panose="02020603050405020304" pitchFamily="18" charset="-78"/>
            </a:endParaRPr>
          </a:p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  <a:t>          SELECT department, SUM(sales) AS "Total sales" </a:t>
            </a:r>
            <a:b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</a:b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  <a:t>          FROM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  <a:t>order_details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  <a:t>               </a:t>
            </a:r>
            <a:b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</a:b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  <a:t>          GROUP BY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  <a:t>dno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  <a:t> HAVING SUM(sales) &gt; 1000; </a:t>
            </a:r>
            <a:b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</a:b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cs typeface="Andalus" panose="02020603050405020304" pitchFamily="18" charset="-78"/>
            </a:endParaRPr>
          </a:p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  <a:t>          SELECT DEPARTMENT, MIN(salary) AS "Lowest salary" </a:t>
            </a:r>
            <a:b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</a:b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  <a:t>          FROM EMPLOYEE GROUP BY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  <a:t>Dnumber</a:t>
            </a:r>
            <a:b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</a:b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  <a:t>          HAVING MIN(salary) &gt; 35000; </a:t>
            </a:r>
            <a:b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</a:br>
            <a:endParaRPr lang="en-US" altLang="en-US" dirty="0">
              <a:solidFill>
                <a:schemeClr val="tx1">
                  <a:lumMod val="65000"/>
                  <a:lumOff val="35000"/>
                </a:schemeClr>
              </a:solidFill>
              <a:cs typeface="Andalus" panose="02020603050405020304" pitchFamily="18" charset="-78"/>
            </a:endParaRPr>
          </a:p>
          <a:p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  <a:t>          SELECT DEPARTMENT, MAX(salary) AS "Highest salary" </a:t>
            </a:r>
            <a:b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</a:b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  <a:t>          FROM EMPLOYEE GROUP  BY </a:t>
            </a:r>
            <a:r>
              <a:rPr lang="en-US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  <a:t>Dnumber</a:t>
            </a:r>
            <a:b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</a:b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ndalus" panose="02020603050405020304" pitchFamily="18" charset="-78"/>
              </a:rPr>
              <a:t>          HAVING MAX(salary) &lt; 50000; 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sz="1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75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/>
              <a:t>ISO standard defines five aggregate functions:</a:t>
            </a:r>
          </a:p>
          <a:p>
            <a:pPr algn="just">
              <a:lnSpc>
                <a:spcPct val="60000"/>
              </a:lnSpc>
            </a:pPr>
            <a:endParaRPr lang="en-US" altLang="en-US" sz="2400" dirty="0"/>
          </a:p>
          <a:p>
            <a:pPr lvl="1"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b="1" dirty="0"/>
              <a:t>COUNT</a:t>
            </a:r>
            <a:r>
              <a:rPr lang="en-US" altLang="en-US" sz="2400" dirty="0"/>
              <a:t> returns number of values in a specified column.</a:t>
            </a:r>
          </a:p>
          <a:p>
            <a:pPr lvl="1"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b="1" dirty="0"/>
              <a:t>SUM</a:t>
            </a:r>
            <a:r>
              <a:rPr lang="en-US" altLang="en-US" sz="2400" dirty="0"/>
              <a:t>	 returns sum of values in a specified column.</a:t>
            </a:r>
          </a:p>
          <a:p>
            <a:pPr lvl="1"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b="1" dirty="0"/>
              <a:t>AVG</a:t>
            </a:r>
            <a:r>
              <a:rPr lang="en-US" altLang="en-US" sz="2400" dirty="0"/>
              <a:t>	returns average of values in a specified column.</a:t>
            </a:r>
          </a:p>
          <a:p>
            <a:pPr lvl="1"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b="1" dirty="0"/>
              <a:t>MIN</a:t>
            </a:r>
            <a:r>
              <a:rPr lang="en-US" altLang="en-US" sz="2400" dirty="0"/>
              <a:t>	returns smallest value in a specified column.</a:t>
            </a:r>
          </a:p>
          <a:p>
            <a:pPr lvl="1"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sz="2400" b="1" dirty="0"/>
              <a:t>MAX</a:t>
            </a:r>
            <a:r>
              <a:rPr lang="en-US" altLang="en-US" sz="2400" dirty="0"/>
              <a:t>	 returns largest value in a specified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16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561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2300" dirty="0"/>
              <a:t>Each operates on a single column of a table and return single value. </a:t>
            </a:r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</a:pPr>
            <a:endParaRPr lang="en-US" altLang="en-US" sz="2300" dirty="0"/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2300" dirty="0"/>
              <a:t>COUNT, MIN, and MAX apply to numeric and non-numeric fields</a:t>
            </a:r>
            <a:br>
              <a:rPr lang="en-US" altLang="en-US" sz="2300" dirty="0"/>
            </a:br>
            <a:endParaRPr lang="en-US" altLang="en-US" sz="2300" dirty="0"/>
          </a:p>
          <a:p>
            <a:pPr>
              <a:lnSpc>
                <a:spcPct val="8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2300" dirty="0"/>
              <a:t>SUM and  AVG may be used on numeric fields only</a:t>
            </a:r>
            <a:br>
              <a:rPr lang="en-US" altLang="en-US" sz="2300" dirty="0"/>
            </a:br>
            <a:endParaRPr lang="en-US" altLang="en-US" sz="2300" dirty="0"/>
          </a:p>
          <a:p>
            <a:pPr>
              <a:lnSpc>
                <a:spcPct val="80000"/>
              </a:lnSpc>
            </a:pPr>
            <a:r>
              <a:rPr lang="en-US" altLang="en-US" sz="2300" dirty="0"/>
              <a:t>Can use DISTINCT before column name to eliminate duplicates.</a:t>
            </a:r>
            <a:br>
              <a:rPr lang="en-US" altLang="en-US" sz="2300" dirty="0"/>
            </a:br>
            <a:endParaRPr lang="en-US" altLang="en-US" sz="2300" dirty="0"/>
          </a:p>
          <a:p>
            <a:r>
              <a:rPr lang="en-US" altLang="en-US" sz="2300" dirty="0"/>
              <a:t>DISTINCT has no effect with MIN/MAX, but may have with SUM/AVG.</a:t>
            </a:r>
            <a:br>
              <a:rPr lang="en-US" altLang="en-US" sz="2300" dirty="0"/>
            </a:br>
            <a:r>
              <a:rPr lang="en-US" altLang="en-US" sz="2300" dirty="0"/>
              <a:t>					 </a:t>
            </a:r>
          </a:p>
          <a:p>
            <a:r>
              <a:rPr lang="en-US" altLang="en-US" sz="2300" dirty="0"/>
              <a:t>Aggregate functions can be used only in SELECT list and in HAVING clause. </a:t>
            </a:r>
          </a:p>
          <a:p>
            <a:pPr marL="0" indent="0">
              <a:buNone/>
            </a:pPr>
            <a:endParaRPr lang="en-US" altLang="en-US" sz="23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300" dirty="0"/>
              <a:t>	               SELECT city, COUNT(*)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300" dirty="0"/>
              <a:t>             FROM </a:t>
            </a:r>
            <a:r>
              <a:rPr lang="en-US" altLang="en-US" sz="2300" dirty="0" err="1"/>
              <a:t>car_sales</a:t>
            </a:r>
            <a:r>
              <a:rPr lang="en-US" altLang="en-US" sz="2300" dirty="0"/>
              <a:t>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22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</a:t>
            </a: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533400" y="1828800"/>
            <a:ext cx="3810000" cy="13716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400" dirty="0"/>
              <a:t>How many rows are there in the </a:t>
            </a:r>
            <a:r>
              <a:rPr lang="en-US" altLang="en-US" sz="2400" dirty="0" err="1"/>
              <a:t>car_sales</a:t>
            </a:r>
            <a:r>
              <a:rPr lang="en-US" altLang="en-US" sz="2400" dirty="0"/>
              <a:t> table?</a:t>
            </a:r>
          </a:p>
          <a:p>
            <a:pPr algn="just">
              <a:lnSpc>
                <a:spcPct val="2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	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57200" y="3810000"/>
            <a:ext cx="3673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SELECT COUNT(*) as Rows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FROM car_sales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990600" y="5121275"/>
            <a:ext cx="22860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990600" y="5654675"/>
            <a:ext cx="2286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676400" y="5737225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  7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876800" y="1905000"/>
            <a:ext cx="3810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/>
              <a:t>How many cities are there in the car_sales table?</a:t>
            </a:r>
          </a:p>
          <a:p>
            <a:pPr algn="just" eaLnBrk="1" hangingPunct="1">
              <a:lnSpc>
                <a:spcPct val="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b="1"/>
              <a:t>	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5105400" y="3429000"/>
            <a:ext cx="36734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SELECT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COUNT(DISTINCT city)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as city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FROM car_sales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5638800" y="5105400"/>
            <a:ext cx="22860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6324600" y="5187950"/>
            <a:ext cx="64452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city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5638800" y="5638800"/>
            <a:ext cx="2286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6459538" y="5715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676400" y="5203825"/>
            <a:ext cx="881063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Rows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8396287" y="3429000"/>
            <a:ext cx="35052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8396287" y="614045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8396287" y="3886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8396287" y="4343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8396287" y="4800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96287" y="528955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8472487" y="3429000"/>
            <a:ext cx="946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Dhahran</a:t>
            </a: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8472487" y="3962400"/>
            <a:ext cx="946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Dhahran</a:t>
            </a:r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8548687" y="5715000"/>
            <a:ext cx="788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Riyadh</a:t>
            </a: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8548687" y="6140450"/>
            <a:ext cx="788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Riyadh</a:t>
            </a: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8548687" y="4387850"/>
            <a:ext cx="819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Jeddah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8548687" y="4876800"/>
            <a:ext cx="819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Jeddah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9705975" y="342900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2001</a:t>
            </a: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9705975" y="396240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2002</a:t>
            </a:r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9686925" y="571500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2001</a:t>
            </a: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9686925" y="61404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2002</a:t>
            </a: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9686925" y="43878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2001</a:t>
            </a:r>
          </a:p>
        </p:txBody>
      </p: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9686925" y="488950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2002</a:t>
            </a:r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10844212" y="3429000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525</a:t>
            </a: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10863262" y="3962400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456</a:t>
            </a: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10863262" y="5715000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700</a:t>
            </a: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10863262" y="6140450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654</a:t>
            </a: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10863262" y="4387850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921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10863262" y="4889500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752</a:t>
            </a: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8396287" y="2895600"/>
            <a:ext cx="35052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3" name="Line 33"/>
          <p:cNvSpPr>
            <a:spLocks noChangeShapeType="1"/>
          </p:cNvSpPr>
          <p:nvPr/>
        </p:nvSpPr>
        <p:spPr bwMode="auto">
          <a:xfrm flipV="1">
            <a:off x="9463087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" name="Line 34"/>
          <p:cNvSpPr>
            <a:spLocks noChangeShapeType="1"/>
          </p:cNvSpPr>
          <p:nvPr/>
        </p:nvSpPr>
        <p:spPr bwMode="auto">
          <a:xfrm flipV="1">
            <a:off x="10606087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Text Box 35"/>
          <p:cNvSpPr txBox="1">
            <a:spLocks noChangeArrowheads="1"/>
          </p:cNvSpPr>
          <p:nvPr/>
        </p:nvSpPr>
        <p:spPr bwMode="auto">
          <a:xfrm>
            <a:off x="8532812" y="3027363"/>
            <a:ext cx="582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City</a:t>
            </a:r>
          </a:p>
        </p:txBody>
      </p:sp>
      <p:sp>
        <p:nvSpPr>
          <p:cNvPr id="56" name="Text Box 36"/>
          <p:cNvSpPr txBox="1">
            <a:spLocks noChangeArrowheads="1"/>
          </p:cNvSpPr>
          <p:nvPr/>
        </p:nvSpPr>
        <p:spPr bwMode="auto">
          <a:xfrm>
            <a:off x="9615487" y="3046413"/>
            <a:ext cx="652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Year</a:t>
            </a:r>
          </a:p>
        </p:txBody>
      </p: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10682287" y="3046413"/>
            <a:ext cx="1209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Cars_Sold</a:t>
            </a:r>
          </a:p>
        </p:txBody>
      </p:sp>
      <p:sp>
        <p:nvSpPr>
          <p:cNvPr id="58" name="Line 38"/>
          <p:cNvSpPr>
            <a:spLocks noChangeShapeType="1"/>
          </p:cNvSpPr>
          <p:nvPr/>
        </p:nvSpPr>
        <p:spPr bwMode="auto">
          <a:xfrm>
            <a:off x="8396287" y="5715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Text Box 39"/>
          <p:cNvSpPr txBox="1">
            <a:spLocks noChangeArrowheads="1"/>
          </p:cNvSpPr>
          <p:nvPr/>
        </p:nvSpPr>
        <p:spPr bwMode="auto">
          <a:xfrm>
            <a:off x="8548687" y="5289550"/>
            <a:ext cx="819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Khobar</a:t>
            </a:r>
          </a:p>
        </p:txBody>
      </p:sp>
      <p:sp>
        <p:nvSpPr>
          <p:cNvPr id="60" name="Text Box 40"/>
          <p:cNvSpPr txBox="1">
            <a:spLocks noChangeArrowheads="1"/>
          </p:cNvSpPr>
          <p:nvPr/>
        </p:nvSpPr>
        <p:spPr bwMode="auto">
          <a:xfrm>
            <a:off x="9686925" y="53022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2002</a:t>
            </a:r>
          </a:p>
        </p:txBody>
      </p:sp>
    </p:spTree>
    <p:extLst>
      <p:ext uri="{BB962C8B-B14F-4D97-AF65-F5344CB8AC3E}">
        <p14:creationId xmlns:p14="http://schemas.microsoft.com/office/powerpoint/2010/main" val="365115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 animBg="1"/>
      <p:bldP spid="59" grpId="0"/>
      <p:bldP spid="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8396287" y="3429000"/>
            <a:ext cx="35052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8396287" y="614045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>
            <a:off x="8396287" y="38862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>
            <a:off x="8396287" y="4343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Line 12"/>
          <p:cNvSpPr>
            <a:spLocks noChangeShapeType="1"/>
          </p:cNvSpPr>
          <p:nvPr/>
        </p:nvSpPr>
        <p:spPr bwMode="auto">
          <a:xfrm>
            <a:off x="8396287" y="48006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96287" y="528955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8472487" y="3429000"/>
            <a:ext cx="946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Dhahran</a:t>
            </a:r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8472487" y="3962400"/>
            <a:ext cx="946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Dhahran</a:t>
            </a:r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8548687" y="5715000"/>
            <a:ext cx="788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Riyadh</a:t>
            </a:r>
          </a:p>
        </p:txBody>
      </p: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8548687" y="6140450"/>
            <a:ext cx="788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Riyadh</a:t>
            </a: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8548687" y="4387850"/>
            <a:ext cx="819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Jeddah</a:t>
            </a: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8548687" y="4876800"/>
            <a:ext cx="819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Jeddah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9705975" y="342900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2001</a:t>
            </a: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9705975" y="396240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2002</a:t>
            </a:r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9686925" y="571500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2001</a:t>
            </a:r>
          </a:p>
        </p:txBody>
      </p:sp>
      <p:sp>
        <p:nvSpPr>
          <p:cNvPr id="43" name="Text Box 23"/>
          <p:cNvSpPr txBox="1">
            <a:spLocks noChangeArrowheads="1"/>
          </p:cNvSpPr>
          <p:nvPr/>
        </p:nvSpPr>
        <p:spPr bwMode="auto">
          <a:xfrm>
            <a:off x="9686925" y="61404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2002</a:t>
            </a:r>
          </a:p>
        </p:txBody>
      </p: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9686925" y="43878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2001</a:t>
            </a:r>
          </a:p>
        </p:txBody>
      </p: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9686925" y="488950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2002</a:t>
            </a:r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10844212" y="3429000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525</a:t>
            </a:r>
          </a:p>
        </p:txBody>
      </p:sp>
      <p:sp>
        <p:nvSpPr>
          <p:cNvPr id="47" name="Text Box 27"/>
          <p:cNvSpPr txBox="1">
            <a:spLocks noChangeArrowheads="1"/>
          </p:cNvSpPr>
          <p:nvPr/>
        </p:nvSpPr>
        <p:spPr bwMode="auto">
          <a:xfrm>
            <a:off x="10863262" y="3962400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456</a:t>
            </a:r>
          </a:p>
        </p:txBody>
      </p:sp>
      <p:sp>
        <p:nvSpPr>
          <p:cNvPr id="48" name="Text Box 28"/>
          <p:cNvSpPr txBox="1">
            <a:spLocks noChangeArrowheads="1"/>
          </p:cNvSpPr>
          <p:nvPr/>
        </p:nvSpPr>
        <p:spPr bwMode="auto">
          <a:xfrm>
            <a:off x="10863262" y="5715000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700</a:t>
            </a:r>
          </a:p>
        </p:txBody>
      </p:sp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10863262" y="6140450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654</a:t>
            </a:r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10863262" y="4387850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921</a:t>
            </a: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10863262" y="4889500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752</a:t>
            </a:r>
          </a:p>
        </p:txBody>
      </p:sp>
      <p:sp>
        <p:nvSpPr>
          <p:cNvPr id="52" name="Rectangle 32"/>
          <p:cNvSpPr>
            <a:spLocks noChangeArrowheads="1"/>
          </p:cNvSpPr>
          <p:nvPr/>
        </p:nvSpPr>
        <p:spPr bwMode="auto">
          <a:xfrm>
            <a:off x="8396287" y="2895600"/>
            <a:ext cx="35052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3" name="Line 33"/>
          <p:cNvSpPr>
            <a:spLocks noChangeShapeType="1"/>
          </p:cNvSpPr>
          <p:nvPr/>
        </p:nvSpPr>
        <p:spPr bwMode="auto">
          <a:xfrm flipV="1">
            <a:off x="9463087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" name="Line 34"/>
          <p:cNvSpPr>
            <a:spLocks noChangeShapeType="1"/>
          </p:cNvSpPr>
          <p:nvPr/>
        </p:nvSpPr>
        <p:spPr bwMode="auto">
          <a:xfrm flipV="1">
            <a:off x="10606087" y="2895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" name="Text Box 35"/>
          <p:cNvSpPr txBox="1">
            <a:spLocks noChangeArrowheads="1"/>
          </p:cNvSpPr>
          <p:nvPr/>
        </p:nvSpPr>
        <p:spPr bwMode="auto">
          <a:xfrm>
            <a:off x="8532812" y="3027363"/>
            <a:ext cx="582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City</a:t>
            </a:r>
          </a:p>
        </p:txBody>
      </p:sp>
      <p:sp>
        <p:nvSpPr>
          <p:cNvPr id="56" name="Text Box 36"/>
          <p:cNvSpPr txBox="1">
            <a:spLocks noChangeArrowheads="1"/>
          </p:cNvSpPr>
          <p:nvPr/>
        </p:nvSpPr>
        <p:spPr bwMode="auto">
          <a:xfrm>
            <a:off x="9615487" y="3046413"/>
            <a:ext cx="652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Year</a:t>
            </a:r>
          </a:p>
        </p:txBody>
      </p:sp>
      <p:sp>
        <p:nvSpPr>
          <p:cNvPr id="57" name="Text Box 37"/>
          <p:cNvSpPr txBox="1">
            <a:spLocks noChangeArrowheads="1"/>
          </p:cNvSpPr>
          <p:nvPr/>
        </p:nvSpPr>
        <p:spPr bwMode="auto">
          <a:xfrm>
            <a:off x="10682287" y="3046413"/>
            <a:ext cx="1209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Cars_Sold</a:t>
            </a:r>
          </a:p>
        </p:txBody>
      </p:sp>
      <p:sp>
        <p:nvSpPr>
          <p:cNvPr id="58" name="Line 38"/>
          <p:cNvSpPr>
            <a:spLocks noChangeShapeType="1"/>
          </p:cNvSpPr>
          <p:nvPr/>
        </p:nvSpPr>
        <p:spPr bwMode="auto">
          <a:xfrm>
            <a:off x="8396287" y="5715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" name="Text Box 39"/>
          <p:cNvSpPr txBox="1">
            <a:spLocks noChangeArrowheads="1"/>
          </p:cNvSpPr>
          <p:nvPr/>
        </p:nvSpPr>
        <p:spPr bwMode="auto">
          <a:xfrm>
            <a:off x="8548687" y="5289550"/>
            <a:ext cx="819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Khobar</a:t>
            </a:r>
          </a:p>
        </p:txBody>
      </p:sp>
      <p:sp>
        <p:nvSpPr>
          <p:cNvPr id="60" name="Text Box 40"/>
          <p:cNvSpPr txBox="1">
            <a:spLocks noChangeArrowheads="1"/>
          </p:cNvSpPr>
          <p:nvPr/>
        </p:nvSpPr>
        <p:spPr bwMode="auto">
          <a:xfrm>
            <a:off x="9686925" y="5302250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2002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533400" y="1828800"/>
            <a:ext cx="3200400" cy="13716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2000"/>
              <a:t>Find the total number of all the cars sold from the car_sales table?</a:t>
            </a:r>
          </a:p>
          <a:p>
            <a:pPr algn="just">
              <a:lnSpc>
                <a:spcPct val="20000"/>
              </a:lnSpc>
              <a:buFont typeface="Wingdings" panose="05000000000000000000" pitchFamily="2" charset="2"/>
              <a:buNone/>
            </a:pPr>
            <a:r>
              <a:rPr lang="en-US" altLang="en-US" b="1"/>
              <a:t>	</a:t>
            </a:r>
            <a:endParaRPr lang="en-US" altLang="en-US" b="1" dirty="0"/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57200" y="3352800"/>
            <a:ext cx="3886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SELECT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SUM(cars_sold) as cars_sold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FROM car_sales</a:t>
            </a:r>
          </a:p>
        </p:txBody>
      </p:sp>
      <p:sp>
        <p:nvSpPr>
          <p:cNvPr id="63" name="Rectangle 5"/>
          <p:cNvSpPr>
            <a:spLocks noChangeArrowheads="1"/>
          </p:cNvSpPr>
          <p:nvPr/>
        </p:nvSpPr>
        <p:spPr bwMode="auto">
          <a:xfrm>
            <a:off x="990600" y="5029200"/>
            <a:ext cx="22860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1524000" y="5111750"/>
            <a:ext cx="1431925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Cars_sold</a:t>
            </a:r>
          </a:p>
        </p:txBody>
      </p:sp>
      <p:sp>
        <p:nvSpPr>
          <p:cNvPr id="65" name="Rectangle 7"/>
          <p:cNvSpPr>
            <a:spLocks noChangeArrowheads="1"/>
          </p:cNvSpPr>
          <p:nvPr/>
        </p:nvSpPr>
        <p:spPr bwMode="auto">
          <a:xfrm>
            <a:off x="990600" y="5562600"/>
            <a:ext cx="2286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4876800" y="1905000"/>
            <a:ext cx="3810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/>
              <a:t>Find the number of all the cars_sold in Dhahran from the car_sales table?</a:t>
            </a:r>
          </a:p>
          <a:p>
            <a:pPr algn="just" eaLnBrk="1" hangingPunct="1">
              <a:lnSpc>
                <a:spcPct val="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b="1"/>
              <a:t>	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4724400" y="3276600"/>
            <a:ext cx="40544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SELECT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SUM(cars_sold) as Dah_cars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FROM car_sales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mic Sans MS" panose="030F0702030302020204" pitchFamily="66" charset="0"/>
              </a:rPr>
              <a:t>WHERE city = ‘Dhahran’</a:t>
            </a:r>
          </a:p>
        </p:txBody>
      </p:sp>
      <p:sp>
        <p:nvSpPr>
          <p:cNvPr id="68" name="Rectangle 11"/>
          <p:cNvSpPr>
            <a:spLocks noChangeArrowheads="1"/>
          </p:cNvSpPr>
          <p:nvPr/>
        </p:nvSpPr>
        <p:spPr bwMode="auto">
          <a:xfrm>
            <a:off x="5638800" y="5029200"/>
            <a:ext cx="22860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" name="Text Box 12"/>
          <p:cNvSpPr txBox="1">
            <a:spLocks noChangeArrowheads="1"/>
          </p:cNvSpPr>
          <p:nvPr/>
        </p:nvSpPr>
        <p:spPr bwMode="auto">
          <a:xfrm>
            <a:off x="6248400" y="5111750"/>
            <a:ext cx="1377950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Dah_cars</a:t>
            </a:r>
          </a:p>
        </p:txBody>
      </p:sp>
      <p:sp>
        <p:nvSpPr>
          <p:cNvPr id="70" name="Rectangle 13"/>
          <p:cNvSpPr>
            <a:spLocks noChangeArrowheads="1"/>
          </p:cNvSpPr>
          <p:nvPr/>
        </p:nvSpPr>
        <p:spPr bwMode="auto">
          <a:xfrm>
            <a:off x="5638800" y="5562600"/>
            <a:ext cx="2286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" name="Text Box 8"/>
          <p:cNvSpPr txBox="1">
            <a:spLocks noChangeArrowheads="1"/>
          </p:cNvSpPr>
          <p:nvPr/>
        </p:nvSpPr>
        <p:spPr bwMode="auto">
          <a:xfrm>
            <a:off x="1676400" y="564515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4008</a:t>
            </a:r>
          </a:p>
        </p:txBody>
      </p:sp>
      <p:sp>
        <p:nvSpPr>
          <p:cNvPr id="72" name="Text Box 14"/>
          <p:cNvSpPr txBox="1">
            <a:spLocks noChangeArrowheads="1"/>
          </p:cNvSpPr>
          <p:nvPr/>
        </p:nvSpPr>
        <p:spPr bwMode="auto">
          <a:xfrm>
            <a:off x="6488113" y="5638800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981</a:t>
            </a:r>
          </a:p>
        </p:txBody>
      </p:sp>
    </p:spTree>
    <p:extLst>
      <p:ext uri="{BB962C8B-B14F-4D97-AF65-F5344CB8AC3E}">
        <p14:creationId xmlns:p14="http://schemas.microsoft.com/office/powerpoint/2010/main" val="366357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 animBg="1"/>
      <p:bldP spid="59" grpId="0"/>
      <p:bldP spid="60" grpId="0"/>
      <p:bldP spid="62" grpId="0"/>
      <p:bldP spid="63" grpId="0" animBg="1"/>
      <p:bldP spid="64" grpId="0" animBg="1"/>
      <p:bldP spid="65" grpId="0" animBg="1"/>
      <p:bldP spid="66" grpId="0"/>
      <p:bldP spid="67" grpId="0"/>
      <p:bldP spid="68" grpId="0" animBg="1"/>
      <p:bldP spid="69" grpId="0" animBg="1"/>
      <p:bldP spid="70" grpId="0" animBg="1"/>
      <p:bldP spid="71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/>
              <a:t>SQL is Structured Query Language, which is a computer language for storing, manipulating  and retrieving data stored in  a  relational database.</a:t>
            </a:r>
          </a:p>
          <a:p>
            <a:r>
              <a:rPr lang="en-US" sz="6000" dirty="0"/>
              <a:t>SQL is the standard language for Relational Database System</a:t>
            </a:r>
          </a:p>
          <a:p>
            <a:r>
              <a:rPr lang="en-US" sz="6000" dirty="0"/>
              <a:t>All  the  Relational Database  Management Systems  (RDMS)  like MySQL, MS Access, Oracle, Sybase, Informix,  Postgres  and SQL Server use SQL as  their  standard database language.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60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MIN,MAX and AVG function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42975" y="2160589"/>
            <a:ext cx="8077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/>
              <a:t>Find the minimum, maximum, and average cars_sold per year and per city form the car_sales table</a:t>
            </a:r>
            <a:endParaRPr lang="en-US" altLang="en-US" sz="2000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93900" y="3151189"/>
            <a:ext cx="48466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SELECT MIN(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cars_sold</a:t>
            </a:r>
            <a:r>
              <a:rPr lang="en-US" altLang="en-US" sz="2000" b="1" dirty="0">
                <a:latin typeface="Comic Sans MS" panose="030F0702030302020204" pitchFamily="66" charset="0"/>
              </a:rPr>
              <a:t>)  as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Min_sold</a:t>
            </a:r>
            <a:endParaRPr lang="en-US" altLang="en-US" sz="2000" b="1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 , MAX(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cars_sold</a:t>
            </a:r>
            <a:r>
              <a:rPr lang="en-US" altLang="en-US" sz="2000" b="1" dirty="0">
                <a:latin typeface="Comic Sans MS" panose="030F0702030302020204" pitchFamily="66" charset="0"/>
              </a:rPr>
              <a:t>) as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Max_sold</a:t>
            </a:r>
            <a:endParaRPr lang="en-US" altLang="en-US" sz="2000" b="1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 , AVG(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cars_sold</a:t>
            </a:r>
            <a:r>
              <a:rPr lang="en-US" altLang="en-US" sz="2000" b="1" dirty="0">
                <a:latin typeface="Comic Sans MS" panose="030F0702030302020204" pitchFamily="66" charset="0"/>
              </a:rPr>
              <a:t>)  as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Avg_sold</a:t>
            </a:r>
            <a:endParaRPr lang="en-US" altLang="en-US" sz="2000" b="1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FROM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car_sales</a:t>
            </a:r>
            <a:endParaRPr lang="en-US" altLang="en-US" sz="2000" b="1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WHERE </a:t>
            </a:r>
            <a:r>
              <a:rPr lang="en-US" altLang="en-US" sz="2000" b="1" dirty="0" err="1">
                <a:latin typeface="Comic Sans MS" panose="030F0702030302020204" pitchFamily="66" charset="0"/>
              </a:rPr>
              <a:t>car_sales</a:t>
            </a:r>
            <a:r>
              <a:rPr lang="en-US" altLang="en-US" sz="2000" b="1" dirty="0">
                <a:latin typeface="Comic Sans MS" panose="030F0702030302020204" pitchFamily="66" charset="0"/>
              </a:rPr>
              <a:t> IS NOT NULL;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81175" y="5132389"/>
            <a:ext cx="518160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009775" y="5192714"/>
            <a:ext cx="1335088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Min_sold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533775" y="5208589"/>
            <a:ext cx="1403350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Max_sold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438775" y="5208589"/>
            <a:ext cx="1352550" cy="3968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Avg_sold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781175" y="5665789"/>
            <a:ext cx="5181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2314575" y="5726114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456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925888" y="5741989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921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5754688" y="5741989"/>
            <a:ext cx="598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668</a:t>
            </a:r>
          </a:p>
        </p:txBody>
      </p:sp>
    </p:spTree>
    <p:extLst>
      <p:ext uri="{BB962C8B-B14F-4D97-AF65-F5344CB8AC3E}">
        <p14:creationId xmlns:p14="http://schemas.microsoft.com/office/powerpoint/2010/main" val="277913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Aliasing Table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table alias is created by directly placing an alias after the table name in the FROM clause. </a:t>
            </a:r>
          </a:p>
          <a:p>
            <a:r>
              <a:rPr lang="en-US" altLang="en-US" dirty="0"/>
              <a:t>For example in the following example we will refer to departments table as </a:t>
            </a:r>
            <a:r>
              <a:rPr lang="en-US" altLang="en-US" b="1" dirty="0"/>
              <a:t>d or dept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71563" y="4777712"/>
            <a:ext cx="34242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SELECT </a:t>
            </a:r>
            <a:r>
              <a:rPr lang="en-US" altLang="en-US" sz="2400" dirty="0" err="1">
                <a:solidFill>
                  <a:schemeClr val="hlink"/>
                </a:solidFill>
                <a:latin typeface="Comic Sans MS" panose="030F0702030302020204" pitchFamily="66" charset="0"/>
              </a:rPr>
              <a:t>d</a:t>
            </a:r>
            <a:r>
              <a:rPr lang="en-US" altLang="en-US" sz="2400" dirty="0" err="1">
                <a:latin typeface="Comic Sans MS" panose="030F0702030302020204" pitchFamily="66" charset="0"/>
              </a:rPr>
              <a:t>.dname</a:t>
            </a:r>
            <a:endParaRPr lang="en-US" altLang="en-US" sz="2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FROM   departments </a:t>
            </a:r>
            <a:r>
              <a:rPr lang="en-US" altLang="en-US" sz="2400" dirty="0">
                <a:solidFill>
                  <a:schemeClr val="hlink"/>
                </a:solidFill>
                <a:latin typeface="Comic Sans MS" panose="030F0702030302020204" pitchFamily="66" charset="0"/>
              </a:rPr>
              <a:t>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WHERE </a:t>
            </a:r>
            <a:r>
              <a:rPr lang="en-US" altLang="en-US" sz="2400" dirty="0" err="1">
                <a:solidFill>
                  <a:schemeClr val="hlink"/>
                </a:solidFill>
                <a:latin typeface="Comic Sans MS" panose="030F0702030302020204" pitchFamily="66" charset="0"/>
              </a:rPr>
              <a:t>d</a:t>
            </a:r>
            <a:r>
              <a:rPr lang="en-US" altLang="en-US" sz="2400" dirty="0" err="1">
                <a:latin typeface="Comic Sans MS" panose="030F0702030302020204" pitchFamily="66" charset="0"/>
              </a:rPr>
              <a:t>.dno</a:t>
            </a:r>
            <a:r>
              <a:rPr lang="en-US" altLang="en-US" sz="2400" dirty="0">
                <a:latin typeface="Comic Sans MS" panose="030F0702030302020204" pitchFamily="66" charset="0"/>
              </a:rPr>
              <a:t> = 1;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62563" y="4853912"/>
            <a:ext cx="38973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SELECT </a:t>
            </a: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dept</a:t>
            </a:r>
            <a:r>
              <a:rPr lang="en-US" altLang="en-US" sz="2400">
                <a:latin typeface="Comic Sans MS" panose="030F0702030302020204" pitchFamily="66" charset="0"/>
              </a:rPr>
              <a:t>.dname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FROM   departments </a:t>
            </a: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dept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WHERE </a:t>
            </a: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dept</a:t>
            </a:r>
            <a:r>
              <a:rPr lang="en-US" altLang="en-US" sz="2400">
                <a:latin typeface="Comic Sans MS" panose="030F0702030302020204" pitchFamily="66" charset="0"/>
              </a:rPr>
              <a:t>.dno = 1;</a:t>
            </a:r>
          </a:p>
        </p:txBody>
      </p:sp>
    </p:spTree>
    <p:extLst>
      <p:ext uri="{BB962C8B-B14F-4D97-AF65-F5344CB8AC3E}">
        <p14:creationId xmlns:p14="http://schemas.microsoft.com/office/powerpoint/2010/main" val="192439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/>
              <a:t>Some SQL statements can have a SELECT embedded within them.</a:t>
            </a:r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/>
              <a:t>A sub select can be used in WHERE and HAVING clauses of an outer SELECT, where it is called a </a:t>
            </a:r>
            <a:r>
              <a:rPr lang="en-US" altLang="en-US" b="1" i="1" dirty="0"/>
              <a:t>nested query</a:t>
            </a:r>
            <a:r>
              <a:rPr lang="en-US" altLang="en-US" dirty="0"/>
              <a:t> or a </a:t>
            </a:r>
            <a:r>
              <a:rPr lang="en-US" altLang="en-US" b="1" i="1" dirty="0"/>
              <a:t>subquery</a:t>
            </a:r>
            <a:r>
              <a:rPr lang="en-US" altLang="en-US" dirty="0"/>
              <a:t>. </a:t>
            </a:r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/>
              <a:t>Who has a salary greater than Abel’s?</a:t>
            </a:r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endParaRPr lang="en-US" altLang="en-US" dirty="0"/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blackWhite">
          <a:xfrm>
            <a:off x="1514475" y="4002087"/>
            <a:ext cx="6369050" cy="2855913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89069" y="4232369"/>
            <a:ext cx="5150006" cy="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Which employees have salaries greater than Abel’s salary?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gray">
          <a:xfrm>
            <a:off x="1638896" y="4808918"/>
            <a:ext cx="714374" cy="528042"/>
          </a:xfrm>
          <a:prstGeom prst="ellipse">
            <a:avLst/>
          </a:prstGeom>
          <a:solidFill>
            <a:srgbClr val="FFFF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28312" y="4080460"/>
            <a:ext cx="1284374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Main query: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blackWhite">
          <a:xfrm>
            <a:off x="2605873" y="5349726"/>
            <a:ext cx="5223677" cy="1452711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3769697" y="5967775"/>
            <a:ext cx="3504228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What is Abel’s salary?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gray">
          <a:xfrm>
            <a:off x="2791126" y="5790219"/>
            <a:ext cx="978571" cy="908107"/>
          </a:xfrm>
          <a:prstGeom prst="ellipse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5" name="Picture 63" descr="C:\temp\peop038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87" y="4805806"/>
            <a:ext cx="314611" cy="42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5" descr="C:\temp\symbo067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897" y="5086793"/>
            <a:ext cx="163002" cy="2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68"/>
          <p:cNvGrpSpPr>
            <a:grpSpLocks/>
          </p:cNvGrpSpPr>
          <p:nvPr/>
        </p:nvGrpSpPr>
        <p:grpSpPr bwMode="auto">
          <a:xfrm>
            <a:off x="2939046" y="5967775"/>
            <a:ext cx="550052" cy="514080"/>
            <a:chOff x="1582" y="2976"/>
            <a:chExt cx="606" cy="341"/>
          </a:xfrm>
        </p:grpSpPr>
        <p:pic>
          <p:nvPicPr>
            <p:cNvPr id="18" name="Picture 64" descr="C:\temp\finan032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2" y="3041"/>
              <a:ext cx="42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67" descr="C:\temp\symbo067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" y="2976"/>
              <a:ext cx="18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0526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8" y="2977227"/>
            <a:ext cx="8596668" cy="3880773"/>
          </a:xfrm>
        </p:spPr>
        <p:txBody>
          <a:bodyPr>
            <a:normAutofit/>
          </a:bodyPr>
          <a:lstStyle/>
          <a:p>
            <a:pPr marL="285750" lvl="1">
              <a:defRPr/>
            </a:pPr>
            <a:r>
              <a:rPr lang="en-US" sz="1800" dirty="0"/>
              <a:t>The subquery (inner query) executes once before the main query (outer query).</a:t>
            </a:r>
          </a:p>
          <a:p>
            <a:pPr marL="285750" lvl="1">
              <a:defRPr/>
            </a:pPr>
            <a:r>
              <a:rPr lang="en-US" sz="1800" dirty="0"/>
              <a:t>The result of the subquery is used by the main query.</a:t>
            </a:r>
            <a:endParaRPr lang="en-US" altLang="en-US" dirty="0"/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/>
              <a:t>Example.</a:t>
            </a:r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endParaRPr lang="en-US" dirty="0"/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blackGray">
          <a:xfrm>
            <a:off x="1047749" y="972224"/>
            <a:ext cx="7286625" cy="14478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expr operator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 	(SELECT	</a:t>
            </a:r>
            <a:r>
              <a:rPr lang="en-US" alt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endParaRPr lang="en-US" altLang="en-US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       FROM		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blackGray">
          <a:xfrm>
            <a:off x="1047749" y="4487200"/>
            <a:ext cx="7286625" cy="179705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SELECT last_name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WHERE  salary &gt;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             (SELECT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              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                WHERE  last_name = 'Abel');</a:t>
            </a:r>
          </a:p>
        </p:txBody>
      </p:sp>
    </p:spTree>
    <p:extLst>
      <p:ext uri="{BB962C8B-B14F-4D97-AF65-F5344CB8AC3E}">
        <p14:creationId xmlns:p14="http://schemas.microsoft.com/office/powerpoint/2010/main" val="4272810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6" y="2103439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/>
              <a:t>From the Lecturer table, select lecturers whose salary is above average</a:t>
            </a:r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altLang="en-US" dirty="0"/>
              <a:t>Cannot write 'WHERE salary &gt; </a:t>
            </a:r>
            <a:r>
              <a:rPr lang="en-US" altLang="en-US" dirty="0" err="1"/>
              <a:t>avg</a:t>
            </a:r>
            <a:r>
              <a:rPr lang="en-US" altLang="en-US" dirty="0"/>
              <a:t>(salary); </a:t>
            </a:r>
            <a:endParaRPr lang="en-US" dirty="0"/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Solution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Select * from lecturer where salary&gt;(</a:t>
            </a:r>
            <a:br>
              <a:rPr lang="en-US" dirty="0"/>
            </a:br>
            <a:r>
              <a:rPr lang="en-US" dirty="0"/>
              <a:t>                                                            select AVG(salary</a:t>
            </a:r>
            <a:br>
              <a:rPr lang="en-US" dirty="0"/>
            </a:br>
            <a:r>
              <a:rPr lang="en-US" dirty="0"/>
              <a:t>                                                             from lecturer);</a:t>
            </a:r>
          </a:p>
          <a:p>
            <a:r>
              <a:rPr lang="en-US" altLang="en-US" dirty="0"/>
              <a:t>List the names of all Lecturers who are in the ICS department</a:t>
            </a:r>
          </a:p>
          <a:p>
            <a:pPr marL="0" indent="0">
              <a:buNone/>
            </a:pPr>
            <a:r>
              <a:rPr lang="en-US" dirty="0"/>
              <a:t>	select name from lecturer</a:t>
            </a:r>
          </a:p>
          <a:p>
            <a:pPr marL="0" indent="0">
              <a:buNone/>
            </a:pPr>
            <a:r>
              <a:rPr lang="en-US" dirty="0"/>
              <a:t>       where </a:t>
            </a:r>
            <a:r>
              <a:rPr lang="en-US" dirty="0" err="1"/>
              <a:t>dno</a:t>
            </a:r>
            <a:r>
              <a:rPr lang="en-US" dirty="0"/>
              <a:t> IN(</a:t>
            </a:r>
          </a:p>
          <a:p>
            <a:pPr marL="0" indent="0">
              <a:buNone/>
            </a:pPr>
            <a:r>
              <a:rPr lang="en-US" dirty="0"/>
              <a:t>                           select </a:t>
            </a:r>
            <a:r>
              <a:rPr lang="en-US" dirty="0" err="1"/>
              <a:t>dno</a:t>
            </a:r>
            <a:r>
              <a:rPr lang="en-US" dirty="0"/>
              <a:t> from department</a:t>
            </a:r>
          </a:p>
          <a:p>
            <a:pPr marL="0" indent="0">
              <a:buNone/>
            </a:pPr>
            <a:r>
              <a:rPr lang="en-US" dirty="0"/>
              <a:t>				where </a:t>
            </a:r>
            <a:r>
              <a:rPr lang="en-US" dirty="0" err="1"/>
              <a:t>dname</a:t>
            </a:r>
            <a:r>
              <a:rPr lang="en-US" dirty="0"/>
              <a:t>=‘ICS’</a:t>
            </a:r>
          </a:p>
          <a:p>
            <a:pPr marL="0" indent="0">
              <a:buNone/>
            </a:pPr>
            <a:r>
              <a:rPr lang="en-US" dirty="0"/>
              <a:t>				);</a:t>
            </a:r>
          </a:p>
          <a:p>
            <a:pPr>
              <a:spcBef>
                <a:spcPct val="25000"/>
              </a:spcBef>
              <a:spcAft>
                <a:spcPct val="25000"/>
              </a:spcAft>
            </a:pPr>
            <a:endParaRPr lang="en-US" dirty="0"/>
          </a:p>
          <a:p>
            <a:pPr algn="just">
              <a:spcBef>
                <a:spcPct val="25000"/>
              </a:spcBef>
              <a:spcAft>
                <a:spcPct val="25000"/>
              </a:spcAft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42936" y="552450"/>
            <a:ext cx="8596668" cy="1320800"/>
          </a:xfrm>
        </p:spPr>
        <p:txBody>
          <a:bodyPr/>
          <a:lstStyle/>
          <a:p>
            <a:r>
              <a:rPr lang="en-US" dirty="0"/>
              <a:t>Nested queries</a:t>
            </a:r>
          </a:p>
        </p:txBody>
      </p:sp>
    </p:spTree>
    <p:extLst>
      <p:ext uri="{BB962C8B-B14F-4D97-AF65-F5344CB8AC3E}">
        <p14:creationId xmlns:p14="http://schemas.microsoft.com/office/powerpoint/2010/main" val="343588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products with order quantities greater than 100</a:t>
            </a:r>
          </a:p>
          <a:p>
            <a:pPr marL="0" indent="0">
              <a:buNone/>
            </a:pPr>
            <a:endParaRPr lang="en-US" dirty="0"/>
          </a:p>
          <a:p>
            <a:pPr marL="51435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593" y="965993"/>
            <a:ext cx="3266818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00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products with order quantities greater than 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dirty="0" err="1"/>
              <a:t>ProductName</a:t>
            </a:r>
            <a:r>
              <a:rPr lang="en-US" dirty="0"/>
              <a:t> from PRODUCT</a:t>
            </a:r>
          </a:p>
          <a:p>
            <a:pPr marL="0" indent="0">
              <a:buNone/>
            </a:pPr>
            <a:r>
              <a:rPr lang="en-US" dirty="0"/>
              <a:t>	where id=( select id from ORDERITEM</a:t>
            </a:r>
          </a:p>
          <a:p>
            <a:pPr marL="0" indent="0">
              <a:buNone/>
            </a:pPr>
            <a:r>
              <a:rPr lang="en-US" dirty="0"/>
              <a:t> 				where quantity&gt;100);</a:t>
            </a:r>
          </a:p>
          <a:p>
            <a:pPr marL="0" indent="0">
              <a:buNone/>
            </a:pPr>
            <a:endParaRPr lang="en-US" dirty="0"/>
          </a:p>
          <a:p>
            <a:pPr marL="51435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593" y="965993"/>
            <a:ext cx="3266818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8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altLang="en-US" dirty="0"/>
              <a:t>Find lecturers whose salary higher than the salary of at least 1 COE lecturer.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35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altLang="en-US" dirty="0"/>
              <a:t>Find lecturers whose salary higher than the salary of at least 1 COE lecturer.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* from lecturer</a:t>
            </a:r>
          </a:p>
          <a:p>
            <a:pPr marL="0" indent="0">
              <a:buNone/>
            </a:pPr>
            <a:r>
              <a:rPr lang="en-US" dirty="0"/>
              <a:t>Where salary&gt;( select min(salary</a:t>
            </a:r>
          </a:p>
          <a:p>
            <a:pPr marL="0" indent="0">
              <a:buNone/>
            </a:pPr>
            <a:r>
              <a:rPr lang="en-US" dirty="0"/>
              <a:t>                        from lecturer where </a:t>
            </a:r>
            <a:r>
              <a:rPr lang="en-US" dirty="0" err="1"/>
              <a:t>dno</a:t>
            </a:r>
            <a:r>
              <a:rPr lang="en-US" dirty="0"/>
              <a:t> =(select DNO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from department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where </a:t>
            </a:r>
            <a:r>
              <a:rPr lang="en-US" dirty="0" err="1"/>
              <a:t>dname</a:t>
            </a:r>
            <a:r>
              <a:rPr lang="en-US" dirty="0"/>
              <a:t>=‘COE’)</a:t>
            </a:r>
          </a:p>
          <a:p>
            <a:pPr marL="0" indent="0">
              <a:buNone/>
            </a:pPr>
            <a:r>
              <a:rPr lang="en-US" dirty="0"/>
              <a:t>     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18074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lecturers whose salary higher than the salary of every COE lecturer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8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AFEB6-F748-46F5-BFDA-ACB8E6AD7A48}"/>
              </a:ext>
            </a:extLst>
          </p:cNvPr>
          <p:cNvSpPr txBox="1"/>
          <p:nvPr/>
        </p:nvSpPr>
        <p:spPr>
          <a:xfrm>
            <a:off x="1214203" y="1930400"/>
            <a:ext cx="57895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DDL: Data Definition Language</a:t>
            </a:r>
          </a:p>
          <a:p>
            <a:r>
              <a:rPr lang="en-US" dirty="0"/>
              <a:t>            Create, update, rows column altar</a:t>
            </a:r>
            <a:r>
              <a:rPr lang="en-US"/>
              <a:t>, drop </a:t>
            </a:r>
            <a:r>
              <a:rPr lang="en-US" dirty="0"/>
              <a:t>table</a:t>
            </a:r>
          </a:p>
          <a:p>
            <a:r>
              <a:rPr lang="en-US" dirty="0"/>
              <a:t>            Constraints define</a:t>
            </a:r>
          </a:p>
          <a:p>
            <a:r>
              <a:rPr lang="en-US" dirty="0"/>
              <a:t>            view create</a:t>
            </a:r>
          </a:p>
          <a:p>
            <a:r>
              <a:rPr lang="en-US" dirty="0"/>
              <a:t>            index create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Command: </a:t>
            </a:r>
          </a:p>
          <a:p>
            <a:r>
              <a:rPr lang="en-US" dirty="0"/>
              <a:t>                    Create</a:t>
            </a:r>
          </a:p>
          <a:p>
            <a:r>
              <a:rPr lang="en-US" dirty="0"/>
              <a:t>                    Altar</a:t>
            </a:r>
          </a:p>
          <a:p>
            <a:r>
              <a:rPr lang="en-US" dirty="0"/>
              <a:t>                    Drop </a:t>
            </a:r>
          </a:p>
          <a:p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398508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Find lecturers whose salary higher than the salary of every COE lecturer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Select * from lecturer</a:t>
            </a:r>
          </a:p>
          <a:p>
            <a:pPr marL="0" indent="0">
              <a:buNone/>
            </a:pPr>
            <a:r>
              <a:rPr lang="en-US" dirty="0"/>
              <a:t>Where salary&gt;( select max(salary</a:t>
            </a:r>
          </a:p>
          <a:p>
            <a:pPr marL="0" indent="0">
              <a:buNone/>
            </a:pPr>
            <a:r>
              <a:rPr lang="en-US" dirty="0"/>
              <a:t>                        from lecturer where </a:t>
            </a:r>
            <a:r>
              <a:rPr lang="en-US" dirty="0" err="1"/>
              <a:t>dno</a:t>
            </a:r>
            <a:r>
              <a:rPr lang="en-US" dirty="0"/>
              <a:t> =(select DNO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from department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where </a:t>
            </a:r>
            <a:r>
              <a:rPr lang="en-US" dirty="0" err="1"/>
              <a:t>dname</a:t>
            </a:r>
            <a:r>
              <a:rPr lang="en-US" dirty="0"/>
              <a:t>=‘COE’);</a:t>
            </a:r>
          </a:p>
          <a:p>
            <a:pPr marL="0" indent="0">
              <a:buNone/>
            </a:pPr>
            <a:r>
              <a:rPr lang="en-US" dirty="0"/>
              <a:t>     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327011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Special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0883"/>
            <a:ext cx="8596668" cy="436048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EXISTS</a:t>
            </a:r>
          </a:p>
          <a:p>
            <a:pPr lvl="1"/>
            <a:r>
              <a:rPr lang="en-US" altLang="en-US" dirty="0"/>
              <a:t>Used to check if subquery returns any rows</a:t>
            </a:r>
          </a:p>
          <a:p>
            <a:pPr lvl="1"/>
            <a:r>
              <a:rPr lang="en-US" altLang="en-US" dirty="0"/>
              <a:t>Syntax				SELECT COLUMN(S)           FROM Table-name</a:t>
            </a:r>
            <a:br>
              <a:rPr lang="en-US" altLang="en-US" dirty="0"/>
            </a:br>
            <a:r>
              <a:rPr lang="en-US" altLang="en-US" dirty="0"/>
              <a:t>					WHERE  </a:t>
            </a: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8"/>
              </a:rPr>
              <a:t>EXISTS ( subquery );</a:t>
            </a:r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en-US" dirty="0"/>
              <a:t> EXAMPLE			SELCT * FROM EMPLOYEE</a:t>
            </a:r>
            <a:br>
              <a:rPr lang="en-US" altLang="en-US" dirty="0"/>
            </a:br>
            <a:r>
              <a:rPr lang="en-US" altLang="en-US" dirty="0"/>
              <a:t>					WHERE EXISTS( </a:t>
            </a:r>
            <a:r>
              <a:rPr lang="en-US" altLang="en-US" sz="1700" dirty="0"/>
              <a:t>SELECT * FROM DEPARTMENT</a:t>
            </a:r>
          </a:p>
          <a:p>
            <a:pPr marL="3657600" lvl="8" indent="0">
              <a:buNone/>
            </a:pPr>
            <a:r>
              <a:rPr lang="en-US" altLang="en-US" sz="1700" dirty="0"/>
              <a:t>	WHERE </a:t>
            </a:r>
            <a:r>
              <a:rPr lang="en-US" altLang="en-US" sz="1700" dirty="0" err="1"/>
              <a:t>EMPLOYEE.Dno</a:t>
            </a:r>
            <a:r>
              <a:rPr lang="en-US" altLang="en-US" sz="1700" dirty="0"/>
              <a:t>=</a:t>
            </a:r>
            <a:r>
              <a:rPr lang="en-US" altLang="en-US" sz="1700" dirty="0" err="1"/>
              <a:t>DEPARTMENT.Dnumber</a:t>
            </a:r>
            <a:r>
              <a:rPr lang="en-US" altLang="en-US" sz="1700" dirty="0"/>
              <a:t>);</a:t>
            </a:r>
          </a:p>
          <a:p>
            <a:pPr lvl="1"/>
            <a:r>
              <a:rPr lang="en-US" altLang="en-US" sz="1700" dirty="0"/>
              <a:t>Find all ICS lecturer   </a:t>
            </a:r>
            <a:br>
              <a:rPr lang="en-US" altLang="en-US" sz="1700" dirty="0"/>
            </a:br>
            <a:r>
              <a:rPr lang="en-US" altLang="en-US" sz="1700" dirty="0"/>
              <a:t>                               </a:t>
            </a:r>
            <a:r>
              <a:rPr lang="en-US" altLang="en-US" dirty="0"/>
              <a:t>SELCT * FROM 	LECTURER</a:t>
            </a:r>
            <a:br>
              <a:rPr lang="en-US" altLang="en-US" dirty="0"/>
            </a:br>
            <a:r>
              <a:rPr lang="en-US" altLang="en-US" dirty="0"/>
              <a:t>					WHERE EXISTS( </a:t>
            </a:r>
            <a:r>
              <a:rPr lang="en-US" altLang="en-US" sz="1700" dirty="0"/>
              <a:t>SELECT * FROM DEPARTMENT</a:t>
            </a:r>
          </a:p>
          <a:p>
            <a:pPr marL="3657600" lvl="8" indent="0">
              <a:buNone/>
            </a:pPr>
            <a:r>
              <a:rPr lang="en-US" altLang="en-US" sz="1700" dirty="0"/>
              <a:t>	WHERE </a:t>
            </a:r>
            <a:r>
              <a:rPr lang="en-US" altLang="en-US" sz="1700" dirty="0" err="1"/>
              <a:t>LECTUREER.Dno</a:t>
            </a:r>
            <a:r>
              <a:rPr lang="en-US" altLang="en-US" sz="1700" dirty="0"/>
              <a:t>=</a:t>
            </a:r>
            <a:r>
              <a:rPr lang="en-US" altLang="en-US" sz="1700" dirty="0" err="1"/>
              <a:t>DEPARTMENT.Dnumber</a:t>
            </a:r>
            <a:r>
              <a:rPr lang="en-US" altLang="en-US" sz="1700" dirty="0"/>
              <a:t> AND DNAME=‘ICS’);</a:t>
            </a:r>
            <a:br>
              <a:rPr lang="en-US" altLang="en-US" sz="1700" dirty="0"/>
            </a:br>
            <a:r>
              <a:rPr lang="en-US" altLang="en-US" sz="1700" dirty="0"/>
              <a:t>                   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41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1475"/>
            <a:ext cx="8596668" cy="5669887"/>
          </a:xfrm>
        </p:spPr>
        <p:txBody>
          <a:bodyPr/>
          <a:lstStyle/>
          <a:p>
            <a:r>
              <a:rPr lang="en-US" dirty="0"/>
              <a:t>find all of the records from the </a:t>
            </a:r>
            <a:r>
              <a:rPr lang="en-US" i="1" dirty="0"/>
              <a:t>customers</a:t>
            </a:r>
            <a:r>
              <a:rPr lang="en-US" dirty="0"/>
              <a:t> table where there is at least one record in the </a:t>
            </a:r>
            <a:r>
              <a:rPr lang="en-US" i="1" dirty="0"/>
              <a:t>orders</a:t>
            </a:r>
            <a:r>
              <a:rPr lang="en-US" dirty="0"/>
              <a:t> table with the same </a:t>
            </a:r>
            <a:r>
              <a:rPr lang="en-US" i="1" dirty="0" err="1"/>
              <a:t>customer_id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156" y="1063293"/>
            <a:ext cx="4438650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781" y="3362324"/>
            <a:ext cx="2819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540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1475"/>
            <a:ext cx="8596668" cy="5669887"/>
          </a:xfrm>
        </p:spPr>
        <p:txBody>
          <a:bodyPr/>
          <a:lstStyle/>
          <a:p>
            <a:r>
              <a:rPr lang="en-US" dirty="0"/>
              <a:t>find all of the records from the </a:t>
            </a:r>
            <a:r>
              <a:rPr lang="en-US" i="1" dirty="0"/>
              <a:t>customers</a:t>
            </a:r>
            <a:r>
              <a:rPr lang="en-US" dirty="0"/>
              <a:t> table where there is at least one record in the </a:t>
            </a:r>
            <a:r>
              <a:rPr lang="en-US" i="1" dirty="0"/>
              <a:t>orders</a:t>
            </a:r>
            <a:r>
              <a:rPr lang="en-US" dirty="0"/>
              <a:t> table with the same </a:t>
            </a:r>
            <a:r>
              <a:rPr lang="en-US" i="1" dirty="0" err="1"/>
              <a:t>customer_id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SOLUTION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SELECT * FROM customers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WHERE EXISTS (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			SELECT * FROM orders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			 WHERE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			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customers.customer_id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orders.customer_id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);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156" y="1063293"/>
            <a:ext cx="4438650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781" y="3362324"/>
            <a:ext cx="2819400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802" y="4924424"/>
            <a:ext cx="44481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86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NOT EXISTS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0882"/>
            <a:ext cx="8596668" cy="48485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Query: List first and last name of employees who work on ALL projects NOT controlled by </a:t>
            </a:r>
            <a:r>
              <a:rPr lang="en-US" dirty="0" err="1"/>
              <a:t>Dno</a:t>
            </a:r>
            <a:r>
              <a:rPr lang="en-US" dirty="0"/>
              <a:t>=5. </a:t>
            </a:r>
          </a:p>
          <a:p>
            <a:pPr marL="0" indent="0">
              <a:buNone/>
            </a:pPr>
            <a:endParaRPr lang="en-US" sz="1400" dirty="0"/>
          </a:p>
          <a:p>
            <a:pPr marL="457200" indent="0">
              <a:buNone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	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Fname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Lname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	 Employee</a:t>
            </a:r>
            <a:b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	 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 EXISTS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 (SELECT 	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Pnumber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      FROM 		PROJECT</a:t>
            </a:r>
            <a:b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	      WHERE         </a:t>
            </a:r>
            <a:r>
              <a:rPr 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Dno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=5)) ;</a:t>
            </a:r>
          </a:p>
          <a:p>
            <a:pPr marL="457200" indent="0">
              <a:buNone/>
            </a:pPr>
            <a:r>
              <a: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 all non ICS lecturers.</a:t>
            </a:r>
          </a:p>
          <a:p>
            <a:pPr marL="457200" indent="0">
              <a:buNone/>
            </a:pPr>
            <a:endParaRPr lang="en-US" alt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7150"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*</a:t>
            </a:r>
          </a:p>
          <a:p>
            <a:pPr marL="514350" indent="-57150"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 lecturers a</a:t>
            </a:r>
          </a:p>
          <a:p>
            <a:pPr marL="514350" indent="-57150"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 NOT EXISTS</a:t>
            </a:r>
          </a:p>
          <a:p>
            <a:pPr marL="514350" lvl="1" indent="-57150"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(</a:t>
            </a:r>
          </a:p>
          <a:p>
            <a:pPr marL="514350" lvl="1" indent="-57150"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SELECT  *</a:t>
            </a:r>
          </a:p>
          <a:p>
            <a:pPr marL="514350" lvl="1" indent="-57150"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FROM   department  b</a:t>
            </a:r>
          </a:p>
          <a:p>
            <a:pPr marL="514350" lvl="1" indent="-57150"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     WHERE </a:t>
            </a:r>
            <a:r>
              <a:rPr lang="en-US" alt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a.dno</a:t>
            </a:r>
            <a:r>
              <a: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alt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b.dno</a:t>
            </a:r>
            <a:r>
              <a: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514350" lvl="1" indent="-57150"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AND    </a:t>
            </a:r>
            <a:r>
              <a:rPr lang="en-US" altLang="en-US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b.dname</a:t>
            </a:r>
            <a:r>
              <a: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‘ICS‘</a:t>
            </a:r>
          </a:p>
          <a:p>
            <a:pPr marL="514350" lvl="1" indent="-57150">
              <a:spcBef>
                <a:spcPct val="0"/>
              </a:spcBef>
              <a:buNone/>
            </a:pPr>
            <a:r>
              <a:rPr lang="en-US" alt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);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065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SELECT * FROM customers </a:t>
            </a:r>
          </a:p>
          <a:p>
            <a:pPr marL="0" indent="0"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WHERE NOT EXISTS (SELECT * FROM orders WHERE 											</a:t>
            </a:r>
            <a:r>
              <a:rPr lang="en-US" altLang="en-US" dirty="0" err="1">
                <a:latin typeface="Arial Unicode MS" panose="020B0604020202020204" pitchFamily="34" charset="-128"/>
              </a:rPr>
              <a:t>customers.customer_id</a:t>
            </a:r>
            <a:r>
              <a:rPr lang="en-US" altLang="en-US" dirty="0">
                <a:latin typeface="Arial Unicode MS" panose="020B0604020202020204" pitchFamily="34" charset="-128"/>
              </a:rPr>
              <a:t> = </a:t>
            </a:r>
            <a:r>
              <a:rPr lang="en-US" altLang="en-US" dirty="0" err="1">
                <a:latin typeface="Arial Unicode MS" panose="020B0604020202020204" pitchFamily="34" charset="-128"/>
              </a:rPr>
              <a:t>orders.customer_id</a:t>
            </a:r>
            <a:r>
              <a:rPr lang="en-US" altLang="en-US" dirty="0">
                <a:latin typeface="Arial Unicode MS" panose="020B0604020202020204" pitchFamily="34" charset="-128"/>
              </a:rPr>
              <a:t>);</a:t>
            </a:r>
            <a:r>
              <a:rPr lang="en-US" altLang="en-US" sz="2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4229100"/>
            <a:ext cx="6053140" cy="1328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519" y="506080"/>
            <a:ext cx="4438650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44" y="2805111"/>
            <a:ext cx="2819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410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Find the record of all those customer who doesn’t </a:t>
            </a:r>
            <a:r>
              <a:rPr lang="en-US" altLang="en-US">
                <a:latin typeface="Arial Unicode MS" panose="020B0604020202020204" pitchFamily="34" charset="-128"/>
              </a:rPr>
              <a:t>place any</a:t>
            </a:r>
          </a:p>
          <a:p>
            <a:pPr marL="0" indent="0">
              <a:buNone/>
            </a:pPr>
            <a:r>
              <a:rPr lang="en-US" altLang="en-US">
                <a:latin typeface="Arial Unicode MS" panose="020B0604020202020204" pitchFamily="34" charset="-128"/>
              </a:rPr>
              <a:t> order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4229100"/>
            <a:ext cx="6053140" cy="1328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519" y="506080"/>
            <a:ext cx="4438650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44" y="2805111"/>
            <a:ext cx="28194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53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F6F0-4994-40D9-B022-B144E733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33B6-8E34-438C-B573-EC8191C2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 correlated subquery is a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subquery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that uses the values of the outer query. In other words, the correlated subquery depends on the outer query for its values.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Because of this dependency, a correlated subquery cannot be executed independently as a simple subquery.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Moreover, a correlated subquery is executed repeatedly, once for each row evaluated by the outer query. The correlated subquery is also known as a repeating subquery</a:t>
            </a:r>
          </a:p>
          <a:p>
            <a:r>
              <a:rPr lang="en-US" b="0" i="0" dirty="0">
                <a:solidFill>
                  <a:srgbClr val="2D2D2D"/>
                </a:solidFill>
                <a:effectLst/>
                <a:latin typeface="oxygen" panose="020B0604020202020204" pitchFamily="2" charset="0"/>
              </a:rPr>
              <a:t>The main difference between a SQL correlated subquery and a simple subquery is that a SQL </a:t>
            </a:r>
            <a:r>
              <a:rPr lang="en-US" b="1" i="0" dirty="0">
                <a:solidFill>
                  <a:srgbClr val="2D2D2D"/>
                </a:solidFill>
                <a:effectLst/>
                <a:latin typeface="oxygen" panose="020B0604020202020204" pitchFamily="2" charset="0"/>
              </a:rPr>
              <a:t>correlated subquery references columns from the table of the outer query</a:t>
            </a:r>
            <a:r>
              <a:rPr lang="en-US" b="0" i="0" dirty="0">
                <a:solidFill>
                  <a:srgbClr val="2D2D2D"/>
                </a:solidFill>
                <a:effectLst/>
                <a:latin typeface="oxygen" panose="020B0604020202020204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544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F6F0-4994-40D9-B022-B144E733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33B6-8E34-438C-B573-EC8191C2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Product_name.list_price,category_id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production,product</a:t>
            </a:r>
            <a:r>
              <a:rPr lang="en-US" dirty="0"/>
              <a:t> p1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list_price</a:t>
            </a:r>
            <a:r>
              <a:rPr lang="en-US" dirty="0"/>
              <a:t> IN(</a:t>
            </a:r>
          </a:p>
          <a:p>
            <a:pPr marL="0" indent="0">
              <a:buNone/>
            </a:pPr>
            <a:r>
              <a:rPr lang="en-US" dirty="0"/>
              <a:t>                                  select MAX(p2.list_price)</a:t>
            </a:r>
          </a:p>
          <a:p>
            <a:pPr marL="0" indent="0">
              <a:buNone/>
            </a:pPr>
            <a:r>
              <a:rPr lang="en-US" dirty="0"/>
              <a:t>                                  From </a:t>
            </a:r>
            <a:r>
              <a:rPr lang="en-US" dirty="0" err="1"/>
              <a:t>production,product</a:t>
            </a:r>
            <a:r>
              <a:rPr lang="en-US" dirty="0"/>
              <a:t> p2</a:t>
            </a:r>
          </a:p>
          <a:p>
            <a:pPr marL="0" indent="0">
              <a:buNone/>
            </a:pPr>
            <a:r>
              <a:rPr lang="en-US" dirty="0"/>
              <a:t>                                  where p2.category_id=p1.Category_id</a:t>
            </a:r>
          </a:p>
          <a:p>
            <a:pPr marL="0" indent="0">
              <a:buNone/>
            </a:pPr>
            <a:r>
              <a:rPr lang="en-US" dirty="0"/>
              <a:t>                                   Group by p2.category_id)</a:t>
            </a:r>
          </a:p>
          <a:p>
            <a:pPr marL="0" indent="0">
              <a:buNone/>
            </a:pPr>
            <a:r>
              <a:rPr lang="en-US" dirty="0"/>
              <a:t> order by</a:t>
            </a:r>
          </a:p>
          <a:p>
            <a:pPr marL="0" indent="0">
              <a:buNone/>
            </a:pPr>
            <a:r>
              <a:rPr lang="en-US" dirty="0" err="1"/>
              <a:t>Name_list</a:t>
            </a:r>
            <a:r>
              <a:rPr lang="en-US" dirty="0"/>
              <a:t>, </a:t>
            </a:r>
            <a:r>
              <a:rPr lang="en-US" dirty="0" err="1"/>
              <a:t>category_id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7A952B-35A1-4E1D-9AC4-A9773A3E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345" y="-12038"/>
            <a:ext cx="3443933" cy="28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48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F6F0-4994-40D9-B022-B144E733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33B6-8E34-438C-B573-EC8191C20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Used to affect row by row processing, each subquery is executed once for every row of the outer query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D2D2D"/>
                </a:solidFill>
                <a:effectLst/>
                <a:latin typeface="oxygen" panose="020B0604020202020204" pitchFamily="2" charset="0"/>
              </a:rPr>
              <a:t>“It is a sub query that uses the value of outer query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D2D2D"/>
                </a:solidFill>
                <a:latin typeface="oxygen" panose="020B0604020202020204" pitchFamily="2" charset="0"/>
              </a:rPr>
              <a:t>It is top down approach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2793DF-0495-4B03-8025-5C3AEFC26D04}"/>
              </a:ext>
            </a:extLst>
          </p:cNvPr>
          <p:cNvSpPr/>
          <p:nvPr/>
        </p:nvSpPr>
        <p:spPr>
          <a:xfrm>
            <a:off x="4096005" y="2905760"/>
            <a:ext cx="4396629" cy="629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  <a:p>
            <a:pPr algn="ctr"/>
            <a:r>
              <a:rPr lang="en-US" sz="1400" dirty="0"/>
              <a:t>Candidate row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F4981-C80F-4933-A1BA-0A06B67AC5D1}"/>
              </a:ext>
            </a:extLst>
          </p:cNvPr>
          <p:cNvSpPr/>
          <p:nvPr/>
        </p:nvSpPr>
        <p:spPr>
          <a:xfrm>
            <a:off x="4096005" y="4173840"/>
            <a:ext cx="4396632" cy="67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  <a:p>
            <a:pPr algn="ctr"/>
            <a:r>
              <a:rPr lang="en-US" sz="1400" dirty="0"/>
              <a:t>Inner query using candidate row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CF096-6707-44AF-B3B1-D3E07F7AE774}"/>
              </a:ext>
            </a:extLst>
          </p:cNvPr>
          <p:cNvSpPr/>
          <p:nvPr/>
        </p:nvSpPr>
        <p:spPr>
          <a:xfrm>
            <a:off x="4096011" y="5309842"/>
            <a:ext cx="4396633" cy="646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</a:t>
            </a:r>
          </a:p>
          <a:p>
            <a:pPr algn="ctr"/>
            <a:r>
              <a:rPr lang="en-US" sz="1400" dirty="0"/>
              <a:t>Value(s) from inner query to qualify candidate row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016873-801E-4BE3-B320-6A08988809F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278880" y="5956244"/>
            <a:ext cx="15448" cy="546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684BCD-E241-4049-931E-8D427D0C1D45}"/>
              </a:ext>
            </a:extLst>
          </p:cNvPr>
          <p:cNvCxnSpPr/>
          <p:nvPr/>
        </p:nvCxnSpPr>
        <p:spPr>
          <a:xfrm flipH="1">
            <a:off x="3312160" y="6502400"/>
            <a:ext cx="2966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FFD991-3505-421E-87CF-F67A0A8A9C72}"/>
              </a:ext>
            </a:extLst>
          </p:cNvPr>
          <p:cNvCxnSpPr/>
          <p:nvPr/>
        </p:nvCxnSpPr>
        <p:spPr>
          <a:xfrm flipV="1">
            <a:off x="3291840" y="2722880"/>
            <a:ext cx="0" cy="3799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A103B7-42BF-4BD8-84C8-05A8944764C4}"/>
              </a:ext>
            </a:extLst>
          </p:cNvPr>
          <p:cNvCxnSpPr>
            <a:cxnSpLocks/>
          </p:cNvCxnSpPr>
          <p:nvPr/>
        </p:nvCxnSpPr>
        <p:spPr>
          <a:xfrm>
            <a:off x="3312160" y="2682240"/>
            <a:ext cx="2884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5093CB-8E75-43CF-A5B6-5471555A415D}"/>
              </a:ext>
            </a:extLst>
          </p:cNvPr>
          <p:cNvCxnSpPr>
            <a:cxnSpLocks/>
          </p:cNvCxnSpPr>
          <p:nvPr/>
        </p:nvCxnSpPr>
        <p:spPr>
          <a:xfrm>
            <a:off x="6196208" y="2682240"/>
            <a:ext cx="0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6FC135-CAF9-4558-AC66-5D13F4B6412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294320" y="3535680"/>
            <a:ext cx="1" cy="63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6AFAA8-8DB4-4F58-83AD-E5E71461489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268721" y="4848803"/>
            <a:ext cx="25600" cy="43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14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AFEB6-F748-46F5-BFDA-ACB8E6AD7A48}"/>
              </a:ext>
            </a:extLst>
          </p:cNvPr>
          <p:cNvSpPr txBox="1"/>
          <p:nvPr/>
        </p:nvSpPr>
        <p:spPr>
          <a:xfrm>
            <a:off x="1214203" y="1930400"/>
            <a:ext cx="39501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DML: Data Manipulation Language</a:t>
            </a:r>
          </a:p>
          <a:p>
            <a:r>
              <a:rPr lang="en-US" dirty="0"/>
              <a:t>            Insert</a:t>
            </a:r>
          </a:p>
          <a:p>
            <a:r>
              <a:rPr lang="en-US" dirty="0"/>
              <a:t>            Update</a:t>
            </a:r>
          </a:p>
          <a:p>
            <a:r>
              <a:rPr lang="en-US" dirty="0"/>
              <a:t>            Delete</a:t>
            </a:r>
          </a:p>
          <a:p>
            <a:r>
              <a:rPr lang="en-US" dirty="0"/>
              <a:t>            Select</a:t>
            </a:r>
          </a:p>
        </p:txBody>
      </p:sp>
    </p:spTree>
    <p:extLst>
      <p:ext uri="{BB962C8B-B14F-4D97-AF65-F5344CB8AC3E}">
        <p14:creationId xmlns:p14="http://schemas.microsoft.com/office/powerpoint/2010/main" val="696414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F6F0-4994-40D9-B022-B144E733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33B6-8E34-438C-B573-EC8191C2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D2D2D"/>
                </a:solidFill>
                <a:effectLst/>
                <a:latin typeface="oxygen" panose="020B0604020202020204" pitchFamily="2" charset="0"/>
              </a:rPr>
              <a:t>“Find the student taking </a:t>
            </a:r>
            <a:r>
              <a:rPr lang="en-US" b="1" i="0" dirty="0" err="1">
                <a:solidFill>
                  <a:srgbClr val="2D2D2D"/>
                </a:solidFill>
                <a:effectLst/>
                <a:latin typeface="oxygen" panose="020B0604020202020204" pitchFamily="2" charset="0"/>
              </a:rPr>
              <a:t>atleast</a:t>
            </a:r>
            <a:r>
              <a:rPr lang="en-US" b="1" i="0" dirty="0">
                <a:solidFill>
                  <a:srgbClr val="2D2D2D"/>
                </a:solidFill>
                <a:effectLst/>
                <a:latin typeface="oxygen" panose="020B0604020202020204" pitchFamily="2" charset="0"/>
              </a:rPr>
              <a:t> three courses</a:t>
            </a:r>
            <a:endParaRPr lang="en-US" b="1" dirty="0">
              <a:solidFill>
                <a:srgbClr val="2D2D2D"/>
              </a:solidFill>
              <a:latin typeface="oxygen" panose="020B0604020202020204" pitchFamily="2" charset="0"/>
            </a:endParaRPr>
          </a:p>
          <a:p>
            <a:pPr marL="0" indent="0">
              <a:buNone/>
            </a:pPr>
            <a:r>
              <a:rPr lang="en-US" dirty="0"/>
              <a:t>Nested sub query</a:t>
            </a:r>
          </a:p>
          <a:p>
            <a:pPr marL="0" indent="0">
              <a:buNone/>
            </a:pPr>
            <a:r>
              <a:rPr lang="en-US" dirty="0"/>
              <a:t>Select * from STD where </a:t>
            </a:r>
            <a:r>
              <a:rPr lang="en-US" dirty="0" err="1"/>
              <a:t>st_id</a:t>
            </a:r>
            <a:r>
              <a:rPr lang="en-US" dirty="0"/>
              <a:t> In( Select </a:t>
            </a:r>
            <a:r>
              <a:rPr lang="en-US" dirty="0" err="1"/>
              <a:t>st</a:t>
            </a:r>
            <a:r>
              <a:rPr lang="en-US" dirty="0"/>
              <a:t> id from REGISTERATION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group by </a:t>
            </a:r>
            <a:r>
              <a:rPr lang="en-US" dirty="0" err="1"/>
              <a:t>st_id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				Having count(</a:t>
            </a:r>
            <a:r>
              <a:rPr lang="en-US" dirty="0" err="1"/>
              <a:t>st</a:t>
            </a:r>
            <a:r>
              <a:rPr lang="en-US" dirty="0"/>
              <a:t>-id)&gt;=3)</a:t>
            </a:r>
          </a:p>
          <a:p>
            <a:pPr marL="0" indent="0">
              <a:buNone/>
            </a:pPr>
            <a:r>
              <a:rPr lang="en-US" dirty="0"/>
              <a:t>By correlated queries</a:t>
            </a:r>
          </a:p>
          <a:p>
            <a:pPr marL="0" indent="0">
              <a:buNone/>
            </a:pPr>
            <a:r>
              <a:rPr lang="en-US" dirty="0"/>
              <a:t>Select * from STD where 3&gt;=(select count (</a:t>
            </a:r>
            <a:r>
              <a:rPr lang="en-US" dirty="0" err="1"/>
              <a:t>st_id</a:t>
            </a:r>
            <a:r>
              <a:rPr lang="en-US" dirty="0"/>
              <a:t>) from Registration</a:t>
            </a:r>
          </a:p>
          <a:p>
            <a:pPr marL="0" indent="0">
              <a:buNone/>
            </a:pPr>
            <a:r>
              <a:rPr lang="en-US" dirty="0"/>
              <a:t>                                           where </a:t>
            </a:r>
            <a:r>
              <a:rPr lang="en-US" dirty="0" err="1"/>
              <a:t>st_id</a:t>
            </a:r>
            <a:r>
              <a:rPr lang="en-US" dirty="0"/>
              <a:t>=</a:t>
            </a:r>
            <a:r>
              <a:rPr lang="en-US" dirty="0" err="1"/>
              <a:t>STD.St_id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73199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F6F0-4994-40D9-B022-B144E733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33B6-8E34-438C-B573-EC8191C2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SELECT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po_num</a:t>
            </a:r>
            <a:r>
              <a:rPr lang="en-US" b="0" i="0" dirty="0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ship_date</a:t>
            </a:r>
            <a:r>
              <a:rPr lang="en-US" b="0" i="0" dirty="0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 FROM orders main WHERE 10 &gt; (SELECT COUNT (DISTINCT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ship_date</a:t>
            </a:r>
            <a:r>
              <a:rPr lang="en-US" b="0" i="0" dirty="0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) FROM orders sub WHERE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sub.ship_date</a:t>
            </a:r>
            <a:r>
              <a:rPr lang="en-US" b="0" i="0" dirty="0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 &lt;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main.ship_date</a:t>
            </a:r>
            <a:r>
              <a:rPr lang="en-US" b="0" i="0" dirty="0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) AND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ship_date</a:t>
            </a:r>
            <a:r>
              <a:rPr lang="en-US" b="0" i="0" dirty="0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 IS NOT NULL ORDER BY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ship_date</a:t>
            </a:r>
            <a:r>
              <a:rPr lang="en-US" b="0" i="0" dirty="0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po_num</a:t>
            </a:r>
            <a:r>
              <a:rPr lang="en-US" b="0" i="0" dirty="0">
                <a:solidFill>
                  <a:schemeClr val="tx1"/>
                </a:solidFill>
                <a:effectLst/>
                <a:latin typeface="IBM Plex Mono" panose="020B0604020202020204" pitchFamily="49" charset="0"/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844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F6F0-4994-40D9-B022-B144E733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33B6-8E34-438C-B573-EC8191C2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D2D2D"/>
                </a:solidFill>
                <a:effectLst/>
                <a:latin typeface="oxygen" panose="020B0604020202020204" pitchFamily="2" charset="0"/>
              </a:rPr>
              <a:t>“Find the </a:t>
            </a:r>
            <a:r>
              <a:rPr lang="en-US" b="1" dirty="0">
                <a:solidFill>
                  <a:srgbClr val="2D2D2D"/>
                </a:solidFill>
                <a:latin typeface="oxygen" panose="020B0604020202020204" pitchFamily="2" charset="0"/>
              </a:rPr>
              <a:t>Faculty who  advise </a:t>
            </a:r>
            <a:r>
              <a:rPr lang="en-US" b="1" dirty="0" err="1">
                <a:solidFill>
                  <a:srgbClr val="2D2D2D"/>
                </a:solidFill>
                <a:latin typeface="oxygen" panose="020B0604020202020204" pitchFamily="2" charset="0"/>
              </a:rPr>
              <a:t>atleast</a:t>
            </a:r>
            <a:r>
              <a:rPr lang="en-US" b="1" dirty="0">
                <a:solidFill>
                  <a:srgbClr val="2D2D2D"/>
                </a:solidFill>
                <a:latin typeface="oxygen" panose="020B0604020202020204" pitchFamily="2" charset="0"/>
              </a:rPr>
              <a:t> one student</a:t>
            </a:r>
          </a:p>
          <a:p>
            <a:pPr marL="0" indent="0">
              <a:buNone/>
            </a:pPr>
            <a:r>
              <a:rPr lang="en-US" dirty="0"/>
              <a:t>By correlated queries</a:t>
            </a:r>
          </a:p>
          <a:p>
            <a:pPr marL="0" indent="0">
              <a:buNone/>
            </a:pPr>
            <a:r>
              <a:rPr lang="en-US" dirty="0"/>
              <a:t>Select * from FACULTY where exist(select * from STD</a:t>
            </a:r>
          </a:p>
          <a:p>
            <a:pPr marL="0" indent="0">
              <a:buNone/>
            </a:pPr>
            <a:r>
              <a:rPr lang="en-US" dirty="0"/>
              <a:t>                                           where </a:t>
            </a:r>
            <a:r>
              <a:rPr lang="en-US" dirty="0" err="1"/>
              <a:t>f_id</a:t>
            </a:r>
            <a:r>
              <a:rPr lang="en-US" dirty="0"/>
              <a:t>=</a:t>
            </a:r>
            <a:r>
              <a:rPr lang="en-US" dirty="0" err="1"/>
              <a:t>FACULTY.f_id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83720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F6F0-4994-40D9-B022-B144E733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33B6-8E34-438C-B573-EC8191C2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D2D2D"/>
                </a:solidFill>
                <a:effectLst/>
                <a:latin typeface="oxygen" panose="020B0604020202020204" pitchFamily="2" charset="0"/>
              </a:rPr>
              <a:t>“Obtain the names of employees who never </a:t>
            </a:r>
            <a:br>
              <a:rPr lang="en-US" b="1" i="0" dirty="0">
                <a:solidFill>
                  <a:srgbClr val="2D2D2D"/>
                </a:solidFill>
                <a:effectLst/>
                <a:latin typeface="oxygen" panose="020B0604020202020204" pitchFamily="2" charset="0"/>
              </a:rPr>
            </a:br>
            <a:r>
              <a:rPr lang="en-US" b="1" i="0" dirty="0">
                <a:solidFill>
                  <a:srgbClr val="2D2D2D"/>
                </a:solidFill>
                <a:effectLst/>
                <a:latin typeface="oxygen" panose="020B0604020202020204" pitchFamily="2" charset="0"/>
              </a:rPr>
              <a:t>  received an award”</a:t>
            </a:r>
          </a:p>
          <a:p>
            <a:pPr marL="0" indent="0">
              <a:buNone/>
            </a:pPr>
            <a:endParaRPr lang="en-US" b="1" dirty="0">
              <a:solidFill>
                <a:srgbClr val="2D2D2D"/>
              </a:solidFill>
              <a:latin typeface="oxygen" panose="020B0604020202020204" pitchFamily="2" charset="0"/>
            </a:endParaRPr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last_name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first_name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employee e1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EXISTS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ph.last_name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                                      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payment_history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ph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                                      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ph.employee_id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 = e1.employee_id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                                      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ph.payment_type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 =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'award'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47FF4-4F5A-4D43-9F8A-C2A99EF9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84" y="0"/>
            <a:ext cx="5401915" cy="430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183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F6F0-4994-40D9-B022-B144E733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Corelated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33B6-8E34-438C-B573-EC8191C2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D2D2D"/>
                </a:solidFill>
                <a:effectLst/>
                <a:latin typeface="oxygen" panose="020B0604020202020204" pitchFamily="2" charset="0"/>
              </a:rPr>
              <a:t>“It is a sub query that uses the value o outer query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2D2D2D"/>
                </a:solidFill>
                <a:latin typeface="oxygen" panose="020B0604020202020204" pitchFamily="2" charset="0"/>
              </a:rPr>
              <a:t>It is top down approach</a:t>
            </a:r>
          </a:p>
          <a:p>
            <a:pPr marL="0" indent="0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last_name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first_name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employee e1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NOT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EXISTS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SELECT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ph.last_name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                                      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payment_history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ph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                                      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ph.employee_id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 = e1.employee_id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                                      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ph.payment_type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 =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424A9"/>
                </a:solidFill>
                <a:effectLst/>
                <a:latin typeface="fira code" panose="020B0604020202020204" pitchFamily="49" charset="0"/>
              </a:rPr>
              <a:t>'award'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" panose="020B0604020202020204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47FF4-4F5A-4D43-9F8A-C2A99EF9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84" y="0"/>
            <a:ext cx="5401915" cy="430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7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Along with Codd’s definition of the relational model, he proposed a language called DSL/Alpha for manipulating the data in relational tables</a:t>
            </a:r>
          </a:p>
          <a:p>
            <a:r>
              <a:rPr lang="en-US" sz="2000" dirty="0"/>
              <a:t> IBM commissioned a group to build a prototype based on Codd’s ideas.</a:t>
            </a:r>
          </a:p>
          <a:p>
            <a:r>
              <a:rPr lang="en-US" sz="2000" dirty="0"/>
              <a:t>This group created a simplified version of DSL/Alpha that they called SQUARE. Re-</a:t>
            </a:r>
            <a:r>
              <a:rPr lang="en-US" sz="2000" dirty="0" err="1"/>
              <a:t>finements</a:t>
            </a:r>
            <a:r>
              <a:rPr lang="en-US" sz="2000" dirty="0"/>
              <a:t> to SQUARE led to a language called SEQUEL, which was, finally, renamed SQL.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Languages include INSERT,DELETE and UPDATE commands.</a:t>
            </a:r>
          </a:p>
          <a:p>
            <a:r>
              <a:rPr lang="en-US" dirty="0"/>
              <a:t>Use to modify database</a:t>
            </a:r>
          </a:p>
          <a:p>
            <a:r>
              <a:rPr lang="en-US" dirty="0"/>
              <a:t>INSERT COMMAND</a:t>
            </a:r>
          </a:p>
          <a:p>
            <a:pPr marL="860425" indent="-403225"/>
            <a:r>
              <a:rPr lang="en-US" dirty="0"/>
              <a:t>In its simplest form, it is used to add one or more tuples to a relation </a:t>
            </a:r>
          </a:p>
          <a:p>
            <a:pPr marL="860425" indent="-403225"/>
            <a:r>
              <a:rPr lang="en-US" dirty="0"/>
              <a:t>Attribute values should be listed in the same order as the attributes were specified in the </a:t>
            </a:r>
            <a:r>
              <a:rPr lang="en-US" b="1" dirty="0"/>
              <a:t>CREATE TABLE </a:t>
            </a:r>
            <a:r>
              <a:rPr lang="en-US" dirty="0"/>
              <a:t>command </a:t>
            </a:r>
          </a:p>
          <a:p>
            <a:pPr marL="860425" indent="-403225"/>
            <a:r>
              <a:rPr lang="en-US" dirty="0"/>
              <a:t>Constraints on data types are observed automatically </a:t>
            </a:r>
          </a:p>
          <a:p>
            <a:pPr marL="860425" indent="-403225"/>
            <a:r>
              <a:rPr lang="en-US" dirty="0"/>
              <a:t>Any integrity constraints as a part of the DDL specification are enforced </a:t>
            </a:r>
          </a:p>
          <a:p>
            <a:pPr marL="860425" indent="-403225"/>
            <a:r>
              <a:rPr lang="en-US" altLang="en-US" dirty="0"/>
              <a:t>Specify the relation name and a list of values for the tuple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8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INSERT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804" y="1930400"/>
            <a:ext cx="8596668" cy="3880773"/>
          </a:xfrm>
        </p:spPr>
        <p:txBody>
          <a:bodyPr/>
          <a:lstStyle/>
          <a:p>
            <a:r>
              <a:rPr lang="en-US" dirty="0"/>
              <a:t>Syntax</a:t>
            </a:r>
          </a:p>
          <a:p>
            <a:pPr marL="457200" indent="0">
              <a:buNone/>
            </a:pPr>
            <a:r>
              <a:rPr lang="en-US" dirty="0"/>
              <a:t>INSERT INTO TABLE NAME(FIELD1,FIELD2,…..FIELDN)</a:t>
            </a:r>
          </a:p>
          <a:p>
            <a:pPr marL="457200" indent="0">
              <a:buNone/>
            </a:pPr>
            <a:r>
              <a:rPr lang="en-US" dirty="0"/>
              <a:t>                             VALUES(VALUE1,VALUE2,…….VALUEN);</a:t>
            </a:r>
          </a:p>
          <a:p>
            <a:r>
              <a:rPr lang="en-US" dirty="0"/>
              <a:t>EXAMPLE  </a:t>
            </a:r>
            <a:br>
              <a:rPr lang="en-US" dirty="0"/>
            </a:br>
            <a:r>
              <a:rPr lang="en-US" dirty="0"/>
              <a:t>INSERT INTO </a:t>
            </a:r>
            <a:br>
              <a:rPr lang="en-US" dirty="0"/>
            </a:br>
            <a:r>
              <a:rPr lang="en-US" dirty="0"/>
              <a:t>EMPLOYEE(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Minit,Lname,SSN,Bdate,Address,Gender,MSSN,Dno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VALUES(‘Richard’,’K’,’Marini’,’653298653’,’1962-12-30’,’98 Oak Forest, Katy, Tx’,’M’,37000,’653298653,4);</a:t>
            </a:r>
          </a:p>
          <a:p>
            <a:r>
              <a:rPr lang="en-US" dirty="0"/>
              <a:t>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26" y="4972973"/>
            <a:ext cx="70294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8318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17942</TotalTime>
  <Words>3690</Words>
  <Application>Microsoft Office PowerPoint</Application>
  <PresentationFormat>Widescreen</PresentationFormat>
  <Paragraphs>588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7" baseType="lpstr">
      <vt:lpstr>Arial Unicode MS</vt:lpstr>
      <vt:lpstr>-apple-system</vt:lpstr>
      <vt:lpstr>Arial</vt:lpstr>
      <vt:lpstr>Calibri</vt:lpstr>
      <vt:lpstr>Comic Sans MS</vt:lpstr>
      <vt:lpstr>Courier New</vt:lpstr>
      <vt:lpstr>fira code</vt:lpstr>
      <vt:lpstr>IBM Plex Mono</vt:lpstr>
      <vt:lpstr>oxygen</vt:lpstr>
      <vt:lpstr>Trebuchet MS</vt:lpstr>
      <vt:lpstr>Wingdings</vt:lpstr>
      <vt:lpstr>Wingdings 3</vt:lpstr>
      <vt:lpstr>Facet</vt:lpstr>
      <vt:lpstr>Data base system</vt:lpstr>
      <vt:lpstr>Topic</vt:lpstr>
      <vt:lpstr>Objectives</vt:lpstr>
      <vt:lpstr>SQL</vt:lpstr>
      <vt:lpstr>SQL</vt:lpstr>
      <vt:lpstr>SQL</vt:lpstr>
      <vt:lpstr>SQL</vt:lpstr>
      <vt:lpstr>DML Commands</vt:lpstr>
      <vt:lpstr>The INSERT Command</vt:lpstr>
      <vt:lpstr>The Delete Command</vt:lpstr>
      <vt:lpstr>The Delete Command</vt:lpstr>
      <vt:lpstr>UPDATE COMMANDS</vt:lpstr>
      <vt:lpstr>BASIC RETRIVAL QUERIES</vt:lpstr>
      <vt:lpstr>Selecting Rows with  Conditional Restrictions</vt:lpstr>
      <vt:lpstr>Specific column selection</vt:lpstr>
      <vt:lpstr>Specific column selection</vt:lpstr>
      <vt:lpstr>Specific column selection</vt:lpstr>
      <vt:lpstr>Specific column selection</vt:lpstr>
      <vt:lpstr>PowerPoint Presentation</vt:lpstr>
      <vt:lpstr>PowerPoint Presentation</vt:lpstr>
      <vt:lpstr>Row selection</vt:lpstr>
      <vt:lpstr>SELECT statement</vt:lpstr>
      <vt:lpstr>SELECT statement</vt:lpstr>
      <vt:lpstr>Selecting computed columns</vt:lpstr>
      <vt:lpstr>Selecting computed columns</vt:lpstr>
      <vt:lpstr>SQL Clause</vt:lpstr>
      <vt:lpstr>SQL Predicates</vt:lpstr>
      <vt:lpstr>SQL Clause</vt:lpstr>
      <vt:lpstr>Special Operators</vt:lpstr>
      <vt:lpstr>Special Operators</vt:lpstr>
      <vt:lpstr>Special Operators</vt:lpstr>
      <vt:lpstr>Special Operators</vt:lpstr>
      <vt:lpstr>SQL Clause</vt:lpstr>
      <vt:lpstr>GROUP BY CLAUSE</vt:lpstr>
      <vt:lpstr>HAVING CLAUSE</vt:lpstr>
      <vt:lpstr>Aggregation Function</vt:lpstr>
      <vt:lpstr>Aggregation Function</vt:lpstr>
      <vt:lpstr>Aggregation Function</vt:lpstr>
      <vt:lpstr>SUM Function</vt:lpstr>
      <vt:lpstr>MIN,MAX and AVG function</vt:lpstr>
      <vt:lpstr>Aliasing Table Names</vt:lpstr>
      <vt:lpstr>Nested Queries</vt:lpstr>
      <vt:lpstr>PowerPoint Presentation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Special Operators</vt:lpstr>
      <vt:lpstr>PowerPoint Presentation</vt:lpstr>
      <vt:lpstr>PowerPoint Presentation</vt:lpstr>
      <vt:lpstr>NOT EXISTS Operators</vt:lpstr>
      <vt:lpstr>Not Exists</vt:lpstr>
      <vt:lpstr>Not Exists</vt:lpstr>
      <vt:lpstr>Correlated queries</vt:lpstr>
      <vt:lpstr>Example 1</vt:lpstr>
      <vt:lpstr>Correlated queries</vt:lpstr>
      <vt:lpstr>EXAMPLE 2</vt:lpstr>
      <vt:lpstr>EXAMPLE 2</vt:lpstr>
      <vt:lpstr>EXAMPLE 2</vt:lpstr>
      <vt:lpstr>EXAMPLE 2</vt:lpstr>
      <vt:lpstr>Corelated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system</dc:title>
  <dc:creator>innocent akhtar</dc:creator>
  <cp:lastModifiedBy>Ms.Nasreen Akhtar</cp:lastModifiedBy>
  <cp:revision>156</cp:revision>
  <dcterms:created xsi:type="dcterms:W3CDTF">2017-02-17T09:43:00Z</dcterms:created>
  <dcterms:modified xsi:type="dcterms:W3CDTF">2022-04-02T16:16:05Z</dcterms:modified>
</cp:coreProperties>
</file>