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8" r:id="rId3"/>
    <p:sldId id="339" r:id="rId4"/>
    <p:sldId id="372" r:id="rId5"/>
    <p:sldId id="373" r:id="rId6"/>
    <p:sldId id="340" r:id="rId7"/>
    <p:sldId id="341" r:id="rId8"/>
    <p:sldId id="342" r:id="rId9"/>
    <p:sldId id="374" r:id="rId10"/>
    <p:sldId id="375" r:id="rId11"/>
    <p:sldId id="376" r:id="rId12"/>
    <p:sldId id="378" r:id="rId13"/>
    <p:sldId id="379" r:id="rId14"/>
    <p:sldId id="398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5" r:id="rId28"/>
    <p:sldId id="386" r:id="rId29"/>
    <p:sldId id="387" r:id="rId30"/>
    <p:sldId id="358" r:id="rId31"/>
    <p:sldId id="359" r:id="rId32"/>
    <p:sldId id="424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399" r:id="rId52"/>
    <p:sldId id="400" r:id="rId53"/>
    <p:sldId id="401" r:id="rId54"/>
    <p:sldId id="403" r:id="rId55"/>
    <p:sldId id="404" r:id="rId56"/>
    <p:sldId id="388" r:id="rId57"/>
    <p:sldId id="389" r:id="rId58"/>
    <p:sldId id="390" r:id="rId59"/>
    <p:sldId id="405" r:id="rId60"/>
    <p:sldId id="391" r:id="rId61"/>
    <p:sldId id="392" r:id="rId62"/>
    <p:sldId id="393" r:id="rId63"/>
    <p:sldId id="397" r:id="rId64"/>
    <p:sldId id="394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70" r:id="rId75"/>
    <p:sldId id="37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1:33.1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0,'0'8,"0"8,0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0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1,'7'0,"10"0,22 7,48 2,37 7,33 8,18-1,1 4,-16-4,-28-5,-22-5,-23-6,-19-3,-13-3,-10-2,-13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1.7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1,'0'7,"0"10,0 8,0 8,0 4,0 11,0 12,0 2,0-3,0-3,0-5,0-3,0-4,0-2,0-7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2.8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396 0,'333'14,"-275"-7,0 3,0 2,91 33,-78-18,83 44,-125-55,0 2,0 0,-2 2,-1 1,30 31,-50-46,-1 1,1 0,-1 0,-1 0,0 1,0 0,0 0,-1 0,0 0,0 0,-1 1,0-1,-1 1,0 0,0-1,-1 1,0 0,-1-1,1 1,-2 0,1-1,-1 1,-1-1,1 1,-1-1,-1 0,0 0,0-1,0 1,-1-1,-11 13,-24 28,-3-2,-1-2,-2-2,-2-2,-2-2,-1-3,-2-1,-1-3,-1-3,-2-1,0-4,-2-2,-1-2,-93 16,149-34,-123 22,-237 10,305-32,8-2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5.1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1 618,'5'1,"1"-1,0 0,0 0,0 0,0-1,0 0,0 0,0-1,0 1,-1-1,1 0,-1-1,0 0,1 1,-1-2,0 1,0 0,-1-1,1 0,-1 0,0-1,6-8,13-21,-1-1,22-49,-29 51,2 1,1 1,37-49,-48 73,-2-1,1 0,-1-1,0 1,-1-1,0 0,0 0,-1 0,0-1,-1 1,0-1,1-13,-3 19,1 0,-1 0,-1 0,1 0,-1 0,1 0,-1 0,0 0,0 0,-1 0,1 1,-1-1,0 0,0 1,0-1,0 1,-1 0,1 0,-1 0,0 0,0 0,0 1,0-1,0 1,-1 0,1 0,-1 0,1 0,-1 1,0-1,-6-1,8 3,-1-1,0 0,0 1,0 0,0-1,0 1,0 0,0 1,0-1,0 0,0 1,0 0,0-1,0 1,0 0,1 1,-1-1,0 0,1 1,-1 0,1-1,-1 1,1 0,0 0,0 1,0-1,0 0,0 1,1-1,-1 1,1-1,-1 1,1 0,0-1,0 1,0 0,0 4,-1 0,0-1,1 1,0-1,0 1,1 0,0-1,0 1,1 0,-1-1,1 1,1-1,-1 1,1-1,1 1,-1-1,5 8,3-1,0-1,0 0,24 19,-27-25,0-1,0 1,0 0,-1 1,0 0,-1 0,1 0,-1 1,-1-1,1 1,-1 0,-1 1,1-1,-1 1,2 10,1 30,-6-37,1 0,0 0,1 0,1-1,0 1,0-1,1 1,1-1,0 0,0-1,1 1,8 10,1-1,-5-7,1 0,0 0,0-1,1-1,19 15,-27-24,-1 0,1 0,-1 0,1 0,-1-1,1 1,0-1,0 0,0 0,0-1,0 1,0-1,0 0,0 0,0 0,0-1,0 1,0-1,0 0,-1 0,1 0,0-1,0 1,-1-1,1 0,-1 0,0 0,5-4,-3 2,0-1,0 1,-1-1,0 0,0 0,0-1,-1 1,1-1,2-7,7-19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6.5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215 0,'-11'1,"0"0,0 1,0 1,0-1,1 2,-1-1,-19 11,22-11,1 1,0 0,0 1,0 0,1 0,-1 0,1 1,0 0,1 0,-1 0,-5 10,6-6,1 0,0 1,1-1,0 1,1 0,0 0,1 0,0 0,1 0,0 0,0 0,1 0,1 0,0 0,4 13,-4-17,0 0,1 0,-1 0,2 0,-1 0,1 0,0-1,0 0,1 0,0 0,0 0,0-1,1 0,-1 0,1 0,1-1,-1 0,1 0,-1-1,1 1,0-1,14 3,21 0,-1-2,1-2,0-1,77-11,-115 10,0 0,0 0,-1-1,1 0,-1 0,1 0,-1 0,1 0,-1-1,1 0,-1 1,0-1,0 0,0-1,0 1,0 0,-1-1,1 0,-1 0,0 1,1-1,-1-1,-1 1,1 0,0 0,-1-1,1 1,-1-1,0 1,0-1,-1 0,1-6,-1 4,0-1,-1 1,1 0,-1-1,-1 1,1 0,-1 0,-1 0,1 0,-1 0,0 0,0 1,0-1,-1 1,0 0,0 0,0 1,-8-8,-157-116,162 122,0 0,0 1,-1 0,-12-6,-5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7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1,'0'7,"0"10,0 8,0 8,0 12,0 6,0 7,0 3,0-4,0-3,0-5,0-3,0-2,0-1,0-2,0 0,0-7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8.3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212 136,'0'-1,"0"-1,1 1,-1 0,1-1,-1 1,1 0,-1 0,1-1,0 1,-1 0,1 0,0 0,0 0,0 0,0 0,0 0,0 0,0 1,0-1,0 0,1 1,-1-1,2 0,38-14,-19 8,27-12,1 2,0 2,85-13,-106 24,0 1,1 1,-1 2,1 1,-1 1,1 2,-1 0,30 10,-49-11,0 1,-1 0,1 0,-1 1,0 1,0-1,0 1,-1 1,14 12,-19-16,-1 0,0 0,0 0,0 0,0 0,0 0,0 0,-1 1,1-1,-1 1,0-1,0 1,-1-1,1 1,-1 0,0-1,1 1,-2 0,1-1,0 1,-1-1,0 1,1 0,-1-1,-1 1,1-1,0 0,-1 1,0-1,0 0,-3 5,-9 9,-1 0,0-1,-1 0,-1-2,0 0,-1 0,-24 13,-145 71,170-90,-27 11,-1-2,-1-2,0-2,-60 9,21-10,-127 2,170-14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9.4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1,'0'7,"0"9,0 17,0 9,0 4,0 3,0-2,0 0,0-2,0-8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0.4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0 370,'7'2,"-1"-1,1 1,-1 0,1 0,-1 0,0 1,0 0,0 0,-1 1,1 0,5 4,11 7,23 16,74 65,4 4,-118-95,2-1,-1 0,0 0,1-1,0 0,0 0,-1-1,12 3,-15-5,0 1,-1-1,1 0,0 0,-1 0,1-1,0 1,-1-1,1 1,-1-1,1 0,-1 0,1 0,-1 0,0 0,1-1,-1 1,0-1,0 1,0-1,0 0,0 0,0 0,-1 0,1 0,2-5,13-23,-2-1,0 0,-2-1,14-57,20-142,-17 72,-20 114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1.9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178 258,'18'0,"0"0,0-2,0 0,0 0,-1-2,25-8,-35 10,-1-1,-1 0,1 0,0 0,-1-1,1 0,-1 0,0 0,-1 0,1-1,-1 0,0 0,0 0,0-1,-1 1,1-1,-1 0,-1 0,1 0,-1 0,2-8,-3 11,0-1,-1 1,1-1,-1 0,1 1,-1-1,0 1,-1-1,1 1,-1-1,1 0,-1 1,0 0,0-1,-1 1,1-1,-1 1,1 0,-5-6,2 5,0 0,0 1,0-1,-1 1,1 0,-1 0,0 1,0-1,0 1,0 0,-10-2,-10-1,-1 1,1 1,-1 1,-36 2,50 0,0 1,-1 0,1 1,0 0,0 1,-18 6,25-7,1 0,0 0,0 1,0-1,0 1,0 0,0 0,1 0,0 0,-1 1,1-1,1 1,-1 0,0 0,1 0,0 0,0 0,0 1,0-1,-1 6,0 8,-1-1,2 1,0 0,2 26,0-36,1 1,0 0,0-1,1 1,0-1,0 0,1 1,0-1,0 0,1-1,5 9,-2-7,-3-2,0 0,1 0,0-1,0 1,1-1,0 0,0-1,0 1,1-1,-1-1,1 1,0-1,1 0,-1-1,1 1,9 1,25 2,-1-3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9:35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47,'1'-1,"-1"-1,0 1,1-1,0 1,-1 0,1-1,-1 1,1 0,0-1,0 1,0 0,0 0,0 0,0 0,0 0,0 0,1 0,-1 0,0 0,0 0,1 1,-1-1,1 0,-1 1,0-1,4 1,43-10,-44 10,108-8,153 9,-97 2,623-3,-765 1,-1 2,0 1,33 9,-28-6,56 6,390-9,-244-7,-150 3,-47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3.6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3 106,'-2'107,"5"120,-3-222,0 1,1-1,0 1,0-1,1 1,-1-1,1 0,0 0,1 0,-1 0,1 0,0 0,0-1,0 1,1-1,0 0,0 0,0 0,0-1,6 5,-5-6,-1 0,1 0,0 0,0-1,0 0,0 0,0 0,0 0,1-1,-1 0,0 0,0 0,0-1,0 0,1 0,-1 0,0 0,-1-1,1 0,0 0,8-5,7-4,-1-2,0 0,0-1,-2-1,19-20,72-91,-94 108,-10 13,-1 1,1-1,0 1,0 0,0 0,1 0,-1 1,1 0,0 0,0 0,0 0,0 1,1 0,-1 0,1 0,-1 1,7-2,-4 3,0 1,0-1,0 2,0-1,0 1,-1 0,1 0,-1 1,1 0,-1 1,13 7,148 98,-115-71,2-3,1-2,67 28,-112-56,1-1,0 0,1 0,-1-2,22 3,-31-5,0 1,0-1,0 0,0-1,0 1,-1 0,1-1,0 0,0 0,0 0,0 0,-1 0,1 0,0-1,-1 1,1-1,-1 0,0 0,1 0,-1 0,0 0,0 0,0 0,-1-1,1 1,-1-1,1 1,-1-1,2-4,2-16,-1 1,0-1,-2 0,-1 0,-1 0,-1 0,-4-28,0-18,5 53,-2 0,1 0,-2 0,0 1,-1-1,0 1,-2 0,1 0,-2 1,0-1,-1 1,-16-22,4 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4.3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1,'0'7,"0"9,7 10,3 6,6 6,7 3,1 2,2 1,-2-1,-6-7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5.1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6.3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46,'1'4,"0"1,1-1,0 0,0 0,0 0,0 0,0-1,1 1,0-1,0 1,0-1,6 5,6 9,-9-8,1 0,1 0,0-1,0 0,0-1,1 0,17 11,-23-17,1 1,-1-1,0 0,1 0,-1 0,1-1,-1 1,1-1,-1 0,1 0,0 0,-1 0,1 0,-1-1,1 0,-1 0,1 0,-1 0,0 0,0-1,1 0,-1 1,0-1,0 0,0 0,-1-1,1 1,4-6,46-56,-44 50,2 1,-1 0,16-13,-21 22,0-1,0 1,1 1,0-1,0 1,0 0,0 1,1-1,-1 1,0 0,12-1,-1 2,-1 0,1 1,0 1,-1 1,1 0,-1 1,0 1,32 11,-22-5,-1 1,-1 2,0 0,39 28,-52-32,-1 0,0 1,0 0,-1 1,-1-1,0 2,10 16,-1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8.0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294 492,'-4'-4,"-1"1,1 0,-1-1,0 2,0-1,-1 0,1 1,0 0,-1 1,0-1,-6 0,-67-6,66 7,6 0,0 1,0 0,0 0,0 1,0 0,0 0,0 1,0 0,1 0,-1 0,1 1,-10 5,13-6,0 0,1 1,-1-1,0 1,1 0,0 0,0-1,0 1,0 1,0-1,0 0,1 0,0 1,0-1,-1 1,2-1,-1 1,0-1,1 1,0 0,0-1,0 1,0-1,0 1,1 0,1 3,-1-1,0 0,1 0,-1 0,1-1,1 1,-1-1,1 1,0-1,0 0,1 0,0 0,0 0,0-1,5 6,-1-5,-1 1,1-1,1 0,-1-1,0 0,1 0,0-1,12 3,11 1,-1-3,1 0,0-2,41-3,-66 1,1 0,0-1,-1 0,1 0,0 0,-1-1,1-1,-1 1,8-4,-12 3,0 1,1 0,-1-1,0 0,0 1,0-1,-1-1,1 1,-1 0,0 0,0-1,0 0,0 1,0-1,-1 0,0 0,0 0,0 1,1-7,1-9,0 0,-1 0,-1-1,-1 1,0-1,-2 1,0-1,-1 1,-1 0,-1 0,-1 0,0 1,-1 0,-1 0,-1 1,-17-26,-146-159,123 132,49 89,7 11,137 332,-123-311,-13-33,1 0,22 32,-6-16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9.1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258 174,'18'-1,"1"0,-1-1,1-1,-1-1,21-7,-32 9,0 0,-1 0,1-1,-1 0,1-1,-1 1,0-1,-1 0,1-1,0 1,-1-1,0 0,-1-1,1 1,-1-1,5-8,-8 13,0 0,-1-1,1 1,-1-1,1 1,-1-1,1 0,-1 1,0-1,0 1,0-1,0 0,0 1,0-1,0 1,-1-1,1 1,0-1,-1 0,1 1,-1 0,0-1,0 1,-1-3,0 2,-1-1,1 1,-1 0,1 0,-1 1,0-1,0 0,0 1,0 0,0 0,-5-2,-9 0,-1 0,1 1,-27 0,40 2,-18-1,-6 0,0 0,0 2,0 1,-40 9,60-9,1 0,0 1,-1 0,2 0,-1 0,0 1,0 0,1 0,0 1,0-1,0 2,1-1,0 0,0 1,0 0,0 0,1 1,0-1,1 1,-1 0,-2 9,1-4,1 1,1 0,0-1,1 1,0 0,1 0,0 0,1 0,1 0,0 0,0 0,4 14,0-12,1 1,0-1,0-1,2 1,0-1,0 0,1-1,1 0,14 15,-1-4,1-1,0-1,2-1,0-1,2-1,0-2,1-1,42 18,-29-20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39.8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0,'7'0,"10"0,15 14,25 19,36 18,25 15,7 9,2 0,-12-6,-20-15,-11-9,-20-6,-21-8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40.6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439 1,'-7'0,"-10"0,-8 7,-1 17,-9 11,1 13,-9 7,-3 7,6 1,3-4,0-4,0-5,6-4,8-9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3:11.5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46,'0'-1,"1"0,-1 0,0 0,1-1,-1 1,1 0,-1 0,1 0,-1 0,1 0,0 0,-1 0,1 1,0-1,0 0,0 0,-1 0,1 1,0-1,0 0,0 1,0-1,0 1,1 0,-1-1,2 0,34-7,-29 7,79-8,1 4,101 7,-66 1,2263-3,-2340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9:33.5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16,'0'-7,"0"-2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9:30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1,'7'0,"9"0,9 0,8 0,5 0,3 0,1 0,9 0,2 0,-1 0,-2 0,-2 0,-3 0,-9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9:31.8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1,'1002'0,"-686"22,-9 0,-177-23,-95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02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7998 1917,'1'-77,"0"-29,-19-164,-11-34,6 38,-19-71,30 265,-26-91,36 158,0 1,1 0,-1 0,-1 0,1 0,-1 0,0 1,1-1,-1 1,-1-1,1 1,-1 0,1 1,-1-1,0 0,0 1,0 0,0 0,0 0,0 1,-1-1,1 1,-8-1,-11-2,1 2,0 1,-39 2,29 1,-22-1,-786 28,47-13,597-35,-33-2,93 18,25 2,-210-29,168 6,-220-5,-159 29,255 3,-89-10,260 0,-152-29,-29-13,-2 13,-539 3,-352 34,1178-1,-9 0,-1 0,0 1,0 0,-17 4,25-4,1 0,0 0,0 1,0-1,0 1,0 0,1-1,-1 1,0 0,1 1,-1-1,1 0,0 1,0-1,0 1,0 0,0 0,1-1,-1 1,1 0,-1 4,-11 39,3 2,1-1,3 2,2-1,2 60,-3 34,-1-91,-26 100,19-100,-13 103,20 383,10-296,-7-83,7 175,-3-325,1 0,-1 0,2 0,-1-1,1 1,0 0,1-1,0 0,0 0,0 0,1 0,0-1,1 0,-1 0,1 0,0-1,1 1,-1-2,13 8,12 6,1-3,0 0,44 12,-41-14,22 7,1-2,0-2,1-3,1-3,0-2,97 0,895-12,-753-17,-45 1,-3 17,-88 4,197-25,-192 6,92-16,356-60,-173 29,-304 42,183-11,-193 25,189-39,-207 25,2 6,118-4,232 16,-387 5,1634 0,-1674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9:24.8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1,'2880'0,"-2833"2,82 15,6 1,-59-14,200 21,-107-9,-135-15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19:27.6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0,'2194'0,"-2151"0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18.8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403 1,'-5'0,"-1"1,1 0,-1 0,1 1,0-1,-1 1,1 0,0 1,0-1,0 1,1 0,-1 0,1 1,0-1,-1 1,2 0,-1 0,0 0,1 1,-4 6,-6 9,1 2,1-1,-10 28,19-44,-27 63,-3-1,-3-2,-3-1,-55 71,78-115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07:21:20.0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1,'1'7,"0"1,0-1,1 1,0-1,1 0,-1 1,1-1,0-1,1 1,0 0,0-1,1 0,-1 0,10 9,10 9,53 42,-51-45,98 85,44 36,-138-115,0 2,-2 1,47 65,-59-71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AEE-C742-4330-B8C6-40B4A4481D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8D02-16B4-459C-84F2-7E5CE7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 AND TRRIGER OPEL 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ASSERTION AND TRRIGER OPEL 119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98D02-16B4-459C-84F2-7E5CE7833AE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use the word</a:t>
            </a:r>
          </a:p>
          <a:p>
            <a:r>
              <a:rPr lang="en-US" dirty="0" err="1"/>
              <a:t>Refernceing</a:t>
            </a:r>
            <a:r>
              <a:rPr lang="en-US" dirty="0"/>
              <a:t> new as </a:t>
            </a:r>
            <a:r>
              <a:rPr lang="en-US" dirty="0" err="1"/>
              <a:t>newtuple</a:t>
            </a:r>
            <a:r>
              <a:rPr lang="en-US" dirty="0"/>
              <a:t> and the use this word</a:t>
            </a:r>
            <a:r>
              <a:rPr lang="en-US" baseline="0" dirty="0"/>
              <a:t> new tuple in the position where use </a:t>
            </a:r>
            <a:r>
              <a:rPr lang="en-US" baseline="0" dirty="0" err="1"/>
              <a:t>use</a:t>
            </a:r>
            <a:r>
              <a:rPr lang="en-US" baseline="0" dirty="0"/>
              <a:t> the word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B7003-CB77-4F75-8715-C455D5A1534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SYSTEM SET RESOURCE_LIMIT = TRUE;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B7003-CB77-4F75-8715-C455D5A1534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4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13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46.png"/><Relationship Id="rId50" Type="http://schemas.openxmlformats.org/officeDocument/2006/relationships/customXml" Target="../ink/ink26.xml"/><Relationship Id="rId7" Type="http://schemas.openxmlformats.org/officeDocument/2006/relationships/image" Target="../media/image26.png"/><Relationship Id="rId12" Type="http://schemas.openxmlformats.org/officeDocument/2006/relationships/customXml" Target="../ink/ink7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41.png"/><Relationship Id="rId40" Type="http://schemas.openxmlformats.org/officeDocument/2006/relationships/customXml" Target="../ink/ink21.xml"/><Relationship Id="rId45" Type="http://schemas.openxmlformats.org/officeDocument/2006/relationships/image" Target="../media/image45.png"/><Relationship Id="rId53" Type="http://schemas.openxmlformats.org/officeDocument/2006/relationships/image" Target="../media/image49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47.png"/><Relationship Id="rId10" Type="http://schemas.openxmlformats.org/officeDocument/2006/relationships/customXml" Target="../ink/ink6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4" Type="http://schemas.openxmlformats.org/officeDocument/2006/relationships/customXml" Target="../ink/ink3.xml"/><Relationship Id="rId9" Type="http://schemas.openxmlformats.org/officeDocument/2006/relationships/image" Target="../media/image27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36.png"/><Relationship Id="rId30" Type="http://schemas.openxmlformats.org/officeDocument/2006/relationships/customXml" Target="../ink/ink16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51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Nasreen</a:t>
            </a:r>
            <a:r>
              <a:rPr lang="en-US" dirty="0"/>
              <a:t> Akhtar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23198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EQUI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77482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Equi</a:t>
            </a:r>
            <a:r>
              <a:rPr lang="en-US" dirty="0"/>
              <a:t> join Based On Row Selection Criteria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CITY, NAME, TITLE</a:t>
            </a:r>
            <a:br>
              <a:rPr lang="en-US" dirty="0"/>
            </a:br>
            <a:r>
              <a:rPr lang="en-US" dirty="0"/>
              <a:t>FROM OFFICES, SALESREPS</a:t>
            </a:r>
            <a:br>
              <a:rPr lang="en-US" dirty="0"/>
            </a:br>
            <a:r>
              <a:rPr lang="en-US" dirty="0"/>
              <a:t>WHERE MGR = EMPL_NUM</a:t>
            </a:r>
            <a:br>
              <a:rPr lang="en-US" dirty="0"/>
            </a:br>
            <a:r>
              <a:rPr lang="en-US" dirty="0"/>
              <a:t>AND TARGET &gt; 600000.00</a:t>
            </a:r>
          </a:p>
        </p:txBody>
      </p:sp>
    </p:spTree>
    <p:extLst>
      <p:ext uri="{BB962C8B-B14F-4D97-AF65-F5344CB8AC3E}">
        <p14:creationId xmlns:p14="http://schemas.microsoft.com/office/powerpoint/2010/main" val="400334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EQUI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77482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Query with three or more tables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ORDER_NUM, AMOUNT, COMPANY, NAME</a:t>
            </a:r>
            <a:br>
              <a:rPr lang="en-US" dirty="0"/>
            </a:br>
            <a:r>
              <a:rPr lang="en-US" dirty="0"/>
              <a:t>FROM ORDERS, CUSTOMERS, SALESREPS</a:t>
            </a:r>
            <a:br>
              <a:rPr lang="en-US" dirty="0"/>
            </a:br>
            <a:r>
              <a:rPr lang="en-US" dirty="0"/>
              <a:t>WHERE CUST = CUST_NUM</a:t>
            </a:r>
            <a:br>
              <a:rPr lang="en-US" dirty="0"/>
            </a:br>
            <a:r>
              <a:rPr lang="en-US" dirty="0"/>
              <a:t>AND REP = EMPL_NUM</a:t>
            </a:r>
            <a:br>
              <a:rPr lang="en-US" dirty="0"/>
            </a:br>
            <a:r>
              <a:rPr lang="en-US" dirty="0"/>
              <a:t>AND AMOUNT &gt; 25000.00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multi table queries involve a relationship that a table has with itself.</a:t>
            </a:r>
          </a:p>
          <a:p>
            <a:r>
              <a:rPr lang="en-US" dirty="0"/>
              <a:t> For example, </a:t>
            </a:r>
            <a:br>
              <a:rPr lang="en-US" dirty="0"/>
            </a:br>
            <a:r>
              <a:rPr lang="en-US" dirty="0"/>
              <a:t>suppose you want to list the names of all salespeople and their managers. Each salesperson appears as a row in the SALESREPS table, and the MANAGER column contains the employee number of the salesperson’s manager. It would appear that the MANAGER column should be a foreign key for the table that holds data about managers. In fact it is—it’s a foreign key for the SALESREPS table itself</a:t>
            </a:r>
          </a:p>
        </p:txBody>
      </p:sp>
    </p:spTree>
    <p:extLst>
      <p:ext uri="{BB962C8B-B14F-4D97-AF65-F5344CB8AC3E}">
        <p14:creationId xmlns:p14="http://schemas.microsoft.com/office/powerpoint/2010/main" val="217868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EMPS.NAME, MGRS.NAME</a:t>
            </a:r>
          </a:p>
          <a:p>
            <a:r>
              <a:rPr lang="en-US"/>
              <a:t>FROM SALESREPS EMPS, SALESREPS MGRS</a:t>
            </a:r>
          </a:p>
          <a:p>
            <a:r>
              <a:rPr lang="en-US"/>
              <a:t>WHERE EMPS.MANAGER = MGRS.EMPL_NUM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4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the customer from the same city</a:t>
            </a:r>
          </a:p>
          <a:p>
            <a:pPr marL="457200" indent="0">
              <a:buNone/>
            </a:pPr>
            <a:r>
              <a:rPr lang="en-US" dirty="0"/>
              <a:t>SELECT </a:t>
            </a:r>
            <a:r>
              <a:rPr lang="en-US" dirty="0" err="1"/>
              <a:t>B.FirstName</a:t>
            </a:r>
            <a:r>
              <a:rPr lang="en-US" dirty="0"/>
              <a:t> AS FirstName1, </a:t>
            </a:r>
            <a:r>
              <a:rPr lang="en-US" dirty="0" err="1"/>
              <a:t>B.LastName</a:t>
            </a:r>
            <a:r>
              <a:rPr lang="en-US" dirty="0"/>
              <a:t> AS LastName1, </a:t>
            </a:r>
          </a:p>
          <a:p>
            <a:pPr marL="457200" indent="0">
              <a:buNone/>
            </a:pPr>
            <a:r>
              <a:rPr lang="en-US" dirty="0" err="1"/>
              <a:t>A.FirstName</a:t>
            </a:r>
            <a:r>
              <a:rPr lang="en-US" dirty="0"/>
              <a:t> AS FirstName2, </a:t>
            </a:r>
            <a:r>
              <a:rPr lang="en-US" dirty="0" err="1"/>
              <a:t>A.LastName</a:t>
            </a:r>
            <a:r>
              <a:rPr lang="en-US" dirty="0"/>
              <a:t> AS LastName2, </a:t>
            </a:r>
          </a:p>
          <a:p>
            <a:pPr marL="457200" indent="0">
              <a:buNone/>
            </a:pPr>
            <a:r>
              <a:rPr lang="en-US" dirty="0" err="1"/>
              <a:t>B.City</a:t>
            </a:r>
            <a:r>
              <a:rPr lang="en-US" dirty="0"/>
              <a:t>, </a:t>
            </a:r>
            <a:r>
              <a:rPr lang="en-US" dirty="0" err="1"/>
              <a:t>B.Country</a:t>
            </a:r>
            <a:endParaRPr lang="en-US" dirty="0"/>
          </a:p>
          <a:p>
            <a:pPr marL="457200" indent="0">
              <a:buNone/>
            </a:pPr>
            <a:r>
              <a:rPr lang="en-US" dirty="0"/>
              <a:t>FROM Customer A, Customer B</a:t>
            </a:r>
          </a:p>
          <a:p>
            <a:pPr marL="457200" indent="0">
              <a:buNone/>
            </a:pPr>
            <a:r>
              <a:rPr lang="en-US" dirty="0"/>
              <a:t>WHERE </a:t>
            </a:r>
            <a:r>
              <a:rPr lang="en-US" dirty="0" err="1"/>
              <a:t>A.Id</a:t>
            </a:r>
            <a:r>
              <a:rPr lang="en-US" dirty="0"/>
              <a:t> &lt;&gt; </a:t>
            </a:r>
            <a:r>
              <a:rPr lang="en-US" dirty="0" err="1"/>
              <a:t>B.Id</a:t>
            </a:r>
            <a:endParaRPr lang="en-US" dirty="0"/>
          </a:p>
          <a:p>
            <a:pPr marL="457200" indent="0">
              <a:buNone/>
            </a:pPr>
            <a:r>
              <a:rPr lang="en-US" dirty="0"/>
              <a:t>AND </a:t>
            </a:r>
            <a:r>
              <a:rPr lang="en-US" dirty="0" err="1"/>
              <a:t>A.City</a:t>
            </a:r>
            <a:r>
              <a:rPr lang="en-US" dirty="0"/>
              <a:t> = </a:t>
            </a:r>
            <a:r>
              <a:rPr lang="en-US" dirty="0" err="1"/>
              <a:t>B.City</a:t>
            </a:r>
            <a:r>
              <a:rPr lang="en-US" dirty="0"/>
              <a:t> </a:t>
            </a:r>
          </a:p>
          <a:p>
            <a:pPr marL="457200" indent="0">
              <a:buNone/>
            </a:pPr>
            <a:r>
              <a:rPr lang="en-US" dirty="0"/>
              <a:t>AND </a:t>
            </a:r>
            <a:r>
              <a:rPr lang="en-US" dirty="0" err="1"/>
              <a:t>A.Country</a:t>
            </a:r>
            <a:r>
              <a:rPr lang="en-US" dirty="0"/>
              <a:t> = </a:t>
            </a:r>
            <a:r>
              <a:rPr lang="en-US" dirty="0" err="1"/>
              <a:t>B.Country</a:t>
            </a:r>
            <a:endParaRPr lang="en-US" dirty="0"/>
          </a:p>
          <a:p>
            <a:pPr marL="457200" indent="0">
              <a:buNone/>
            </a:pPr>
            <a:r>
              <a:rPr lang="en-US" dirty="0"/>
              <a:t>ORDER BY </a:t>
            </a:r>
            <a:r>
              <a:rPr lang="en-US" dirty="0" err="1"/>
              <a:t>A.Country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3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Outer Join is based on both matched and unmatched data.</a:t>
            </a:r>
            <a:endParaRPr lang="en-US" altLang="en-US" sz="2400" dirty="0"/>
          </a:p>
          <a:p>
            <a:pPr algn="just"/>
            <a:r>
              <a:rPr lang="en-US" altLang="en-US" sz="2400" dirty="0"/>
              <a:t>With an inner join, if one row of a table is unmatched, row is omitted from result table. </a:t>
            </a:r>
          </a:p>
          <a:p>
            <a:pPr algn="just"/>
            <a:r>
              <a:rPr lang="en-US" altLang="en-US" sz="2400" dirty="0"/>
              <a:t>The outer join operations retain rows that do not satisfy the join condition. </a:t>
            </a:r>
          </a:p>
          <a:p>
            <a:pPr algn="just"/>
            <a:r>
              <a:rPr lang="en-US" altLang="en-US" sz="2400" dirty="0"/>
              <a:t>There are three types of OUTER JOIN</a:t>
            </a:r>
          </a:p>
          <a:p>
            <a:pPr lvl="1" algn="just"/>
            <a:r>
              <a:rPr lang="en-US" altLang="en-US" sz="2400" dirty="0"/>
              <a:t>Left Outer Join</a:t>
            </a:r>
          </a:p>
          <a:p>
            <a:pPr lvl="1" algn="just"/>
            <a:r>
              <a:rPr lang="en-US" altLang="en-US" sz="2400" dirty="0"/>
              <a:t>Right Outer Join</a:t>
            </a:r>
          </a:p>
          <a:p>
            <a:pPr lvl="1" algn="just"/>
            <a:r>
              <a:rPr lang="en-US" altLang="en-US" sz="2400" dirty="0"/>
              <a:t>Full Outer Join</a:t>
            </a:r>
          </a:p>
          <a:p>
            <a:pPr algn="just"/>
            <a:r>
              <a:rPr lang="en-US" altLang="en-US" sz="2400" dirty="0"/>
              <a:t>Lets discuss inner join then we will come back to outer join.</a:t>
            </a:r>
          </a:p>
          <a:p>
            <a:pPr algn="just"/>
            <a:r>
              <a:rPr lang="en-US" altLang="en-US" sz="2400" dirty="0"/>
              <a:t>Query execution (Performance) is much better than other joins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7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542925" y="1724025"/>
            <a:ext cx="3581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/>
              <a:t>Inner join of departments and lecturers tables will result in the following output.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619125" y="3716338"/>
            <a:ext cx="29495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WHERE a.dno = b.dno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048125" y="2943225"/>
            <a:ext cx="3505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4070350" y="2470150"/>
            <a:ext cx="566738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4756150" y="2486025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/>
              <a:t>Lname</a:t>
            </a:r>
            <a:endParaRPr lang="en-US" altLang="en-US" sz="2000" b="1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5876925" y="2486025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6562725" y="2486025"/>
            <a:ext cx="950913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4733925" y="24098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5876925" y="24098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6540500" y="2409825"/>
            <a:ext cx="22225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4200525" y="2987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4200525" y="3368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4200525" y="3749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4200525" y="4130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200525" y="4511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4200525" y="4892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69" name="Text Box 35"/>
          <p:cNvSpPr txBox="1">
            <a:spLocks noChangeArrowheads="1"/>
          </p:cNvSpPr>
          <p:nvPr/>
        </p:nvSpPr>
        <p:spPr bwMode="auto">
          <a:xfrm>
            <a:off x="4743450" y="3019425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4733925" y="3368675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4733925" y="3749675"/>
            <a:ext cx="58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4733925" y="4130675"/>
            <a:ext cx="677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73" name="Text Box 40"/>
          <p:cNvSpPr txBox="1">
            <a:spLocks noChangeArrowheads="1"/>
          </p:cNvSpPr>
          <p:nvPr/>
        </p:nvSpPr>
        <p:spPr bwMode="auto">
          <a:xfrm>
            <a:off x="4733925" y="4511675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74" name="Text Box 41"/>
          <p:cNvSpPr txBox="1">
            <a:spLocks noChangeArrowheads="1"/>
          </p:cNvSpPr>
          <p:nvPr/>
        </p:nvSpPr>
        <p:spPr bwMode="auto">
          <a:xfrm>
            <a:off x="4733925" y="4892675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6092825" y="30194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6083300" y="3368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6083300" y="3749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6083300" y="4130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6083300" y="4511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6083300" y="4892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81" name="Text Box 56"/>
          <p:cNvSpPr txBox="1">
            <a:spLocks noChangeArrowheads="1"/>
          </p:cNvSpPr>
          <p:nvPr/>
        </p:nvSpPr>
        <p:spPr bwMode="auto">
          <a:xfrm>
            <a:off x="6750050" y="30194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82" name="Text Box 57"/>
          <p:cNvSpPr txBox="1">
            <a:spLocks noChangeArrowheads="1"/>
          </p:cNvSpPr>
          <p:nvPr/>
        </p:nvSpPr>
        <p:spPr bwMode="auto">
          <a:xfrm>
            <a:off x="6740525" y="3368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83" name="Text Box 58"/>
          <p:cNvSpPr txBox="1">
            <a:spLocks noChangeArrowheads="1"/>
          </p:cNvSpPr>
          <p:nvPr/>
        </p:nvSpPr>
        <p:spPr bwMode="auto">
          <a:xfrm>
            <a:off x="6740525" y="3749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84" name="Text Box 60"/>
          <p:cNvSpPr txBox="1">
            <a:spLocks noChangeArrowheads="1"/>
          </p:cNvSpPr>
          <p:nvPr/>
        </p:nvSpPr>
        <p:spPr bwMode="auto">
          <a:xfrm>
            <a:off x="6740525" y="4130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85" name="Text Box 61"/>
          <p:cNvSpPr txBox="1">
            <a:spLocks noChangeArrowheads="1"/>
          </p:cNvSpPr>
          <p:nvPr/>
        </p:nvSpPr>
        <p:spPr bwMode="auto">
          <a:xfrm>
            <a:off x="6740525" y="4511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86" name="Text Box 62"/>
          <p:cNvSpPr txBox="1">
            <a:spLocks noChangeArrowheads="1"/>
          </p:cNvSpPr>
          <p:nvPr/>
        </p:nvSpPr>
        <p:spPr bwMode="auto">
          <a:xfrm>
            <a:off x="6740525" y="4892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87" name="Rectangle 67"/>
          <p:cNvSpPr>
            <a:spLocks noChangeArrowheads="1"/>
          </p:cNvSpPr>
          <p:nvPr/>
        </p:nvSpPr>
        <p:spPr bwMode="auto">
          <a:xfrm>
            <a:off x="7553325" y="2409825"/>
            <a:ext cx="1905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>
            <a:off x="8315325" y="24098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Text Box 69"/>
          <p:cNvSpPr txBox="1">
            <a:spLocks noChangeArrowheads="1"/>
          </p:cNvSpPr>
          <p:nvPr/>
        </p:nvSpPr>
        <p:spPr bwMode="auto">
          <a:xfrm>
            <a:off x="7715250" y="30194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7705725" y="3368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91" name="Text Box 71"/>
          <p:cNvSpPr txBox="1">
            <a:spLocks noChangeArrowheads="1"/>
          </p:cNvSpPr>
          <p:nvPr/>
        </p:nvSpPr>
        <p:spPr bwMode="auto">
          <a:xfrm>
            <a:off x="7705725" y="3749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92" name="Text Box 72"/>
          <p:cNvSpPr txBox="1">
            <a:spLocks noChangeArrowheads="1"/>
          </p:cNvSpPr>
          <p:nvPr/>
        </p:nvSpPr>
        <p:spPr bwMode="auto">
          <a:xfrm>
            <a:off x="7705725" y="4130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93" name="Text Box 73"/>
          <p:cNvSpPr txBox="1">
            <a:spLocks noChangeArrowheads="1"/>
          </p:cNvSpPr>
          <p:nvPr/>
        </p:nvSpPr>
        <p:spPr bwMode="auto">
          <a:xfrm>
            <a:off x="7705725" y="4511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94" name="Text Box 74"/>
          <p:cNvSpPr txBox="1">
            <a:spLocks noChangeArrowheads="1"/>
          </p:cNvSpPr>
          <p:nvPr/>
        </p:nvSpPr>
        <p:spPr bwMode="auto">
          <a:xfrm>
            <a:off x="7705725" y="4892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575550" y="2486025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96" name="Text Box 80"/>
          <p:cNvSpPr txBox="1">
            <a:spLocks noChangeArrowheads="1"/>
          </p:cNvSpPr>
          <p:nvPr/>
        </p:nvSpPr>
        <p:spPr bwMode="auto">
          <a:xfrm>
            <a:off x="8420100" y="3019425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8435975" y="492442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8391525" y="454342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99" name="Text Box 85"/>
          <p:cNvSpPr txBox="1">
            <a:spLocks noChangeArrowheads="1"/>
          </p:cNvSpPr>
          <p:nvPr/>
        </p:nvSpPr>
        <p:spPr bwMode="auto">
          <a:xfrm>
            <a:off x="8467725" y="3749675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100" name="Text Box 88"/>
          <p:cNvSpPr txBox="1">
            <a:spLocks noChangeArrowheads="1"/>
          </p:cNvSpPr>
          <p:nvPr/>
        </p:nvSpPr>
        <p:spPr bwMode="auto">
          <a:xfrm>
            <a:off x="8391525" y="4162425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101" name="Text Box 89"/>
          <p:cNvSpPr txBox="1">
            <a:spLocks noChangeArrowheads="1"/>
          </p:cNvSpPr>
          <p:nvPr/>
        </p:nvSpPr>
        <p:spPr bwMode="auto">
          <a:xfrm>
            <a:off x="8467725" y="340042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102" name="Text Box 91"/>
          <p:cNvSpPr txBox="1">
            <a:spLocks noChangeArrowheads="1"/>
          </p:cNvSpPr>
          <p:nvPr/>
        </p:nvSpPr>
        <p:spPr bwMode="auto">
          <a:xfrm>
            <a:off x="8420100" y="2486025"/>
            <a:ext cx="1052513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</p:spTree>
    <p:extLst>
      <p:ext uri="{BB962C8B-B14F-4D97-AF65-F5344CB8AC3E}">
        <p14:creationId xmlns:p14="http://schemas.microsoft.com/office/powerpoint/2010/main" val="347500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7631"/>
            <a:ext cx="8596668" cy="3880773"/>
          </a:xfrm>
        </p:spPr>
        <p:txBody>
          <a:bodyPr/>
          <a:lstStyle/>
          <a:p>
            <a:r>
              <a:rPr lang="en-US" dirty="0"/>
              <a:t>Return only matched value</a:t>
            </a:r>
          </a:p>
          <a:p>
            <a:r>
              <a:rPr lang="en-US" dirty="0"/>
              <a:t>Remaining row of left table and NULL value to the right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class left outer join </a:t>
            </a:r>
            <a:r>
              <a:rPr lang="en-US" dirty="0" err="1"/>
              <a:t>class_info</a:t>
            </a:r>
            <a:r>
              <a:rPr lang="en-US" dirty="0"/>
              <a:t> ON(class.ID=class_info.ID);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84" y="2155606"/>
            <a:ext cx="3537479" cy="200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35" y="1988356"/>
            <a:ext cx="3111972" cy="2059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38" y="21556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6973" y="206374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Class_info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30" y="4525634"/>
            <a:ext cx="6772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77334" y="2733675"/>
            <a:ext cx="3048000" cy="19050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000"/>
              <a:t>If We want to Include in the output table the lecturers whose department is unknow we rewrite our previous query as follows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3534" y="5400675"/>
            <a:ext cx="3292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WHERE a.dno = b.dno(+)</a:t>
            </a:r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4168247" y="3800475"/>
            <a:ext cx="3519487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Rectangle 89"/>
          <p:cNvSpPr>
            <a:spLocks noChangeArrowheads="1"/>
          </p:cNvSpPr>
          <p:nvPr/>
        </p:nvSpPr>
        <p:spPr bwMode="auto">
          <a:xfrm>
            <a:off x="4168247" y="3267075"/>
            <a:ext cx="5410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4190472" y="3327400"/>
            <a:ext cx="566737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9" name="Text Box 91"/>
          <p:cNvSpPr txBox="1">
            <a:spLocks noChangeArrowheads="1"/>
          </p:cNvSpPr>
          <p:nvPr/>
        </p:nvSpPr>
        <p:spPr bwMode="auto">
          <a:xfrm>
            <a:off x="4876272" y="3343275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Lname</a:t>
            </a:r>
          </a:p>
        </p:txBody>
      </p:sp>
      <p:sp>
        <p:nvSpPr>
          <p:cNvPr id="10" name="Text Box 92"/>
          <p:cNvSpPr txBox="1">
            <a:spLocks noChangeArrowheads="1"/>
          </p:cNvSpPr>
          <p:nvPr/>
        </p:nvSpPr>
        <p:spPr bwMode="auto">
          <a:xfrm>
            <a:off x="5997047" y="3343275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6682847" y="3343275"/>
            <a:ext cx="9509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12" name="Line 94"/>
          <p:cNvSpPr>
            <a:spLocks noChangeShapeType="1"/>
          </p:cNvSpPr>
          <p:nvPr/>
        </p:nvSpPr>
        <p:spPr bwMode="auto">
          <a:xfrm>
            <a:off x="4168247" y="4181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95"/>
          <p:cNvSpPr>
            <a:spLocks noChangeShapeType="1"/>
          </p:cNvSpPr>
          <p:nvPr/>
        </p:nvSpPr>
        <p:spPr bwMode="auto">
          <a:xfrm>
            <a:off x="4168247" y="4562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96"/>
          <p:cNvSpPr>
            <a:spLocks noChangeShapeType="1"/>
          </p:cNvSpPr>
          <p:nvPr/>
        </p:nvSpPr>
        <p:spPr bwMode="auto">
          <a:xfrm>
            <a:off x="4168247" y="4943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97"/>
          <p:cNvSpPr>
            <a:spLocks noChangeShapeType="1"/>
          </p:cNvSpPr>
          <p:nvPr/>
        </p:nvSpPr>
        <p:spPr bwMode="auto">
          <a:xfrm>
            <a:off x="4168247" y="5324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98"/>
          <p:cNvSpPr>
            <a:spLocks noChangeShapeType="1"/>
          </p:cNvSpPr>
          <p:nvPr/>
        </p:nvSpPr>
        <p:spPr bwMode="auto">
          <a:xfrm>
            <a:off x="4168247" y="5705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03"/>
          <p:cNvSpPr>
            <a:spLocks noChangeShapeType="1"/>
          </p:cNvSpPr>
          <p:nvPr/>
        </p:nvSpPr>
        <p:spPr bwMode="auto">
          <a:xfrm>
            <a:off x="4854047" y="3267075"/>
            <a:ext cx="14287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>
            <a:off x="5997047" y="3267075"/>
            <a:ext cx="14287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05"/>
          <p:cNvSpPr>
            <a:spLocks noChangeShapeType="1"/>
          </p:cNvSpPr>
          <p:nvPr/>
        </p:nvSpPr>
        <p:spPr bwMode="auto">
          <a:xfrm>
            <a:off x="6660622" y="3267075"/>
            <a:ext cx="36512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4320647" y="3844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1" name="Text Box 107"/>
          <p:cNvSpPr txBox="1">
            <a:spLocks noChangeArrowheads="1"/>
          </p:cNvSpPr>
          <p:nvPr/>
        </p:nvSpPr>
        <p:spPr bwMode="auto">
          <a:xfrm>
            <a:off x="4320647" y="4225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4320647" y="4606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3" name="Text Box 109"/>
          <p:cNvSpPr txBox="1">
            <a:spLocks noChangeArrowheads="1"/>
          </p:cNvSpPr>
          <p:nvPr/>
        </p:nvSpPr>
        <p:spPr bwMode="auto">
          <a:xfrm>
            <a:off x="4320647" y="4987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24" name="Text Box 110"/>
          <p:cNvSpPr txBox="1">
            <a:spLocks noChangeArrowheads="1"/>
          </p:cNvSpPr>
          <p:nvPr/>
        </p:nvSpPr>
        <p:spPr bwMode="auto">
          <a:xfrm>
            <a:off x="4320647" y="5368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25" name="Text Box 111"/>
          <p:cNvSpPr txBox="1">
            <a:spLocks noChangeArrowheads="1"/>
          </p:cNvSpPr>
          <p:nvPr/>
        </p:nvSpPr>
        <p:spPr bwMode="auto">
          <a:xfrm>
            <a:off x="4320647" y="5749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</a:t>
            </a:r>
          </a:p>
        </p:txBody>
      </p:sp>
      <p:sp>
        <p:nvSpPr>
          <p:cNvPr id="26" name="Text Box 116"/>
          <p:cNvSpPr txBox="1">
            <a:spLocks noChangeArrowheads="1"/>
          </p:cNvSpPr>
          <p:nvPr/>
        </p:nvSpPr>
        <p:spPr bwMode="auto">
          <a:xfrm>
            <a:off x="4863572" y="3876675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27" name="Text Box 117"/>
          <p:cNvSpPr txBox="1">
            <a:spLocks noChangeArrowheads="1"/>
          </p:cNvSpPr>
          <p:nvPr/>
        </p:nvSpPr>
        <p:spPr bwMode="auto">
          <a:xfrm>
            <a:off x="4854047" y="422592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28" name="Text Box 118"/>
          <p:cNvSpPr txBox="1">
            <a:spLocks noChangeArrowheads="1"/>
          </p:cNvSpPr>
          <p:nvPr/>
        </p:nvSpPr>
        <p:spPr bwMode="auto">
          <a:xfrm>
            <a:off x="4854047" y="4606925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29" name="Text Box 119"/>
          <p:cNvSpPr txBox="1">
            <a:spLocks noChangeArrowheads="1"/>
          </p:cNvSpPr>
          <p:nvPr/>
        </p:nvSpPr>
        <p:spPr bwMode="auto">
          <a:xfrm>
            <a:off x="4854047" y="4987925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30" name="Text Box 120"/>
          <p:cNvSpPr txBox="1">
            <a:spLocks noChangeArrowheads="1"/>
          </p:cNvSpPr>
          <p:nvPr/>
        </p:nvSpPr>
        <p:spPr bwMode="auto">
          <a:xfrm>
            <a:off x="4854047" y="5368925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31" name="Text Box 121"/>
          <p:cNvSpPr txBox="1">
            <a:spLocks noChangeArrowheads="1"/>
          </p:cNvSpPr>
          <p:nvPr/>
        </p:nvSpPr>
        <p:spPr bwMode="auto">
          <a:xfrm>
            <a:off x="4854047" y="5749925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32" name="Text Box 126"/>
          <p:cNvSpPr txBox="1">
            <a:spLocks noChangeArrowheads="1"/>
          </p:cNvSpPr>
          <p:nvPr/>
        </p:nvSpPr>
        <p:spPr bwMode="auto">
          <a:xfrm>
            <a:off x="6212947" y="3876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3" name="Text Box 127"/>
          <p:cNvSpPr txBox="1">
            <a:spLocks noChangeArrowheads="1"/>
          </p:cNvSpPr>
          <p:nvPr/>
        </p:nvSpPr>
        <p:spPr bwMode="auto">
          <a:xfrm>
            <a:off x="6203422" y="4225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4" name="Text Box 128"/>
          <p:cNvSpPr txBox="1">
            <a:spLocks noChangeArrowheads="1"/>
          </p:cNvSpPr>
          <p:nvPr/>
        </p:nvSpPr>
        <p:spPr bwMode="auto">
          <a:xfrm>
            <a:off x="6203422" y="4606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5" name="Text Box 129"/>
          <p:cNvSpPr txBox="1">
            <a:spLocks noChangeArrowheads="1"/>
          </p:cNvSpPr>
          <p:nvPr/>
        </p:nvSpPr>
        <p:spPr bwMode="auto">
          <a:xfrm>
            <a:off x="6203422" y="4987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6" name="Text Box 130"/>
          <p:cNvSpPr txBox="1">
            <a:spLocks noChangeArrowheads="1"/>
          </p:cNvSpPr>
          <p:nvPr/>
        </p:nvSpPr>
        <p:spPr bwMode="auto">
          <a:xfrm>
            <a:off x="6203422" y="5368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7" name="Text Box 131"/>
          <p:cNvSpPr txBox="1">
            <a:spLocks noChangeArrowheads="1"/>
          </p:cNvSpPr>
          <p:nvPr/>
        </p:nvSpPr>
        <p:spPr bwMode="auto">
          <a:xfrm>
            <a:off x="6203422" y="5749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8" name="Text Box 136"/>
          <p:cNvSpPr txBox="1">
            <a:spLocks noChangeArrowheads="1"/>
          </p:cNvSpPr>
          <p:nvPr/>
        </p:nvSpPr>
        <p:spPr bwMode="auto">
          <a:xfrm>
            <a:off x="6870172" y="387667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39" name="Text Box 137"/>
          <p:cNvSpPr txBox="1">
            <a:spLocks noChangeArrowheads="1"/>
          </p:cNvSpPr>
          <p:nvPr/>
        </p:nvSpPr>
        <p:spPr bwMode="auto">
          <a:xfrm>
            <a:off x="6860647" y="4225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40" name="Text Box 138"/>
          <p:cNvSpPr txBox="1">
            <a:spLocks noChangeArrowheads="1"/>
          </p:cNvSpPr>
          <p:nvPr/>
        </p:nvSpPr>
        <p:spPr bwMode="auto">
          <a:xfrm>
            <a:off x="6860647" y="4606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41" name="Text Box 139"/>
          <p:cNvSpPr txBox="1">
            <a:spLocks noChangeArrowheads="1"/>
          </p:cNvSpPr>
          <p:nvPr/>
        </p:nvSpPr>
        <p:spPr bwMode="auto">
          <a:xfrm>
            <a:off x="6860647" y="4987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2" name="Text Box 140"/>
          <p:cNvSpPr txBox="1">
            <a:spLocks noChangeArrowheads="1"/>
          </p:cNvSpPr>
          <p:nvPr/>
        </p:nvSpPr>
        <p:spPr bwMode="auto">
          <a:xfrm>
            <a:off x="6860647" y="5368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43" name="Text Box 141"/>
          <p:cNvSpPr txBox="1">
            <a:spLocks noChangeArrowheads="1"/>
          </p:cNvSpPr>
          <p:nvPr/>
        </p:nvSpPr>
        <p:spPr bwMode="auto">
          <a:xfrm>
            <a:off x="6860647" y="5749925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44" name="Rectangle 146"/>
          <p:cNvSpPr>
            <a:spLocks noChangeArrowheads="1"/>
          </p:cNvSpPr>
          <p:nvPr/>
        </p:nvSpPr>
        <p:spPr bwMode="auto">
          <a:xfrm>
            <a:off x="7673447" y="3267075"/>
            <a:ext cx="1905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" name="Line 147"/>
          <p:cNvSpPr>
            <a:spLocks noChangeShapeType="1"/>
          </p:cNvSpPr>
          <p:nvPr/>
        </p:nvSpPr>
        <p:spPr bwMode="auto">
          <a:xfrm>
            <a:off x="8435447" y="3267075"/>
            <a:ext cx="14287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148"/>
          <p:cNvSpPr txBox="1">
            <a:spLocks noChangeArrowheads="1"/>
          </p:cNvSpPr>
          <p:nvPr/>
        </p:nvSpPr>
        <p:spPr bwMode="auto">
          <a:xfrm>
            <a:off x="7835372" y="387667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47" name="Text Box 149"/>
          <p:cNvSpPr txBox="1">
            <a:spLocks noChangeArrowheads="1"/>
          </p:cNvSpPr>
          <p:nvPr/>
        </p:nvSpPr>
        <p:spPr bwMode="auto">
          <a:xfrm>
            <a:off x="7825847" y="4225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48" name="Text Box 150"/>
          <p:cNvSpPr txBox="1">
            <a:spLocks noChangeArrowheads="1"/>
          </p:cNvSpPr>
          <p:nvPr/>
        </p:nvSpPr>
        <p:spPr bwMode="auto">
          <a:xfrm>
            <a:off x="7825847" y="4606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49" name="Text Box 151"/>
          <p:cNvSpPr txBox="1">
            <a:spLocks noChangeArrowheads="1"/>
          </p:cNvSpPr>
          <p:nvPr/>
        </p:nvSpPr>
        <p:spPr bwMode="auto">
          <a:xfrm>
            <a:off x="7825847" y="4987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0" name="Text Box 152"/>
          <p:cNvSpPr txBox="1">
            <a:spLocks noChangeArrowheads="1"/>
          </p:cNvSpPr>
          <p:nvPr/>
        </p:nvSpPr>
        <p:spPr bwMode="auto">
          <a:xfrm>
            <a:off x="7825847" y="5368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1" name="Text Box 153"/>
          <p:cNvSpPr txBox="1">
            <a:spLocks noChangeArrowheads="1"/>
          </p:cNvSpPr>
          <p:nvPr/>
        </p:nvSpPr>
        <p:spPr bwMode="auto">
          <a:xfrm>
            <a:off x="7825847" y="5749925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2" name="Text Box 158"/>
          <p:cNvSpPr txBox="1">
            <a:spLocks noChangeArrowheads="1"/>
          </p:cNvSpPr>
          <p:nvPr/>
        </p:nvSpPr>
        <p:spPr bwMode="auto">
          <a:xfrm>
            <a:off x="7695672" y="3343275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3" name="Text Box 159"/>
          <p:cNvSpPr txBox="1">
            <a:spLocks noChangeArrowheads="1"/>
          </p:cNvSpPr>
          <p:nvPr/>
        </p:nvSpPr>
        <p:spPr bwMode="auto">
          <a:xfrm>
            <a:off x="8540222" y="3876675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</a:t>
            </a:r>
          </a:p>
        </p:txBody>
      </p:sp>
      <p:sp>
        <p:nvSpPr>
          <p:cNvPr id="54" name="Text Box 161"/>
          <p:cNvSpPr txBox="1">
            <a:spLocks noChangeArrowheads="1"/>
          </p:cNvSpPr>
          <p:nvPr/>
        </p:nvSpPr>
        <p:spPr bwMode="auto">
          <a:xfrm>
            <a:off x="8556097" y="578167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5" name="Text Box 162"/>
          <p:cNvSpPr txBox="1">
            <a:spLocks noChangeArrowheads="1"/>
          </p:cNvSpPr>
          <p:nvPr/>
        </p:nvSpPr>
        <p:spPr bwMode="auto">
          <a:xfrm>
            <a:off x="8511647" y="5400675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6" name="Text Box 164"/>
          <p:cNvSpPr txBox="1">
            <a:spLocks noChangeArrowheads="1"/>
          </p:cNvSpPr>
          <p:nvPr/>
        </p:nvSpPr>
        <p:spPr bwMode="auto">
          <a:xfrm>
            <a:off x="8587847" y="4606925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57" name="Text Box 167"/>
          <p:cNvSpPr txBox="1">
            <a:spLocks noChangeArrowheads="1"/>
          </p:cNvSpPr>
          <p:nvPr/>
        </p:nvSpPr>
        <p:spPr bwMode="auto">
          <a:xfrm>
            <a:off x="8511647" y="5019675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8" name="Text Box 168"/>
          <p:cNvSpPr txBox="1">
            <a:spLocks noChangeArrowheads="1"/>
          </p:cNvSpPr>
          <p:nvPr/>
        </p:nvSpPr>
        <p:spPr bwMode="auto">
          <a:xfrm>
            <a:off x="8587847" y="4257675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9" name="Text Box 169"/>
          <p:cNvSpPr txBox="1">
            <a:spLocks noChangeArrowheads="1"/>
          </p:cNvSpPr>
          <p:nvPr/>
        </p:nvSpPr>
        <p:spPr bwMode="auto">
          <a:xfrm>
            <a:off x="8540222" y="3343275"/>
            <a:ext cx="10525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  <p:sp>
        <p:nvSpPr>
          <p:cNvPr id="60" name="Text Box 171"/>
          <p:cNvSpPr txBox="1">
            <a:spLocks noChangeArrowheads="1"/>
          </p:cNvSpPr>
          <p:nvPr/>
        </p:nvSpPr>
        <p:spPr bwMode="auto">
          <a:xfrm>
            <a:off x="4334934" y="6086475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1" name="Text Box 172"/>
          <p:cNvSpPr txBox="1">
            <a:spLocks noChangeArrowheads="1"/>
          </p:cNvSpPr>
          <p:nvPr/>
        </p:nvSpPr>
        <p:spPr bwMode="auto">
          <a:xfrm>
            <a:off x="4868334" y="6086475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Addella</a:t>
            </a:r>
          </a:p>
        </p:txBody>
      </p:sp>
      <p:sp>
        <p:nvSpPr>
          <p:cNvPr id="62" name="Text Box 174"/>
          <p:cNvSpPr txBox="1">
            <a:spLocks noChangeArrowheads="1"/>
          </p:cNvSpPr>
          <p:nvPr/>
        </p:nvSpPr>
        <p:spPr bwMode="auto">
          <a:xfrm>
            <a:off x="6874934" y="6086475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4300</a:t>
            </a:r>
          </a:p>
        </p:txBody>
      </p:sp>
      <p:sp>
        <p:nvSpPr>
          <p:cNvPr id="63" name="Line 178"/>
          <p:cNvSpPr>
            <a:spLocks noChangeShapeType="1"/>
          </p:cNvSpPr>
          <p:nvPr/>
        </p:nvSpPr>
        <p:spPr bwMode="auto">
          <a:xfrm>
            <a:off x="4182534" y="608647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right outer join returns a result table with the </a:t>
            </a:r>
            <a:r>
              <a:rPr lang="en-US" b="1" dirty="0"/>
              <a:t>matched data</a:t>
            </a:r>
            <a:r>
              <a:rPr lang="en-US" dirty="0"/>
              <a:t> of two tables </a:t>
            </a:r>
          </a:p>
          <a:p>
            <a:pPr algn="just"/>
            <a:r>
              <a:rPr lang="en-US" dirty="0"/>
              <a:t>remaining rows of the </a:t>
            </a:r>
            <a:r>
              <a:rPr lang="en-US" b="1" dirty="0"/>
              <a:t>right table</a:t>
            </a:r>
            <a:r>
              <a:rPr lang="en-US" dirty="0"/>
              <a:t> and null for the </a:t>
            </a:r>
            <a:r>
              <a:rPr lang="en-US" b="1" dirty="0"/>
              <a:t>left</a:t>
            </a:r>
            <a:r>
              <a:rPr lang="en-US" dirty="0"/>
              <a:t> table's columns. </a:t>
            </a:r>
          </a:p>
          <a:p>
            <a:pPr algn="just"/>
            <a:r>
              <a:rPr lang="en-US" dirty="0"/>
              <a:t>Select * from class right outer join </a:t>
            </a:r>
            <a:r>
              <a:rPr lang="en-US" dirty="0" err="1"/>
              <a:t>class_info</a:t>
            </a:r>
            <a:r>
              <a:rPr lang="en-US" dirty="0"/>
              <a:t> ON(class.ID=class_info.ID)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802987"/>
            <a:ext cx="6772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use SQL to create tables, indexes, and views.</a:t>
            </a:r>
          </a:p>
          <a:p>
            <a:r>
              <a:rPr lang="en-US" altLang="en-US" dirty="0"/>
              <a:t>How to use SQL for data manipulation (to Insert , modify, delete, and retrieve data)</a:t>
            </a:r>
          </a:p>
          <a:p>
            <a:r>
              <a:rPr lang="en-US" altLang="en-US" dirty="0"/>
              <a:t>How to use SQL to query a database to extract useful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00063" y="1930400"/>
            <a:ext cx="3048000" cy="19050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000"/>
              <a:t>If We want to Include in the output table the departments with no lecturers we rewrite our previous query as follows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endParaRPr lang="en-US" altLang="en-US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6263" y="4521200"/>
            <a:ext cx="34020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WHERE a.dno (+) = b.dno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0976" y="1854200"/>
            <a:ext cx="5410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13201" y="1914525"/>
            <a:ext cx="566737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99001" y="1930400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Lname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819776" y="19304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05576" y="1930400"/>
            <a:ext cx="9509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990976" y="2768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990976" y="3149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990976" y="3530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990976" y="3911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90976" y="4292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990976" y="4673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90976" y="5054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676776" y="1854200"/>
            <a:ext cx="14287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819776" y="1854200"/>
            <a:ext cx="14287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483351" y="1854200"/>
            <a:ext cx="36512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43376" y="2432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143376" y="2813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143376" y="3194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143376" y="3575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143376" y="3956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4143376" y="4337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4686301" y="2463800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676776" y="281305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676776" y="3194050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676776" y="3575050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676776" y="39560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676776" y="43370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35676" y="24638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6026151" y="2813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026151" y="3194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6026151" y="3575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9" name="Text Box 48"/>
          <p:cNvSpPr txBox="1">
            <a:spLocks noChangeArrowheads="1"/>
          </p:cNvSpPr>
          <p:nvPr/>
        </p:nvSpPr>
        <p:spPr bwMode="auto">
          <a:xfrm>
            <a:off x="6026151" y="3956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6026151" y="4337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6692901" y="24638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6683376" y="2813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6683376" y="3194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6683376" y="3575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683376" y="3956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683376" y="43370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47" name="Rectangle 64"/>
          <p:cNvSpPr>
            <a:spLocks noChangeArrowheads="1"/>
          </p:cNvSpPr>
          <p:nvPr/>
        </p:nvSpPr>
        <p:spPr bwMode="auto">
          <a:xfrm>
            <a:off x="7496176" y="1854200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" name="Line 65"/>
          <p:cNvSpPr>
            <a:spLocks noChangeShapeType="1"/>
          </p:cNvSpPr>
          <p:nvPr/>
        </p:nvSpPr>
        <p:spPr bwMode="auto">
          <a:xfrm>
            <a:off x="8258176" y="1854200"/>
            <a:ext cx="14287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7658101" y="24638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648576" y="2813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1" name="Text Box 68"/>
          <p:cNvSpPr txBox="1">
            <a:spLocks noChangeArrowheads="1"/>
          </p:cNvSpPr>
          <p:nvPr/>
        </p:nvSpPr>
        <p:spPr bwMode="auto">
          <a:xfrm>
            <a:off x="7648576" y="3194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2" name="Text Box 69"/>
          <p:cNvSpPr txBox="1">
            <a:spLocks noChangeArrowheads="1"/>
          </p:cNvSpPr>
          <p:nvPr/>
        </p:nvSpPr>
        <p:spPr bwMode="auto">
          <a:xfrm>
            <a:off x="7648576" y="3575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3" name="Text Box 70"/>
          <p:cNvSpPr txBox="1">
            <a:spLocks noChangeArrowheads="1"/>
          </p:cNvSpPr>
          <p:nvPr/>
        </p:nvSpPr>
        <p:spPr bwMode="auto">
          <a:xfrm>
            <a:off x="7648576" y="3956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4" name="Text Box 71"/>
          <p:cNvSpPr txBox="1">
            <a:spLocks noChangeArrowheads="1"/>
          </p:cNvSpPr>
          <p:nvPr/>
        </p:nvSpPr>
        <p:spPr bwMode="auto">
          <a:xfrm>
            <a:off x="7648576" y="43370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5" name="Text Box 76"/>
          <p:cNvSpPr txBox="1">
            <a:spLocks noChangeArrowheads="1"/>
          </p:cNvSpPr>
          <p:nvPr/>
        </p:nvSpPr>
        <p:spPr bwMode="auto">
          <a:xfrm>
            <a:off x="7518401" y="19304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362951" y="2463800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</a:t>
            </a:r>
          </a:p>
        </p:txBody>
      </p: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8378826" y="43688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8334376" y="39878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8410576" y="319405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60" name="Text Box 85"/>
          <p:cNvSpPr txBox="1">
            <a:spLocks noChangeArrowheads="1"/>
          </p:cNvSpPr>
          <p:nvPr/>
        </p:nvSpPr>
        <p:spPr bwMode="auto">
          <a:xfrm>
            <a:off x="8334376" y="36068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61" name="Text Box 86"/>
          <p:cNvSpPr txBox="1">
            <a:spLocks noChangeArrowheads="1"/>
          </p:cNvSpPr>
          <p:nvPr/>
        </p:nvSpPr>
        <p:spPr bwMode="auto">
          <a:xfrm>
            <a:off x="8410576" y="28448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62" name="Text Box 87"/>
          <p:cNvSpPr txBox="1">
            <a:spLocks noChangeArrowheads="1"/>
          </p:cNvSpPr>
          <p:nvPr/>
        </p:nvSpPr>
        <p:spPr bwMode="auto">
          <a:xfrm>
            <a:off x="8362951" y="1930400"/>
            <a:ext cx="10525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  <p:sp>
        <p:nvSpPr>
          <p:cNvPr id="63" name="Text Box 92"/>
          <p:cNvSpPr txBox="1">
            <a:spLocks noChangeArrowheads="1"/>
          </p:cNvSpPr>
          <p:nvPr/>
        </p:nvSpPr>
        <p:spPr bwMode="auto">
          <a:xfrm>
            <a:off x="7672388" y="4673600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4" name="Text Box 93"/>
          <p:cNvSpPr txBox="1">
            <a:spLocks noChangeArrowheads="1"/>
          </p:cNvSpPr>
          <p:nvPr/>
        </p:nvSpPr>
        <p:spPr bwMode="auto">
          <a:xfrm>
            <a:off x="8348663" y="4673600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NW</a:t>
            </a:r>
          </a:p>
        </p:txBody>
      </p:sp>
    </p:spTree>
    <p:extLst>
      <p:ext uri="{BB962C8B-B14F-4D97-AF65-F5344CB8AC3E}">
        <p14:creationId xmlns:p14="http://schemas.microsoft.com/office/powerpoint/2010/main" val="238109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4350" y="1676400"/>
            <a:ext cx="3200400" cy="19812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000"/>
              <a:t>If We want to Include in the output table the departments with no lecturers and the lecturers with unknow departments we rewrite our previous query as follows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9150" y="3962400"/>
            <a:ext cx="30638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a.dno (+) = b.dno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a.*, b.*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a,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       Departments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a.dno= b.dno (+);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5263" y="2057400"/>
            <a:ext cx="3505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05263" y="1524000"/>
            <a:ext cx="5410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27488" y="1584325"/>
            <a:ext cx="566737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Lid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713288" y="1600200"/>
            <a:ext cx="103822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Lname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34063" y="16002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19863" y="1600200"/>
            <a:ext cx="9509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salary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005263" y="2438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005263" y="2819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05263" y="3200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005263" y="3581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05263" y="3962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691063" y="1524000"/>
            <a:ext cx="14287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34063" y="1524000"/>
            <a:ext cx="14287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6457950" y="1524000"/>
            <a:ext cx="39688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157663" y="2101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157663" y="2482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157663" y="2863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157663" y="3244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157663" y="3625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4157663" y="4006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700588" y="2133600"/>
            <a:ext cx="809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Ahmed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4691063" y="248285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Amin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4691063" y="2863850"/>
            <a:ext cx="585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Hani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4691063" y="3244850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Ageel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4691063" y="36258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Yousef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4691063" y="40068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Khalid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49963" y="21336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040438" y="2482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6040438" y="2863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040438" y="3244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36" name="Text Box 47"/>
          <p:cNvSpPr txBox="1">
            <a:spLocks noChangeArrowheads="1"/>
          </p:cNvSpPr>
          <p:nvPr/>
        </p:nvSpPr>
        <p:spPr bwMode="auto">
          <a:xfrm>
            <a:off x="6040438" y="3625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6040438" y="4006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6707188" y="21336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6697663" y="2482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3700</a:t>
            </a: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6697663" y="2863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4200</a:t>
            </a: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6697663" y="3244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4000</a:t>
            </a:r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6697663" y="3625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3500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6697663" y="4006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4500</a:t>
            </a: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7524750" y="1524000"/>
            <a:ext cx="1890713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8272463" y="1524000"/>
            <a:ext cx="14287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7672388" y="213360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7662863" y="2482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7662863" y="2863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7662863" y="3244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50" name="Text Box 69"/>
          <p:cNvSpPr txBox="1">
            <a:spLocks noChangeArrowheads="1"/>
          </p:cNvSpPr>
          <p:nvPr/>
        </p:nvSpPr>
        <p:spPr bwMode="auto">
          <a:xfrm>
            <a:off x="7662863" y="3625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7662863" y="400685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2" name="Text Box 75"/>
          <p:cNvSpPr txBox="1">
            <a:spLocks noChangeArrowheads="1"/>
          </p:cNvSpPr>
          <p:nvPr/>
        </p:nvSpPr>
        <p:spPr bwMode="auto">
          <a:xfrm>
            <a:off x="7532688" y="1600200"/>
            <a:ext cx="663575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dno</a:t>
            </a:r>
          </a:p>
        </p:txBody>
      </p:sp>
      <p:sp>
        <p:nvSpPr>
          <p:cNvPr id="53" name="Text Box 76"/>
          <p:cNvSpPr txBox="1">
            <a:spLocks noChangeArrowheads="1"/>
          </p:cNvSpPr>
          <p:nvPr/>
        </p:nvSpPr>
        <p:spPr bwMode="auto">
          <a:xfrm>
            <a:off x="8377238" y="2133600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SE</a:t>
            </a:r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8393113" y="40386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8348663" y="3657600"/>
            <a:ext cx="565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COE</a:t>
            </a: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8424863" y="286385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ICS</a:t>
            </a:r>
          </a:p>
        </p:txBody>
      </p: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8348663" y="32766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8424863" y="2514600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SWE</a:t>
            </a:r>
          </a:p>
        </p:txBody>
      </p:sp>
      <p:sp>
        <p:nvSpPr>
          <p:cNvPr id="59" name="Text Box 86"/>
          <p:cNvSpPr txBox="1">
            <a:spLocks noChangeArrowheads="1"/>
          </p:cNvSpPr>
          <p:nvPr/>
        </p:nvSpPr>
        <p:spPr bwMode="auto">
          <a:xfrm>
            <a:off x="8377238" y="1600200"/>
            <a:ext cx="1052512" cy="3968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dname</a:t>
            </a:r>
          </a:p>
        </p:txBody>
      </p:sp>
      <p:sp>
        <p:nvSpPr>
          <p:cNvPr id="60" name="Text Box 88"/>
          <p:cNvSpPr txBox="1">
            <a:spLocks noChangeArrowheads="1"/>
          </p:cNvSpPr>
          <p:nvPr/>
        </p:nvSpPr>
        <p:spPr bwMode="auto">
          <a:xfrm>
            <a:off x="7686675" y="4375150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8362950" y="4343400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NW</a:t>
            </a:r>
          </a:p>
        </p:txBody>
      </p:sp>
      <p:sp>
        <p:nvSpPr>
          <p:cNvPr id="62" name="Rectangle 90"/>
          <p:cNvSpPr>
            <a:spLocks noChangeArrowheads="1"/>
          </p:cNvSpPr>
          <p:nvPr/>
        </p:nvSpPr>
        <p:spPr bwMode="auto">
          <a:xfrm>
            <a:off x="4019550" y="4648200"/>
            <a:ext cx="541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4146550" y="4648200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4705350" y="4648200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Abdella</a:t>
            </a:r>
          </a:p>
        </p:txBody>
      </p:sp>
      <p:sp>
        <p:nvSpPr>
          <p:cNvPr id="65" name="Text Box 93"/>
          <p:cNvSpPr txBox="1">
            <a:spLocks noChangeArrowheads="1"/>
          </p:cNvSpPr>
          <p:nvPr/>
        </p:nvSpPr>
        <p:spPr bwMode="auto">
          <a:xfrm>
            <a:off x="6686550" y="4648200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4300</a:t>
            </a:r>
          </a:p>
        </p:txBody>
      </p:sp>
      <p:sp>
        <p:nvSpPr>
          <p:cNvPr id="66" name="Line 94"/>
          <p:cNvSpPr>
            <a:spLocks noChangeShapeType="1"/>
          </p:cNvSpPr>
          <p:nvPr/>
        </p:nvSpPr>
        <p:spPr bwMode="auto">
          <a:xfrm flipV="1">
            <a:off x="3409950" y="4495800"/>
            <a:ext cx="990600" cy="381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 flipV="1">
            <a:off x="3333750" y="4876800"/>
            <a:ext cx="838200" cy="1219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96"/>
          <p:cNvSpPr>
            <a:spLocks noChangeShapeType="1"/>
          </p:cNvSpPr>
          <p:nvPr/>
        </p:nvSpPr>
        <p:spPr bwMode="auto">
          <a:xfrm>
            <a:off x="4019550" y="4343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Left Outer Join: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Includes those rows of first (left) table unmatched with rows from second (right) table.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Columns from second table are filled with NULLs.</a:t>
            </a:r>
          </a:p>
          <a:p>
            <a:pPr algn="just">
              <a:lnSpc>
                <a:spcPct val="90000"/>
              </a:lnSpc>
            </a:pPr>
            <a:endParaRPr lang="en-US" altLang="en-US" sz="2000" dirty="0"/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Right outer Join 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includes those rows of second (right) table that are unmatched with rows from first (left) table.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Columns from first table are filled with NULLs.</a:t>
            </a:r>
          </a:p>
          <a:p>
            <a:pPr lvl="1"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Full Outer Join: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Is the UNION of both left and right outer joins.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571465"/>
              </p:ext>
            </p:extLst>
          </p:nvPr>
        </p:nvGraphicFramePr>
        <p:xfrm>
          <a:off x="2771776" y="96628"/>
          <a:ext cx="5092700" cy="676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2790476" imgH="3704762" progId="Paint.Picture">
                  <p:embed/>
                </p:oleObj>
              </mc:Choice>
              <mc:Fallback>
                <p:oleObj name="Bitmap Image" r:id="rId3" imgW="2790476" imgH="37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6" y="96628"/>
                        <a:ext cx="5092700" cy="6761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5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Intersection and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 OPERATOR</a:t>
            </a:r>
          </a:p>
          <a:p>
            <a:pPr marL="628650" indent="-228600"/>
            <a:r>
              <a:rPr lang="en-US" dirty="0"/>
              <a:t>The SQL UNION operator is used to combine the result sets of 2 or more SELECT statements. It removes duplicate rows between the various SELECT statements.</a:t>
            </a:r>
          </a:p>
          <a:p>
            <a:pPr marL="628650" indent="-228600"/>
            <a:r>
              <a:rPr lang="en-US" dirty="0"/>
              <a:t>Each SELECT statement within the UNION must have the same number of fields in the result sets with similar data types</a:t>
            </a:r>
          </a:p>
          <a:p>
            <a:pPr marL="628650" indent="-228600"/>
            <a:r>
              <a:rPr lang="en-US" dirty="0"/>
              <a:t>UNION ALL does </a:t>
            </a:r>
            <a:r>
              <a:rPr lang="en-US" b="1" dirty="0"/>
              <a:t>not</a:t>
            </a:r>
            <a:r>
              <a:rPr lang="en-US" dirty="0"/>
              <a:t> remove duplicate rows.</a:t>
            </a:r>
          </a:p>
          <a:p>
            <a:pPr marL="628650" indent="-228600"/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SELECT		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supplier_id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FROM		 suppliers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UNION 		SELECT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supplier_id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FROM 		orders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ORDER BY  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supplier_id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8179"/>
            <a:ext cx="4607361" cy="1868861"/>
          </a:xfrm>
        </p:spPr>
        <p:txBody>
          <a:bodyPr/>
          <a:lstStyle/>
          <a:p>
            <a:r>
              <a:rPr lang="en-US" dirty="0"/>
              <a:t>SELECT City, Country FROM Customers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UNION ALL</a:t>
            </a:r>
            <a:br>
              <a:rPr lang="en-US" dirty="0"/>
            </a:br>
            <a:r>
              <a:rPr lang="en-US" dirty="0"/>
              <a:t>SELECT City, Country FROM Suppliers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ORDER BY City;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2094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03" y="2362060"/>
            <a:ext cx="7391656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2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0063" y="1281113"/>
            <a:ext cx="8115300" cy="914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1600" b="1" dirty="0"/>
              <a:t>List all the ICS and COE faculty salaries. Remove duplicates</a:t>
            </a:r>
          </a:p>
        </p:txBody>
      </p:sp>
    </p:spTree>
    <p:extLst>
      <p:ext uri="{BB962C8B-B14F-4D97-AF65-F5344CB8AC3E}">
        <p14:creationId xmlns:p14="http://schemas.microsoft.com/office/powerpoint/2010/main" val="5606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0063" y="1281113"/>
            <a:ext cx="3429000" cy="914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1600" b="1"/>
              <a:t>List all the ICS and COE faculty salaries. Remove duplicates</a:t>
            </a:r>
            <a:endParaRPr lang="en-US" altLang="en-US" sz="16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5863" y="2195513"/>
            <a:ext cx="2819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dno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( 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SELECT 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WHERE dname= ‘ICS</a:t>
            </a:r>
            <a:r>
              <a:rPr lang="en-US" altLang="en-US" sz="1600" b="1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Comic Sans MS" panose="030F0702030302020204" pitchFamily="66" charset="0"/>
              </a:rPr>
              <a:t>UNION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WHERE dno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( </a:t>
            </a: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SELECT dno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folHlink"/>
                </a:solidFill>
                <a:latin typeface="Comic Sans MS" panose="030F0702030302020204" pitchFamily="66" charset="0"/>
              </a:rPr>
              <a:t>  WHERE dname= ‘COE</a:t>
            </a:r>
            <a:r>
              <a:rPr lang="en-US" altLang="en-US" sz="1600" b="1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1488" y="1281113"/>
            <a:ext cx="8410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b="1" dirty="0"/>
              <a:t>List all the ICS and COE faculty salaries. Include duplicates</a:t>
            </a:r>
          </a:p>
        </p:txBody>
      </p:sp>
    </p:spTree>
    <p:extLst>
      <p:ext uri="{BB962C8B-B14F-4D97-AF65-F5344CB8AC3E}">
        <p14:creationId xmlns:p14="http://schemas.microsoft.com/office/powerpoint/2010/main" val="37378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00150" y="2214563"/>
            <a:ext cx="81391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(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‘ICS’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UNION ALL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(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‘COE’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SQL Join is used to fetch data from two or more tables, which is joined to appear as single set of data.</a:t>
            </a:r>
          </a:p>
          <a:p>
            <a:pPr algn="just"/>
            <a:r>
              <a:rPr lang="en-US" dirty="0"/>
              <a:t>Using values common to both tables</a:t>
            </a:r>
            <a:endParaRPr lang="en-US" altLang="en-US" dirty="0"/>
          </a:p>
          <a:p>
            <a:pPr algn="just">
              <a:lnSpc>
                <a:spcPct val="2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To perform join, include more than one table in FROM clause.</a:t>
            </a:r>
          </a:p>
          <a:p>
            <a:pPr algn="just">
              <a:lnSpc>
                <a:spcPct val="2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Use comma as separator and typically include WHERE clause to specify join column(s). </a:t>
            </a:r>
          </a:p>
          <a:p>
            <a:pPr algn="just"/>
            <a:r>
              <a:rPr lang="en-US" altLang="en-US" dirty="0"/>
              <a:t>Also possible to use an alias for a table named in FROM clause. </a:t>
            </a:r>
          </a:p>
          <a:p>
            <a:pPr algn="just">
              <a:lnSpc>
                <a:spcPct val="4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Alias is separated from table name with a space. </a:t>
            </a:r>
          </a:p>
          <a:p>
            <a:pPr algn="just">
              <a:lnSpc>
                <a:spcPct val="40000"/>
              </a:lnSpc>
            </a:pPr>
            <a:endParaRPr lang="en-US" altLang="en-US" dirty="0"/>
          </a:p>
          <a:p>
            <a:pPr algn="just"/>
            <a:r>
              <a:rPr lang="en-US" altLang="en-US" dirty="0"/>
              <a:t>Alias can be used to qualify column names when there is ambiguity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0225"/>
            <a:ext cx="8596668" cy="42411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b="1" dirty="0"/>
              <a:t>List salaries that are taken by ICS and not COE lecturers.</a:t>
            </a:r>
          </a:p>
          <a:p>
            <a:pPr>
              <a:spcBef>
                <a:spcPct val="0"/>
              </a:spcBef>
              <a:buNone/>
            </a:pPr>
            <a:endParaRPr lang="en-US" altLang="en-US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SELECT salary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FROM lecturers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WHERE </a:t>
            </a:r>
            <a:r>
              <a:rPr lang="en-US" altLang="en-US" b="1" dirty="0" err="1">
                <a:latin typeface="Comic Sans MS" panose="030F0702030302020204" pitchFamily="66" charset="0"/>
              </a:rPr>
              <a:t>dno</a:t>
            </a:r>
            <a:r>
              <a:rPr lang="en-US" altLang="en-US" b="1" dirty="0">
                <a:latin typeface="Comic Sans MS" panose="030F0702030302020204" pitchFamily="66" charset="0"/>
              </a:rPr>
              <a:t> = (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‘ICS</a:t>
            </a:r>
            <a:r>
              <a:rPr lang="en-US" altLang="en-US" b="1" dirty="0">
                <a:latin typeface="Comic Sans MS" panose="030F0702030302020204" pitchFamily="66" charset="0"/>
              </a:rPr>
              <a:t>’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hlink"/>
                </a:solidFill>
                <a:latin typeface="Comic Sans MS" panose="030F0702030302020204" pitchFamily="66" charset="0"/>
              </a:rPr>
              <a:t>MINUS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SELECT salary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FROM lecturers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WHERE </a:t>
            </a:r>
            <a:r>
              <a:rPr lang="en-US" altLang="en-US" b="1" dirty="0" err="1">
                <a:latin typeface="Comic Sans MS" panose="030F0702030302020204" pitchFamily="66" charset="0"/>
              </a:rPr>
              <a:t>dno</a:t>
            </a:r>
            <a:r>
              <a:rPr lang="en-US" altLang="en-US" b="1" dirty="0">
                <a:latin typeface="Comic Sans MS" panose="030F0702030302020204" pitchFamily="66" charset="0"/>
              </a:rPr>
              <a:t> = (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‘COE</a:t>
            </a:r>
            <a:r>
              <a:rPr lang="en-US" altLang="en-US" b="1" dirty="0">
                <a:latin typeface="Comic Sans MS" panose="030F0702030302020204" pitchFamily="66" charset="0"/>
              </a:rPr>
              <a:t>’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276580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List salaries that are taken by both COE and ICS lecturers.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7750" y="2747962"/>
            <a:ext cx="4267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‘ICS</a:t>
            </a:r>
            <a:r>
              <a:rPr lang="en-US" altLang="en-US" sz="1600" b="1" dirty="0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INTERSECTION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lecturers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WHERE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dno</a:t>
            </a:r>
            <a:r>
              <a:rPr lang="en-US" altLang="en-US" sz="1600" b="1" dirty="0">
                <a:latin typeface="Comic Sans MS" panose="030F0702030302020204" pitchFamily="66" charset="0"/>
              </a:rPr>
              <a:t> =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  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SELECT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dno</a:t>
            </a:r>
            <a:endParaRPr lang="en-US" altLang="en-US" sz="1600" b="1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FROM departments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                    WHERE </a:t>
            </a:r>
            <a:r>
              <a:rPr lang="en-US" altLang="en-US" sz="1600" b="1" dirty="0" err="1">
                <a:solidFill>
                  <a:schemeClr val="folHlink"/>
                </a:solidFill>
                <a:latin typeface="Comic Sans MS" panose="030F0702030302020204" pitchFamily="66" charset="0"/>
              </a:rPr>
              <a:t>dname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= ‘COE</a:t>
            </a:r>
            <a:r>
              <a:rPr lang="en-US" altLang="en-US" sz="1600" b="1" dirty="0">
                <a:latin typeface="Comic Sans MS" panose="030F0702030302020204" pitchFamily="66" charset="0"/>
              </a:rPr>
              <a:t>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72150" y="4710112"/>
            <a:ext cx="3657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/>
              <a:t>Produces result tables from both queries and  creates single result table consisting of those rows that are common to both result tables.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791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BD9B-438C-42C6-8CB7-2522621B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</a:p>
        </p:txBody>
      </p:sp>
    </p:spTree>
    <p:extLst>
      <p:ext uri="{BB962C8B-B14F-4D97-AF65-F5344CB8AC3E}">
        <p14:creationId xmlns:p14="http://schemas.microsoft.com/office/powerpoint/2010/main" val="311375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535291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Basic </a:t>
            </a:r>
            <a:r>
              <a:rPr lang="en-US" altLang="en-US" sz="2000" b="1" dirty="0"/>
              <a:t>data types</a:t>
            </a:r>
          </a:p>
          <a:p>
            <a:pPr lvl="1"/>
            <a:r>
              <a:rPr lang="en-US" altLang="en-US" sz="2000" b="1" dirty="0"/>
              <a:t>Numeric </a:t>
            </a:r>
            <a:r>
              <a:rPr lang="en-US" altLang="en-US" sz="2000" dirty="0"/>
              <a:t>data types </a:t>
            </a:r>
          </a:p>
          <a:p>
            <a:pPr lvl="2"/>
            <a:r>
              <a:rPr lang="en-US" altLang="en-US" sz="2000" dirty="0"/>
              <a:t>Integer numbers: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</a:p>
          <a:p>
            <a:pPr lvl="2"/>
            <a:r>
              <a:rPr lang="en-US" altLang="en-US" sz="2000" dirty="0"/>
              <a:t>Floating-point (real) numbers: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/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pPr lvl="1"/>
            <a:r>
              <a:rPr lang="en-US" altLang="en-US" sz="2000" b="1" dirty="0"/>
              <a:t>Character-string </a:t>
            </a:r>
            <a:r>
              <a:rPr lang="en-US" altLang="en-US" sz="2000" dirty="0"/>
              <a:t>data types </a:t>
            </a:r>
          </a:p>
          <a:p>
            <a:pPr lvl="2"/>
            <a:r>
              <a:rPr lang="en-US" altLang="en-US" sz="2000" dirty="0"/>
              <a:t>Fixed length: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sz="2000" dirty="0"/>
              <a:t>Varying 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VARCHAR(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cs typeface="Courier New" panose="02070309020205020404" pitchFamily="49" charset="0"/>
              </a:rPr>
              <a:t>,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2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535291"/>
          </a:xfrm>
        </p:spPr>
        <p:txBody>
          <a:bodyPr>
            <a:noAutofit/>
          </a:bodyPr>
          <a:lstStyle/>
          <a:p>
            <a:pPr lvl="1"/>
            <a:r>
              <a:rPr lang="en-US" altLang="en-US" sz="2000" b="1" dirty="0"/>
              <a:t>Boolean</a:t>
            </a:r>
            <a:r>
              <a:rPr lang="en-US" altLang="en-US" sz="2000" dirty="0"/>
              <a:t> data type </a:t>
            </a:r>
          </a:p>
          <a:p>
            <a:pPr lvl="2"/>
            <a:r>
              <a:rPr lang="en-US" altLang="en-US" sz="2000" dirty="0"/>
              <a:t>Values of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2000" dirty="0"/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lvl="1"/>
            <a:r>
              <a:rPr lang="en-US" altLang="en-US" sz="2000" b="1" dirty="0"/>
              <a:t>DATE</a:t>
            </a:r>
            <a:r>
              <a:rPr lang="en-US" altLang="en-US" sz="2000" dirty="0"/>
              <a:t> data type </a:t>
            </a:r>
          </a:p>
          <a:p>
            <a:pPr lvl="2"/>
            <a:r>
              <a:rPr lang="en-US" altLang="en-US" sz="2000" dirty="0">
                <a:cs typeface="Courier New" panose="02070309020205020404" pitchFamily="49" charset="0"/>
              </a:rPr>
              <a:t>Components are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altLang="en-US" sz="2000" dirty="0"/>
              <a:t>, </a:t>
            </a:r>
            <a:r>
              <a:rPr lang="en-US" altLang="en-US" sz="2000" dirty="0">
                <a:cs typeface="Courier New" panose="02070309020205020404" pitchFamily="49" charset="0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altLang="en-US" sz="2000" dirty="0">
                <a:cs typeface="Courier New" panose="02070309020205020404" pitchFamily="49" charset="0"/>
              </a:rPr>
              <a:t>in the form YYYY-MM-DD</a:t>
            </a:r>
          </a:p>
          <a:p>
            <a:pPr marL="457200" lvl="2" indent="-457200"/>
            <a:r>
              <a:rPr lang="en-US" altLang="en-US" sz="2000" dirty="0">
                <a:cs typeface="Courier New" panose="02070309020205020404" pitchFamily="49" charset="0"/>
              </a:rPr>
              <a:t>Time data type</a:t>
            </a:r>
          </a:p>
          <a:p>
            <a:pPr marL="860425" lvl="2" indent="53975"/>
            <a:r>
              <a:rPr lang="en-US" sz="2000" dirty="0"/>
              <a:t>Stores a time of day like 12:30 P.M.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457200" lvl="2" indent="-457200"/>
            <a:r>
              <a:rPr lang="en-US" altLang="en-US" sz="2000" dirty="0">
                <a:cs typeface="Courier New" panose="02070309020205020404" pitchFamily="49" charset="0"/>
              </a:rPr>
              <a:t>LOB Large Object</a:t>
            </a:r>
            <a:br>
              <a:rPr lang="en-US" altLang="en-US" sz="2000" dirty="0">
                <a:cs typeface="Courier New" panose="02070309020205020404" pitchFamily="49" charset="0"/>
              </a:rPr>
            </a:br>
            <a:r>
              <a:rPr lang="en-US" altLang="en-US" sz="2000" dirty="0">
                <a:cs typeface="Courier New" panose="02070309020205020404" pitchFamily="49" charset="0"/>
              </a:rPr>
              <a:t>Store complex data like image, audio video.</a:t>
            </a:r>
          </a:p>
          <a:p>
            <a:pPr marL="457200" lvl="2" indent="-457200"/>
            <a:r>
              <a:rPr lang="en-US" altLang="en-US" sz="2000" dirty="0">
                <a:cs typeface="Courier New" panose="02070309020205020404" pitchFamily="49" charset="0"/>
              </a:rPr>
              <a:t>It is further categorize into BLOB,CLOB and NLOB.</a:t>
            </a:r>
          </a:p>
        </p:txBody>
      </p:sp>
    </p:spTree>
    <p:extLst>
      <p:ext uri="{BB962C8B-B14F-4D97-AF65-F5344CB8AC3E}">
        <p14:creationId xmlns:p14="http://schemas.microsoft.com/office/powerpoint/2010/main" val="271748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3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provides a CREATE TYPE statement for defining user-defined types.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CREATE TYPE SALARY AS NUMERIC(8,2) FINAL;</a:t>
            </a:r>
          </a:p>
          <a:p>
            <a:r>
              <a:rPr lang="en-US" dirty="0"/>
              <a:t>Salary data type can be used in Create table.</a:t>
            </a:r>
          </a:p>
          <a:p>
            <a:pPr marL="403225" indent="0">
              <a:buNone/>
            </a:pPr>
            <a:r>
              <a:rPr lang="en-US" dirty="0"/>
              <a:t>CREATE TABLE EMPLOYEE(</a:t>
            </a:r>
          </a:p>
          <a:p>
            <a:pPr marL="403225" indent="0">
              <a:buNone/>
            </a:pPr>
            <a:r>
              <a:rPr lang="en-US" dirty="0"/>
              <a:t>SSN			NUMBER			NOT NULL,     </a:t>
            </a:r>
          </a:p>
          <a:p>
            <a:pPr marL="403225" indent="0">
              <a:buNone/>
            </a:pPr>
            <a:r>
              <a:rPr lang="en-US" dirty="0" err="1"/>
              <a:t>Emp_name</a:t>
            </a:r>
            <a:r>
              <a:rPr lang="en-US" dirty="0"/>
              <a:t>	VARCHAR(60)		NOT NULL,</a:t>
            </a:r>
          </a:p>
          <a:p>
            <a:pPr marL="403225" indent="0">
              <a:buNone/>
            </a:pPr>
            <a:r>
              <a:rPr lang="en-US" dirty="0"/>
              <a:t>DESIGNATION	CHAR,</a:t>
            </a:r>
          </a:p>
          <a:p>
            <a:pPr marL="403225" indent="0">
              <a:buNone/>
            </a:pPr>
            <a:r>
              <a:rPr lang="en-US" dirty="0"/>
              <a:t>ADDRESS		VARCHAR(50),</a:t>
            </a:r>
          </a:p>
          <a:p>
            <a:pPr marL="403225" indent="0">
              <a:buNone/>
            </a:pPr>
            <a:r>
              <a:rPr lang="en-US" dirty="0"/>
              <a:t>SALARY		SALARY</a:t>
            </a:r>
          </a:p>
          <a:p>
            <a:pPr marL="403225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35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Create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one line per column (attribute) definition</a:t>
            </a:r>
          </a:p>
          <a:p>
            <a:r>
              <a:rPr lang="en-US" altLang="en-US" dirty="0"/>
              <a:t>Use spaces to line up attribute characteristics and constraints</a:t>
            </a:r>
          </a:p>
          <a:p>
            <a:r>
              <a:rPr lang="en-US" altLang="en-US" dirty="0"/>
              <a:t>Table names are capitalized</a:t>
            </a:r>
          </a:p>
          <a:p>
            <a:r>
              <a:rPr lang="en-US" altLang="en-US" dirty="0"/>
              <a:t>NOT NULL specification </a:t>
            </a:r>
          </a:p>
          <a:p>
            <a:r>
              <a:rPr lang="en-US" altLang="en-US" dirty="0"/>
              <a:t>UNIQUE specification </a:t>
            </a:r>
          </a:p>
          <a:p>
            <a:r>
              <a:rPr lang="en-US" altLang="en-US" dirty="0"/>
              <a:t>Primary key attributes contain both  NOT NULL and  UNIQUE specification</a:t>
            </a:r>
          </a:p>
          <a:p>
            <a:r>
              <a:rPr lang="en-US" altLang="en-US" dirty="0"/>
              <a:t>RDBMS will automatically enforce referential integrity for foreign keys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58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1900" dirty="0"/>
              <a:t>NOT NULL constraint </a:t>
            </a:r>
          </a:p>
          <a:p>
            <a:pPr lvl="1"/>
            <a:r>
              <a:rPr lang="en-US" altLang="en-US" sz="1900" dirty="0"/>
              <a:t>Ensures that column does not accept nulls</a:t>
            </a:r>
          </a:p>
          <a:p>
            <a:r>
              <a:rPr lang="en-US" altLang="en-US" sz="1900" dirty="0"/>
              <a:t>UNIQUE constraint </a:t>
            </a:r>
          </a:p>
          <a:p>
            <a:pPr lvl="1"/>
            <a:r>
              <a:rPr lang="en-US" altLang="en-US" sz="1900" dirty="0"/>
              <a:t>Ensures that all values in column are unique</a:t>
            </a:r>
          </a:p>
          <a:p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 UNIQUE,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0756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Create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DEFAULT</a:t>
            </a:r>
            <a:r>
              <a:rPr lang="en-US" sz="2800" dirty="0"/>
              <a:t> - </a:t>
            </a:r>
            <a:r>
              <a:rPr lang="en-US" altLang="en-US" sz="2800" dirty="0"/>
              <a:t>DEFAULT constraint </a:t>
            </a:r>
          </a:p>
          <a:p>
            <a:r>
              <a:rPr lang="en-US" dirty="0"/>
              <a:t>The DEFAULT constraint is used to insert a default value into a column.</a:t>
            </a:r>
          </a:p>
          <a:p>
            <a:r>
              <a:rPr lang="en-US" dirty="0"/>
              <a:t>The default value will be added to all new records, if no other value is specified.</a:t>
            </a:r>
          </a:p>
          <a:p>
            <a:pPr marL="457200" indent="-457200">
              <a:buNone/>
            </a:pPr>
            <a:r>
              <a:rPr lang="en-US" dirty="0"/>
              <a:t>CREATE TABLE Persons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 DEFAULT 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02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Create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4267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600" b="1" dirty="0"/>
              <a:t>CHECK constraint </a:t>
            </a:r>
          </a:p>
          <a:p>
            <a:r>
              <a:rPr lang="en-US" altLang="en-US" sz="2600" dirty="0"/>
              <a:t>Validates data when attribute value is inserted</a:t>
            </a:r>
          </a:p>
          <a:p>
            <a:r>
              <a:rPr lang="en-US" sz="2600" dirty="0">
                <a:cs typeface="Courier New" pitchFamily="49" charset="0"/>
              </a:rPr>
              <a:t>CHECK </a:t>
            </a:r>
            <a:r>
              <a:rPr lang="en-US" sz="2600" dirty="0"/>
              <a:t>clause at the end of </a:t>
            </a:r>
            <a:r>
              <a:rPr lang="en-US" sz="2600" dirty="0">
                <a:cs typeface="Courier New" pitchFamily="49" charset="0"/>
              </a:rPr>
              <a:t>CREATE TABLE</a:t>
            </a:r>
            <a:r>
              <a:rPr lang="en-US" sz="2600" dirty="0"/>
              <a:t> statement</a:t>
            </a:r>
          </a:p>
          <a:p>
            <a:pPr lvl="1"/>
            <a:r>
              <a:rPr lang="en-US" sz="2600" dirty="0"/>
              <a:t>Apply to each tuple individually</a:t>
            </a:r>
          </a:p>
          <a:p>
            <a:pPr lvl="1"/>
            <a:r>
              <a:rPr lang="en-US" sz="2600" dirty="0">
                <a:cs typeface="Courier New" pitchFamily="49" charset="0"/>
              </a:rPr>
              <a:t>CHECK (</a:t>
            </a:r>
            <a:r>
              <a:rPr lang="en-US" sz="2600" dirty="0" err="1">
                <a:cs typeface="Courier New" pitchFamily="49" charset="0"/>
              </a:rPr>
              <a:t>Dept_create_date</a:t>
            </a:r>
            <a:r>
              <a:rPr lang="en-US" sz="2600" dirty="0">
                <a:cs typeface="Courier New" pitchFamily="49" charset="0"/>
              </a:rPr>
              <a:t> &lt;= </a:t>
            </a:r>
            <a:r>
              <a:rPr lang="en-US" sz="2600" dirty="0" err="1">
                <a:cs typeface="Courier New" pitchFamily="49" charset="0"/>
              </a:rPr>
              <a:t>Mgr_start_date</a:t>
            </a:r>
            <a:r>
              <a:rPr lang="en-US" sz="2600" dirty="0">
                <a:cs typeface="Courier New" pitchFamily="49" charset="0"/>
              </a:rPr>
              <a:t>);</a:t>
            </a:r>
            <a:endParaRPr lang="en-US" sz="2600" dirty="0"/>
          </a:p>
          <a:p>
            <a:pPr marL="511175" indent="0">
              <a:buNone/>
            </a:pPr>
            <a:r>
              <a:rPr lang="en-US" sz="2800" dirty="0"/>
              <a:t>CREATE TABLE Persons</a:t>
            </a:r>
            <a:br>
              <a:rPr lang="en-US" sz="2800" dirty="0"/>
            </a:br>
            <a:r>
              <a:rPr lang="en-US" sz="2800" dirty="0"/>
              <a:t>(</a:t>
            </a:r>
            <a:br>
              <a:rPr lang="en-US" sz="2800" dirty="0"/>
            </a:br>
            <a:r>
              <a:rPr lang="en-US" sz="2800" dirty="0" err="1"/>
              <a:t>P_Id</a:t>
            </a:r>
            <a:r>
              <a:rPr lang="en-US" sz="2800" dirty="0"/>
              <a:t> 		</a:t>
            </a:r>
            <a:r>
              <a:rPr lang="en-US" sz="2800" dirty="0" err="1"/>
              <a:t>int</a:t>
            </a:r>
            <a:r>
              <a:rPr lang="en-US" sz="2800" dirty="0"/>
              <a:t> 		NOT NULL,</a:t>
            </a:r>
            <a:br>
              <a:rPr lang="en-US" sz="2800" dirty="0"/>
            </a:br>
            <a:r>
              <a:rPr lang="en-US" sz="2800" dirty="0" err="1"/>
              <a:t>LastName</a:t>
            </a:r>
            <a:r>
              <a:rPr lang="en-US" sz="2800" dirty="0"/>
              <a:t>	varchar(255) NOT NULL,</a:t>
            </a:r>
            <a:br>
              <a:rPr lang="en-US" sz="2800" dirty="0"/>
            </a:br>
            <a:r>
              <a:rPr lang="en-US" sz="2800" dirty="0" err="1"/>
              <a:t>FirstName</a:t>
            </a:r>
            <a:r>
              <a:rPr lang="en-US" sz="2800" dirty="0"/>
              <a:t>	varchar(255),</a:t>
            </a:r>
            <a:br>
              <a:rPr lang="en-US" sz="2800" dirty="0"/>
            </a:br>
            <a:r>
              <a:rPr lang="en-US" sz="2800" dirty="0"/>
              <a:t>Address		varchar(255),</a:t>
            </a:r>
            <a:br>
              <a:rPr lang="en-US" sz="2800" dirty="0"/>
            </a:br>
            <a:r>
              <a:rPr lang="en-US" sz="2800" dirty="0"/>
              <a:t>City		varchar(255),</a:t>
            </a:r>
            <a:br>
              <a:rPr lang="en-US" sz="2800" dirty="0"/>
            </a:br>
            <a:r>
              <a:rPr lang="en-US" sz="2800" dirty="0"/>
              <a:t>CHECK (</a:t>
            </a:r>
            <a:r>
              <a:rPr lang="en-US" sz="2800" dirty="0" err="1"/>
              <a:t>P_Id</a:t>
            </a:r>
            <a:r>
              <a:rPr lang="en-US" sz="2800" dirty="0"/>
              <a:t>&gt;0)</a:t>
            </a:r>
            <a:br>
              <a:rPr lang="en-US" sz="2800" dirty="0"/>
            </a:br>
            <a:r>
              <a:rPr lang="en-US" sz="2800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i="1" dirty="0"/>
              <a:t>“List all orders, showing the order number and amount, and the name and credit limit of the customer who placed it.”</a:t>
            </a:r>
          </a:p>
          <a:p>
            <a:r>
              <a:rPr lang="en-US" dirty="0"/>
              <a:t>The four specific data items requested are clearly stored in two different tables</a:t>
            </a:r>
          </a:p>
          <a:p>
            <a:r>
              <a:rPr lang="en-US" dirty="0"/>
              <a:t>The ORDERS table contains the order number and amount of each order, but doesn’t have customer names or credit limits.</a:t>
            </a:r>
          </a:p>
          <a:p>
            <a:r>
              <a:rPr lang="en-US" dirty="0"/>
              <a:t> The CUSTOMERS table contains the customer names and balances, but it lacks any information about orders.</a:t>
            </a:r>
          </a:p>
        </p:txBody>
      </p:sp>
    </p:spTree>
    <p:extLst>
      <p:ext uri="{BB962C8B-B14F-4D97-AF65-F5344CB8AC3E}">
        <p14:creationId xmlns:p14="http://schemas.microsoft.com/office/powerpoint/2010/main" val="2645251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Create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42670"/>
          </a:xfrm>
        </p:spPr>
        <p:txBody>
          <a:bodyPr>
            <a:normAutofit/>
          </a:bodyPr>
          <a:lstStyle/>
          <a:p>
            <a:pPr marL="739775" indent="0">
              <a:buNone/>
            </a:pPr>
            <a:r>
              <a:rPr lang="en-US" sz="1600" dirty="0"/>
              <a:t>CREATE TABLE CD_TITLES</a:t>
            </a:r>
          </a:p>
          <a:p>
            <a:pPr marL="739775" indent="0">
              <a:buNone/>
            </a:pPr>
            <a:r>
              <a:rPr lang="en-US" sz="1600" dirty="0"/>
              <a:t>( COMPACT_DISC_ID	 INT,</a:t>
            </a:r>
          </a:p>
          <a:p>
            <a:pPr marL="739775" indent="0">
              <a:buNone/>
            </a:pPr>
            <a:r>
              <a:rPr lang="en-US" sz="1600" dirty="0"/>
              <a:t>CD_TITLE			 VARCHAR(60) 		NOT NULL,</a:t>
            </a:r>
          </a:p>
          <a:p>
            <a:pPr marL="739775" indent="0">
              <a:buNone/>
            </a:pPr>
            <a:r>
              <a:rPr lang="en-US" sz="1600" dirty="0"/>
              <a:t>IN_STOCK 			 INT 				NOT NULL,</a:t>
            </a:r>
          </a:p>
          <a:p>
            <a:pPr marL="739775" indent="0">
              <a:buNone/>
            </a:pPr>
            <a:r>
              <a:rPr lang="en-US" sz="1600" dirty="0"/>
              <a:t>CHECK ( IN_STOCK &gt; 0 AND IN_STOCK &lt; 30 )</a:t>
            </a:r>
          </a:p>
          <a:p>
            <a:pPr marL="739775" indent="0">
              <a:buNone/>
            </a:pPr>
            <a:r>
              <a:rPr lang="en-US" sz="1600" dirty="0"/>
              <a:t>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49C-F513-4DA6-8388-B43A9384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FK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6483-AECC-4302-9568-027F50A6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5"/>
            <a:ext cx="8596668" cy="526154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  Foreign key(attribute(s) Name) References </a:t>
            </a:r>
            <a:r>
              <a:rPr lang="en-US" dirty="0" err="1"/>
              <a:t>Table_Name</a:t>
            </a:r>
            <a:r>
              <a:rPr lang="en-US" dirty="0"/>
              <a:t> (Attribute(s))</a:t>
            </a:r>
          </a:p>
          <a:p>
            <a:endParaRPr lang="en-US" dirty="0"/>
          </a:p>
          <a:p>
            <a:r>
              <a:rPr lang="en-US" dirty="0"/>
              <a:t>Id, Name, </a:t>
            </a:r>
            <a:r>
              <a:rPr lang="en-US" dirty="0" err="1"/>
              <a:t>Dno</a:t>
            </a:r>
            <a:r>
              <a:rPr lang="en-US" dirty="0"/>
              <a:t>                             DEP(</a:t>
            </a:r>
            <a:r>
              <a:rPr lang="en-US" dirty="0" err="1"/>
              <a:t>Dnum,Name</a:t>
            </a:r>
            <a:r>
              <a:rPr lang="en-US" dirty="0"/>
              <a:t>)</a:t>
            </a:r>
          </a:p>
          <a:p>
            <a:r>
              <a:rPr lang="en-US" dirty="0"/>
              <a:t> 	 1	          Null                                                </a:t>
            </a:r>
          </a:p>
          <a:p>
            <a:r>
              <a:rPr lang="en-US" dirty="0"/>
              <a:t>  2	          Null</a:t>
            </a:r>
          </a:p>
          <a:p>
            <a:r>
              <a:rPr lang="en-US" dirty="0"/>
              <a:t>Create table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id int Primary key,</a:t>
            </a:r>
          </a:p>
          <a:p>
            <a:r>
              <a:rPr lang="en-US" dirty="0"/>
              <a:t>Name Char not null,</a:t>
            </a:r>
          </a:p>
          <a:p>
            <a:r>
              <a:rPr lang="en-US" dirty="0" err="1"/>
              <a:t>Dno</a:t>
            </a:r>
            <a:r>
              <a:rPr lang="en-US" dirty="0"/>
              <a:t> num,</a:t>
            </a:r>
          </a:p>
          <a:p>
            <a:r>
              <a:rPr lang="en-US" dirty="0"/>
              <a:t>Foreign key (</a:t>
            </a:r>
            <a:r>
              <a:rPr lang="en-US" dirty="0" err="1"/>
              <a:t>Dno</a:t>
            </a:r>
            <a:r>
              <a:rPr lang="en-US" dirty="0"/>
              <a:t>) References DEP(</a:t>
            </a:r>
            <a:r>
              <a:rPr lang="en-US" dirty="0" err="1"/>
              <a:t>Dnum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69773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1320800"/>
          </a:xfrm>
        </p:spPr>
        <p:txBody>
          <a:bodyPr/>
          <a:lstStyle/>
          <a:p>
            <a:r>
              <a:rPr lang="en-US" dirty="0"/>
              <a:t>Create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Cascade </a:t>
            </a:r>
            <a:r>
              <a:rPr lang="en-US" dirty="0"/>
              <a:t>When this clause is used with the DROP command, a parent table can be dropped even when a child table exists.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CREATE TABLE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child_table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( column1 datatype [ NULL | NOT NULL ],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column2 datatype [ NULL | NOT NULL ],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...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FOREIGN KEY (child_col1, child_col2, ...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child_col_n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) REFERENCES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parent_table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(parent_col1, parent_col2, ...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parent_col_n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)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ON DELETE CASCADE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[ ON UPDATE { NO ACTION | CASCADE | SET NULL | SET DEFAULT } ] );</a:t>
            </a:r>
            <a:endParaRPr 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9624"/>
            <a:ext cx="8596668" cy="60780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CREATE TABLE supplier (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numeric(10)	 not null,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 varchar(50) 	 not null,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contact_name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varchar(50),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PRIMARY KEY 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);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CREATE TABLE products (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product_id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numeric(10)	 not null,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numeric(10)	 not null, </a:t>
            </a:r>
          </a:p>
          <a:p>
            <a:pPr marL="0" indent="0">
              <a:buNone/>
            </a:pP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	varchar2(50)	 not null, 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PRIMARY KEY(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product_id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),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FOREIGN KEY 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REFERENCES supplier(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altLang="en-US" sz="2900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 DELETE CASCADE</a:t>
            </a:r>
          </a:p>
          <a:p>
            <a:pPr marL="0" indent="0">
              <a:buNone/>
            </a:pPr>
            <a: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);</a:t>
            </a:r>
            <a:b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br>
              <a:rPr lang="en-US" altLang="en-US" sz="29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The cascade delete on the foreign key causes all corresponding records in the products table to be cascade deleted when a record in the supplier table is deleted, based on </a:t>
            </a:r>
            <a:r>
              <a:rPr lang="en-US" sz="2900" dirty="0" err="1">
                <a:latin typeface="Andalus" panose="02020603050405020304" pitchFamily="18" charset="-78"/>
                <a:cs typeface="Andalus" panose="02020603050405020304" pitchFamily="18" charset="-78"/>
              </a:rPr>
              <a:t>supplier_id</a:t>
            </a: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en-US" sz="2900" dirty="0" err="1">
                <a:latin typeface="Andalus" panose="02020603050405020304" pitchFamily="18" charset="-78"/>
                <a:cs typeface="Andalus" panose="02020603050405020304" pitchFamily="18" charset="-78"/>
              </a:rPr>
              <a:t>supplier_name</a:t>
            </a:r>
            <a:r>
              <a:rPr lang="en-US" sz="29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altLang="en-US" sz="29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3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1743074"/>
            <a:ext cx="79152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0" y="2247899"/>
            <a:ext cx="7953375" cy="4857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72352" y="3039033"/>
            <a:ext cx="8955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84" y="3504916"/>
            <a:ext cx="7962900" cy="962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604" y="4642033"/>
            <a:ext cx="4038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784" y="4966864"/>
            <a:ext cx="2828925" cy="285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23" y="5303181"/>
            <a:ext cx="7324725" cy="47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525" y="627039"/>
            <a:ext cx="7058025" cy="742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604" y="1395272"/>
            <a:ext cx="23431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04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 INDEX statement is used to create indexes in tables.</a:t>
            </a:r>
          </a:p>
          <a:p>
            <a:r>
              <a:rPr lang="en-US" dirty="0"/>
              <a:t>An index can be created in a table to find data more quickly and efficiently.</a:t>
            </a:r>
          </a:p>
          <a:p>
            <a:r>
              <a:rPr lang="en-US" dirty="0"/>
              <a:t>The users cannot see the indexes, they are just used to speed up searches/queries.</a:t>
            </a:r>
          </a:p>
          <a:p>
            <a:r>
              <a:rPr lang="en-US" dirty="0"/>
              <a:t>CREATE INDEX </a:t>
            </a:r>
            <a:r>
              <a:rPr lang="en-US" dirty="0" err="1"/>
              <a:t>index_name</a:t>
            </a:r>
            <a:br>
              <a:rPr lang="en-US" dirty="0"/>
            </a:br>
            <a:r>
              <a:rPr lang="en-US" dirty="0"/>
              <a:t>ON 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2ED6E4-5743-47BC-8645-CD20DD2D5C32}"/>
                  </a:ext>
                </a:extLst>
              </p14:cNvPr>
              <p14:cNvContentPartPr/>
              <p14:nvPr/>
            </p14:nvContentPartPr>
            <p14:xfrm>
              <a:off x="5890715" y="5036158"/>
              <a:ext cx="360" cy="15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2ED6E4-5743-47BC-8645-CD20DD2D5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715" y="5018567"/>
                <a:ext cx="36000" cy="503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293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statement below creates an index named "</a:t>
            </a:r>
            <a:r>
              <a:rPr lang="en-US" dirty="0" err="1"/>
              <a:t>PIndex</a:t>
            </a:r>
            <a:r>
              <a:rPr lang="en-US" dirty="0"/>
              <a:t>" on the "</a:t>
            </a:r>
            <a:r>
              <a:rPr lang="en-US" dirty="0" err="1"/>
              <a:t>LastName</a:t>
            </a:r>
            <a:r>
              <a:rPr lang="en-US" dirty="0"/>
              <a:t>" column in the "Persons" table:</a:t>
            </a:r>
          </a:p>
          <a:p>
            <a:r>
              <a:rPr lang="en-US" dirty="0"/>
              <a:t>CREATE INDEX </a:t>
            </a:r>
            <a:r>
              <a:rPr lang="en-US" dirty="0" err="1"/>
              <a:t>PIndex</a:t>
            </a:r>
            <a:br>
              <a:rPr lang="en-US" dirty="0"/>
            </a:br>
            <a:r>
              <a:rPr lang="en-US" dirty="0"/>
              <a:t>ON Persons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CREATE INDEX </a:t>
            </a:r>
            <a:r>
              <a:rPr lang="en-US" dirty="0" err="1"/>
              <a:t>PIndex</a:t>
            </a:r>
            <a:br>
              <a:rPr lang="en-US" dirty="0"/>
            </a:br>
            <a:r>
              <a:rPr lang="en-US" dirty="0"/>
              <a:t>ON Persons (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248424-8EF9-49A0-99EC-9F11E4AA4D1E}"/>
                  </a:ext>
                </a:extLst>
              </p14:cNvPr>
              <p14:cNvContentPartPr/>
              <p14:nvPr/>
            </p14:nvContentPartPr>
            <p14:xfrm>
              <a:off x="2473235" y="3400678"/>
              <a:ext cx="897840" cy="1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248424-8EF9-49A0-99EC-9F11E4AA4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235" y="3382678"/>
                <a:ext cx="933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A22A18-4658-47BB-B9A9-AC26F0A4AEEC}"/>
                  </a:ext>
                </a:extLst>
              </p14:cNvPr>
              <p14:cNvContentPartPr/>
              <p14:nvPr/>
            </p14:nvContentPartPr>
            <p14:xfrm>
              <a:off x="1168955" y="3387358"/>
              <a:ext cx="1940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A22A18-4658-47BB-B9A9-AC26F0A4AE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922" y="3369358"/>
                <a:ext cx="229746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7266EC-453E-4C6A-A66C-D16DA047C2E9}"/>
                  </a:ext>
                </a:extLst>
              </p14:cNvPr>
              <p14:cNvContentPartPr/>
              <p14:nvPr/>
            </p14:nvContentPartPr>
            <p14:xfrm>
              <a:off x="1603475" y="3402118"/>
              <a:ext cx="644760" cy="1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7266EC-453E-4C6A-A66C-D16DA047C2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5475" y="3384118"/>
                <a:ext cx="6804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3436E7-AC95-40F5-829D-E9751B090BE2}"/>
                  </a:ext>
                </a:extLst>
              </p14:cNvPr>
              <p14:cNvContentPartPr/>
              <p14:nvPr/>
            </p14:nvContentPartPr>
            <p14:xfrm>
              <a:off x="838115" y="2667358"/>
              <a:ext cx="2998800" cy="91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3436E7-AC95-40F5-829D-E9751B090B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117" y="2649358"/>
                <a:ext cx="3034436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7924B2-BB03-409B-9728-C8FD7435B0F6}"/>
                  </a:ext>
                </a:extLst>
              </p14:cNvPr>
              <p14:cNvContentPartPr/>
              <p14:nvPr/>
            </p14:nvContentPartPr>
            <p14:xfrm>
              <a:off x="1093715" y="3117718"/>
              <a:ext cx="1348920" cy="3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7924B2-BB03-409B-9728-C8FD7435B0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5715" y="3099504"/>
                <a:ext cx="1384560" cy="6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56C7AD-DD97-47D5-B911-6D668E888E95}"/>
                  </a:ext>
                </a:extLst>
              </p14:cNvPr>
              <p14:cNvContentPartPr/>
              <p14:nvPr/>
            </p14:nvContentPartPr>
            <p14:xfrm>
              <a:off x="2638115" y="3147238"/>
              <a:ext cx="80568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56C7AD-DD97-47D5-B911-6D668E888E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0115" y="3129238"/>
                <a:ext cx="8413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0ECDB-C5CD-4A63-90F0-C9B886848C22}"/>
              </a:ext>
            </a:extLst>
          </p:cNvPr>
          <p:cNvGrpSpPr/>
          <p:nvPr/>
        </p:nvGrpSpPr>
        <p:grpSpPr>
          <a:xfrm>
            <a:off x="3312395" y="2817478"/>
            <a:ext cx="2578680" cy="466560"/>
            <a:chOff x="3312395" y="2817478"/>
            <a:chExt cx="257868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E188D6-B168-441F-9088-04087AAA4819}"/>
                    </a:ext>
                  </a:extLst>
                </p14:cNvPr>
                <p14:cNvContentPartPr/>
                <p14:nvPr/>
              </p14:nvContentPartPr>
              <p14:xfrm>
                <a:off x="3377555" y="2847358"/>
                <a:ext cx="145080" cy="216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E188D6-B168-441F-9088-04087AAA48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9555" y="2829358"/>
                  <a:ext cx="180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791982-2068-4FB3-B060-702FD33492BC}"/>
                    </a:ext>
                  </a:extLst>
                </p14:cNvPr>
                <p14:cNvContentPartPr/>
                <p14:nvPr/>
              </p14:nvContentPartPr>
              <p14:xfrm>
                <a:off x="3312395" y="2817478"/>
                <a:ext cx="234720" cy="24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791982-2068-4FB3-B060-702FD33492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4395" y="2799478"/>
                  <a:ext cx="270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5F702F-D552-4E8F-B9D2-7AEE8CE89A69}"/>
                    </a:ext>
                  </a:extLst>
                </p14:cNvPr>
                <p14:cNvContentPartPr/>
                <p14:nvPr/>
              </p14:nvContentPartPr>
              <p14:xfrm>
                <a:off x="3882275" y="2967598"/>
                <a:ext cx="529920" cy="6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5F702F-D552-4E8F-B9D2-7AEE8CE89A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64275" y="2949598"/>
                  <a:ext cx="56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E38E5B-25A4-4C8D-BCF6-37F1171FE0BB}"/>
                    </a:ext>
                  </a:extLst>
                </p14:cNvPr>
                <p14:cNvContentPartPr/>
                <p14:nvPr/>
              </p14:nvContentPartPr>
              <p14:xfrm>
                <a:off x="4736555" y="2907478"/>
                <a:ext cx="360" cy="22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E38E5B-25A4-4C8D-BCF6-37F1171FE0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8555" y="2889478"/>
                  <a:ext cx="36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360F61-CFD4-4729-8558-E2B4225180F1}"/>
                    </a:ext>
                  </a:extLst>
                </p14:cNvPr>
                <p14:cNvContentPartPr/>
                <p14:nvPr/>
              </p14:nvContentPartPr>
              <p14:xfrm>
                <a:off x="4548995" y="2832958"/>
                <a:ext cx="549720" cy="420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360F61-CFD4-4729-8558-E2B4225180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0995" y="2814973"/>
                  <a:ext cx="585360" cy="456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DE040B-0AF9-4C11-8D80-68E22952E214}"/>
                    </a:ext>
                  </a:extLst>
                </p14:cNvPr>
                <p14:cNvContentPartPr/>
                <p14:nvPr/>
              </p14:nvContentPartPr>
              <p14:xfrm>
                <a:off x="5081075" y="3030238"/>
                <a:ext cx="254160" cy="25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DE040B-0AF9-4C11-8D80-68E22952E2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3049" y="3012238"/>
                  <a:ext cx="289851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D44736-319E-458E-A261-7F144DE9D2F7}"/>
                    </a:ext>
                  </a:extLst>
                </p14:cNvPr>
                <p14:cNvContentPartPr/>
                <p14:nvPr/>
              </p14:nvContentPartPr>
              <p14:xfrm>
                <a:off x="5333435" y="3042478"/>
                <a:ext cx="183240" cy="15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D44736-319E-458E-A261-7F144DE9D2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5400" y="3024520"/>
                  <a:ext cx="218950" cy="189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BA254C-7715-47C0-83BA-04F9BBDFD7C3}"/>
                    </a:ext>
                  </a:extLst>
                </p14:cNvPr>
                <p14:cNvContentPartPr/>
                <p14:nvPr/>
              </p14:nvContentPartPr>
              <p14:xfrm>
                <a:off x="5590835" y="3012238"/>
                <a:ext cx="360" cy="25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BA254C-7715-47C0-83BA-04F9BBDFD7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2835" y="2994238"/>
                  <a:ext cx="36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37C721-9E42-4E3E-8FFA-108C12B5273F}"/>
                    </a:ext>
                  </a:extLst>
                </p14:cNvPr>
                <p14:cNvContentPartPr/>
                <p14:nvPr/>
              </p14:nvContentPartPr>
              <p14:xfrm>
                <a:off x="5529635" y="3008998"/>
                <a:ext cx="361440" cy="19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37C721-9E42-4E3E-8FFA-108C12B527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11635" y="2990998"/>
                  <a:ext cx="3970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A54A97-D647-4123-8303-89A586E03B04}"/>
              </a:ext>
            </a:extLst>
          </p:cNvPr>
          <p:cNvGrpSpPr/>
          <p:nvPr/>
        </p:nvGrpSpPr>
        <p:grpSpPr>
          <a:xfrm>
            <a:off x="5141195" y="3658798"/>
            <a:ext cx="1024560" cy="281520"/>
            <a:chOff x="5141195" y="3658798"/>
            <a:chExt cx="102456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8E0FE0-F59C-4F9C-B290-AB7EE526AFD6}"/>
                    </a:ext>
                  </a:extLst>
                </p14:cNvPr>
                <p14:cNvContentPartPr/>
                <p14:nvPr/>
              </p14:nvContentPartPr>
              <p14:xfrm>
                <a:off x="5156315" y="3807118"/>
                <a:ext cx="360" cy="13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8E0FE0-F59C-4F9C-B290-AB7EE526AF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8315" y="3789118"/>
                  <a:ext cx="36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1FDCFD-260D-44AC-A859-EFCDF91DF5B9}"/>
                    </a:ext>
                  </a:extLst>
                </p14:cNvPr>
                <p14:cNvContentPartPr/>
                <p14:nvPr/>
              </p14:nvContentPartPr>
              <p14:xfrm>
                <a:off x="5141195" y="3658798"/>
                <a:ext cx="250560" cy="245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1FDCFD-260D-44AC-A859-EFCDF91DF5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23221" y="3640798"/>
                  <a:ext cx="286149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22CD7B-F71C-48F3-A26A-9D91C7C32150}"/>
                    </a:ext>
                  </a:extLst>
                </p14:cNvPr>
                <p14:cNvContentPartPr/>
                <p14:nvPr/>
              </p14:nvContentPartPr>
              <p14:xfrm>
                <a:off x="5437115" y="3714598"/>
                <a:ext cx="154080" cy="15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22CD7B-F71C-48F3-A26A-9D91C7C321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19115" y="3696598"/>
                  <a:ext cx="189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407CAB-68CA-4C77-81DF-3A34F6DFFEF4}"/>
                    </a:ext>
                  </a:extLst>
                </p14:cNvPr>
                <p14:cNvContentPartPr/>
                <p14:nvPr/>
              </p14:nvContentPartPr>
              <p14:xfrm>
                <a:off x="5710355" y="3723958"/>
                <a:ext cx="455400" cy="20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407CAB-68CA-4C77-81DF-3A34F6DFFE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2355" y="3705958"/>
                  <a:ext cx="491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142C7-6387-49F3-A14D-DA03086053EB}"/>
              </a:ext>
            </a:extLst>
          </p:cNvPr>
          <p:cNvGrpSpPr/>
          <p:nvPr/>
        </p:nvGrpSpPr>
        <p:grpSpPr>
          <a:xfrm>
            <a:off x="6550235" y="3584998"/>
            <a:ext cx="1326600" cy="361080"/>
            <a:chOff x="6550235" y="3584998"/>
            <a:chExt cx="13266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5272F6-1779-4862-9911-10F5CA2E250C}"/>
                    </a:ext>
                  </a:extLst>
                </p14:cNvPr>
                <p14:cNvContentPartPr/>
                <p14:nvPr/>
              </p14:nvContentPartPr>
              <p14:xfrm>
                <a:off x="6580115" y="3717118"/>
                <a:ext cx="53640" cy="11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5272F6-1779-4862-9911-10F5CA2E25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2115" y="3699118"/>
                  <a:ext cx="89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F0F41C-6AEF-4CCE-B041-0813F8598589}"/>
                    </a:ext>
                  </a:extLst>
                </p14:cNvPr>
                <p14:cNvContentPartPr/>
                <p14:nvPr/>
              </p14:nvContentPartPr>
              <p14:xfrm>
                <a:off x="6550235" y="3627118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F0F41C-6AEF-4CCE-B041-0813F85985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2235" y="36091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E09755-4ACA-4B53-99CC-8A8BF68F8678}"/>
                    </a:ext>
                  </a:extLst>
                </p14:cNvPr>
                <p14:cNvContentPartPr/>
                <p14:nvPr/>
              </p14:nvContentPartPr>
              <p14:xfrm>
                <a:off x="6670115" y="3730798"/>
                <a:ext cx="311400" cy="89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E09755-4ACA-4B53-99CC-8A8BF68F86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2115" y="3712798"/>
                  <a:ext cx="347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F6435D-043F-4BA1-8352-080081F309FB}"/>
                    </a:ext>
                  </a:extLst>
                </p14:cNvPr>
                <p14:cNvContentPartPr/>
                <p14:nvPr/>
              </p14:nvContentPartPr>
              <p14:xfrm>
                <a:off x="7029035" y="3584998"/>
                <a:ext cx="171000" cy="25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F6435D-043F-4BA1-8352-080081F309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10997" y="3566998"/>
                  <a:ext cx="206715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0A1897-BB7B-4449-8F4F-29A72069242D}"/>
                    </a:ext>
                  </a:extLst>
                </p14:cNvPr>
                <p14:cNvContentPartPr/>
                <p14:nvPr/>
              </p14:nvContentPartPr>
              <p14:xfrm>
                <a:off x="7237115" y="3699478"/>
                <a:ext cx="178560" cy="24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0A1897-BB7B-4449-8F4F-29A7206924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9115" y="3681478"/>
                  <a:ext cx="214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48C5EC-2E90-4441-9962-F95854EC5C91}"/>
                    </a:ext>
                  </a:extLst>
                </p14:cNvPr>
                <p14:cNvContentPartPr/>
                <p14:nvPr/>
              </p14:nvContentPartPr>
              <p14:xfrm>
                <a:off x="7524755" y="3747358"/>
                <a:ext cx="352080" cy="19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48C5EC-2E90-4441-9962-F95854EC5C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06755" y="3729391"/>
                  <a:ext cx="387720" cy="234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3D3DF4-9949-4590-A2CD-7A3976398114}"/>
                    </a:ext>
                  </a:extLst>
                </p14:cNvPr>
                <p14:cNvContentPartPr/>
                <p14:nvPr/>
              </p14:nvContentPartPr>
              <p14:xfrm>
                <a:off x="7666595" y="3731878"/>
                <a:ext cx="158040" cy="19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3D3DF4-9949-4590-A2CD-7A39763981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48595" y="3713878"/>
                  <a:ext cx="193680" cy="23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8054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DDL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155"/>
            <a:ext cx="8596668" cy="4752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Drop commands delete specific Table, Index or Database, views.</a:t>
            </a:r>
          </a:p>
          <a:p>
            <a:r>
              <a:rPr lang="en-US" dirty="0"/>
              <a:t>The SQL </a:t>
            </a:r>
            <a:r>
              <a:rPr lang="en-US" b="1" dirty="0"/>
              <a:t>DROP TABLE</a:t>
            </a:r>
            <a:r>
              <a:rPr lang="en-US" dirty="0"/>
              <a:t> statement is used to remove a table definition and all data, indexes, constraints, and permission specifications for that table.</a:t>
            </a:r>
          </a:p>
          <a:p>
            <a:pPr marL="68580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Syntax		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DROP TABLE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table_name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Views: Drop view 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views_name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68580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DROP TABLE CUSTOMERS;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 index</a:t>
            </a:r>
          </a:p>
          <a:p>
            <a:pPr marL="631825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Syntax 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DROP INDEX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ON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      Drop index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Cindex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Customer;</a:t>
            </a:r>
          </a:p>
          <a:p>
            <a:pPr marL="739775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 INDEX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table_name.index_name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            Drop index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customer.Cindex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 Database</a:t>
            </a:r>
          </a:p>
          <a:p>
            <a:pPr marL="6858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 DATABASE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database_name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6858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 Database Company;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A71491-DAA5-40BF-BBC3-A99746AD9AF1}"/>
                  </a:ext>
                </a:extLst>
              </p14:cNvPr>
              <p14:cNvContentPartPr/>
              <p14:nvPr/>
            </p14:nvContentPartPr>
            <p14:xfrm>
              <a:off x="2053475" y="2771038"/>
              <a:ext cx="1075320" cy="1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A71491-DAA5-40BF-BBC3-A99746AD9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75" y="2753038"/>
                <a:ext cx="111096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31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9037"/>
            <a:ext cx="8596668" cy="4572326"/>
          </a:xfrm>
        </p:spPr>
        <p:txBody>
          <a:bodyPr>
            <a:normAutofit/>
          </a:bodyPr>
          <a:lstStyle/>
          <a:p>
            <a:r>
              <a:rPr lang="en-US" dirty="0"/>
              <a:t>The ALTER TABLE statement is used to add, delete, or modify columns in an existing table.</a:t>
            </a:r>
          </a:p>
          <a:p>
            <a:r>
              <a:rPr lang="en-US" dirty="0"/>
              <a:t>Drop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Modify</a:t>
            </a:r>
          </a:p>
          <a:p>
            <a:r>
              <a:rPr lang="en-US" dirty="0"/>
              <a:t>SQL ALTER TABLE Syntax</a:t>
            </a:r>
          </a:p>
          <a:p>
            <a:r>
              <a:rPr lang="en-US" dirty="0"/>
              <a:t>To add a column in a table, use the following syntax:</a:t>
            </a:r>
            <a:br>
              <a:rPr lang="en-US" dirty="0"/>
            </a:br>
            <a:r>
              <a:rPr lang="en-US" dirty="0"/>
              <a:t>     ALTER TABLE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     ADD </a:t>
            </a:r>
            <a:r>
              <a:rPr lang="en-US" dirty="0" err="1"/>
              <a:t>column_name</a:t>
            </a:r>
            <a:r>
              <a:rPr lang="en-US" dirty="0"/>
              <a:t> datatype;</a:t>
            </a:r>
          </a:p>
          <a:p>
            <a:r>
              <a:rPr lang="en-US" dirty="0"/>
              <a:t>To delete a column in a table, use the following syntax (notice that some database systems don't allow deleting a column):</a:t>
            </a:r>
          </a:p>
          <a:p>
            <a:pPr marL="0" indent="0">
              <a:buNone/>
            </a:pPr>
            <a:r>
              <a:rPr lang="en-US" dirty="0"/>
              <a:t>          ALTER TABLE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          DROP COLUMN 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1A488B-99D9-43ED-B5F8-5D7BB8CBCB19}"/>
                  </a:ext>
                </a:extLst>
              </p14:cNvPr>
              <p14:cNvContentPartPr/>
              <p14:nvPr/>
            </p14:nvContentPartPr>
            <p14:xfrm>
              <a:off x="5605595" y="2542078"/>
              <a:ext cx="360" cy="6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1A488B-99D9-43ED-B5F8-5D7BB8CBC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7595" y="2524078"/>
                <a:ext cx="36000" cy="417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55E982D-D078-471A-B8F1-D8087D41E0F3}"/>
              </a:ext>
            </a:extLst>
          </p:cNvPr>
          <p:cNvSpPr txBox="1"/>
          <p:nvPr/>
        </p:nvSpPr>
        <p:spPr>
          <a:xfrm>
            <a:off x="8378315" y="3331198"/>
            <a:ext cx="2909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STD</a:t>
            </a:r>
          </a:p>
          <a:p>
            <a:r>
              <a:rPr lang="en-US" dirty="0"/>
              <a:t>Add column </a:t>
            </a:r>
            <a:r>
              <a:rPr lang="en-US" dirty="0" err="1"/>
              <a:t>contact_no</a:t>
            </a:r>
            <a:r>
              <a:rPr lang="en-US" dirty="0"/>
              <a:t> int no null;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592DF3-97AB-44D1-B97F-CE0EBD313C5D}"/>
              </a:ext>
            </a:extLst>
          </p:cNvPr>
          <p:cNvSpPr txBox="1"/>
          <p:nvPr/>
        </p:nvSpPr>
        <p:spPr>
          <a:xfrm>
            <a:off x="5979275" y="5509223"/>
            <a:ext cx="290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STD</a:t>
            </a:r>
          </a:p>
          <a:p>
            <a:r>
              <a:rPr lang="en-US" dirty="0"/>
              <a:t>Drop column Hobby;</a:t>
            </a:r>
          </a:p>
        </p:txBody>
      </p:sp>
    </p:spTree>
    <p:extLst>
      <p:ext uri="{BB962C8B-B14F-4D97-AF65-F5344CB8AC3E}">
        <p14:creationId xmlns:p14="http://schemas.microsoft.com/office/powerpoint/2010/main" val="1745831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data type of a column in a table, use the following syntax:</a:t>
            </a:r>
          </a:p>
          <a:p>
            <a:pPr marL="0" indent="0">
              <a:buNone/>
            </a:pPr>
            <a:r>
              <a:rPr lang="en-US" dirty="0"/>
              <a:t>           ALTER TABLE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           MODIFY (</a:t>
            </a:r>
            <a:r>
              <a:rPr lang="en-US" dirty="0" err="1"/>
              <a:t>column_name</a:t>
            </a:r>
            <a:r>
              <a:rPr lang="en-US" dirty="0"/>
              <a:t> datatype);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B35C3-E068-4077-97D5-CEC614A12D37}"/>
              </a:ext>
            </a:extLst>
          </p:cNvPr>
          <p:cNvSpPr txBox="1"/>
          <p:nvPr/>
        </p:nvSpPr>
        <p:spPr>
          <a:xfrm>
            <a:off x="2622092" y="3429000"/>
            <a:ext cx="2909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STD</a:t>
            </a:r>
          </a:p>
          <a:p>
            <a:r>
              <a:rPr lang="en-US" dirty="0"/>
              <a:t>Modify Name char not null;</a:t>
            </a:r>
          </a:p>
        </p:txBody>
      </p:sp>
    </p:spTree>
    <p:extLst>
      <p:ext uri="{BB962C8B-B14F-4D97-AF65-F5344CB8AC3E}">
        <p14:creationId xmlns:p14="http://schemas.microsoft.com/office/powerpoint/2010/main" val="249946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819274"/>
            <a:ext cx="8543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5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CD3E3-4C63-45A1-9C0A-A406B3DA7B92}"/>
              </a:ext>
            </a:extLst>
          </p:cNvPr>
          <p:cNvGraphicFramePr>
            <a:graphicFrameLocks noGrp="1"/>
          </p:cNvGraphicFramePr>
          <p:nvPr/>
        </p:nvGraphicFramePr>
        <p:xfrm>
          <a:off x="787817" y="1674655"/>
          <a:ext cx="8128001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60010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71737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90923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53729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829965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506190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8577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SuperSSN</a:t>
                      </a:r>
                      <a:endParaRPr lang="en-US" dirty="0"/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No-of-child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29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6ABA5-281F-406F-BE72-046A6712F362}"/>
              </a:ext>
            </a:extLst>
          </p:cNvPr>
          <p:cNvSpPr txBox="1"/>
          <p:nvPr/>
        </p:nvSpPr>
        <p:spPr>
          <a:xfrm>
            <a:off x="1888761" y="1270000"/>
            <a:ext cx="26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B776E-DED4-4BE8-B668-61B4D719B013}"/>
              </a:ext>
            </a:extLst>
          </p:cNvPr>
          <p:cNvSpPr txBox="1"/>
          <p:nvPr/>
        </p:nvSpPr>
        <p:spPr>
          <a:xfrm>
            <a:off x="959370" y="2638269"/>
            <a:ext cx="8314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column Designation and DOB in Employee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data type of address to varchar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index </a:t>
            </a:r>
            <a:r>
              <a:rPr lang="en-US" dirty="0" err="1"/>
              <a:t>SSNindex</a:t>
            </a:r>
            <a:r>
              <a:rPr lang="en-US" dirty="0"/>
              <a:t> on SSN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column </a:t>
            </a:r>
            <a:r>
              <a:rPr lang="en-US" dirty="0" err="1"/>
              <a:t>No_of_child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index </a:t>
            </a:r>
            <a:r>
              <a:rPr lang="en-US" dirty="0" err="1"/>
              <a:t>SSNindex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88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(DDL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view is a virtual table based on the result-set of an SQL statement.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view contains rows and columns, just like a real table. The fields in a view are fields from one or more real tables in the database.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View is auto updated table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 when actual tables updates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views are also update)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http://www.codeproject.com/KB/database/View/View1.JPG">
            <a:extLst>
              <a:ext uri="{FF2B5EF4-FFF2-40B4-BE49-F238E27FC236}">
                <a16:creationId xmlns:a16="http://schemas.microsoft.com/office/drawing/2014/main" id="{C9A51F35-B761-4755-9171-856EF5E3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86" y="3288089"/>
            <a:ext cx="5998486" cy="356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93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(DDL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View is Virtual relation that does not necessarily actually exist in the database but is produced upon request, at time of request.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83C00A-F727-46C5-A89E-4CE6E17F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04" y="2310750"/>
            <a:ext cx="7832725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4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select statement</a:t>
            </a:r>
            <a:br>
              <a:rPr lang="en-US" dirty="0"/>
            </a:br>
            <a:r>
              <a:rPr lang="en-US" dirty="0"/>
              <a:t>   From  Clause</a:t>
            </a:r>
            <a:br>
              <a:rPr lang="en-US" dirty="0"/>
            </a:br>
            <a:r>
              <a:rPr lang="en-US" dirty="0"/>
              <a:t>   Where condition</a:t>
            </a:r>
            <a:br>
              <a:rPr lang="en-US" dirty="0"/>
            </a:br>
            <a:r>
              <a:rPr lang="en-US" dirty="0"/>
              <a:t>    Group by</a:t>
            </a:r>
            <a:br>
              <a:rPr lang="en-US" dirty="0"/>
            </a:br>
            <a:r>
              <a:rPr lang="en-US" dirty="0"/>
              <a:t>    Having Condition</a:t>
            </a:r>
          </a:p>
          <a:p>
            <a:r>
              <a:rPr lang="en-US" dirty="0"/>
              <a:t>    Order by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4844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683E8C-243A-47AE-8B18-ECB08E651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0"/>
            <a:ext cx="6632575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27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41-ADB9-4658-8E9C-829AA56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(DDL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0B82-634A-4E08-B34A-982C813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IN" sz="1800" u="sng" dirty="0"/>
              <a:t>Following is an example to update the age of Ramesh: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1. SQL &gt; UPDATE CUSTOMERS_VIEW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    SET AGE = 35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     WHERE name='Ramesh';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2. SQL &gt; DELETE FROM CUSTOMERS_VIEW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      WHERE age = 22;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IN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3. </a:t>
            </a:r>
            <a:r>
              <a:rPr lang="en-IN" sz="1800" u="sng" dirty="0"/>
              <a:t>You need a way to drop the view if it is no longer needed. </a:t>
            </a:r>
            <a:endParaRPr lang="en-IN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IN" sz="1800" dirty="0"/>
              <a:t>DROP VIEW CUSTOMERS_VIEW;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6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assertion is merely a type of CHECK constraint that can be applied to multiple tables. </a:t>
            </a:r>
          </a:p>
          <a:p>
            <a:r>
              <a:rPr lang="en-US" dirty="0"/>
              <a:t>For this reason, an assertion must be created separately from a table definition.</a:t>
            </a:r>
          </a:p>
          <a:p>
            <a:r>
              <a:rPr lang="en-US" dirty="0"/>
              <a:t>Can be used to specify additional types of constraints that are outside the scope of the </a:t>
            </a:r>
            <a:r>
              <a:rPr lang="en-US" i="1" dirty="0"/>
              <a:t>built-in relational model constraints.</a:t>
            </a:r>
            <a:endParaRPr lang="en-US" dirty="0"/>
          </a:p>
          <a:p>
            <a:r>
              <a:rPr lang="en-US" dirty="0"/>
              <a:t> To create an assertion, use the following syntax:</a:t>
            </a:r>
          </a:p>
          <a:p>
            <a:r>
              <a:rPr lang="en-US" dirty="0"/>
              <a:t>CREATE ASSERTION &lt;constraint name&gt; CHECK &lt;search conditions&gt;</a:t>
            </a:r>
          </a:p>
          <a:p>
            <a:r>
              <a:rPr lang="en-US" dirty="0"/>
              <a:t>Example of assertion DDL </a:t>
            </a:r>
            <a:r>
              <a:rPr lang="en-US" dirty="0" err="1"/>
              <a:t>comand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CREATE ASSERTION LIMIT_IN_STOCK</a:t>
            </a:r>
          </a:p>
          <a:p>
            <a:r>
              <a:rPr lang="en-US" dirty="0"/>
              <a:t> CHECK</a:t>
            </a:r>
            <a:br>
              <a:rPr lang="en-US" dirty="0"/>
            </a:br>
            <a:r>
              <a:rPr lang="en-US" dirty="0"/>
              <a:t>( ( SELECT SUM (IN_STOCK) FROM CD_TITLES ) &lt; 5000 );</a:t>
            </a:r>
          </a:p>
        </p:txBody>
      </p:sp>
    </p:spTree>
    <p:extLst>
      <p:ext uri="{BB962C8B-B14F-4D97-AF65-F5344CB8AC3E}">
        <p14:creationId xmlns:p14="http://schemas.microsoft.com/office/powerpoint/2010/main" val="3263970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salary of an employee must not be greater than the salary of the manager of the department that the employee works for.</a:t>
            </a:r>
          </a:p>
          <a:p>
            <a:pPr marL="0" indent="860425">
              <a:buNone/>
            </a:pPr>
            <a:r>
              <a:rPr lang="en-US" b="1" dirty="0"/>
              <a:t>CREATE ASSERTION </a:t>
            </a:r>
            <a:r>
              <a:rPr lang="en-US" dirty="0"/>
              <a:t>SALARY_CONSTRAINT</a:t>
            </a:r>
          </a:p>
          <a:p>
            <a:pPr marL="0" indent="860425">
              <a:buNone/>
            </a:pPr>
            <a:r>
              <a:rPr lang="en-US" b="1" dirty="0"/>
              <a:t>CHECK </a:t>
            </a:r>
            <a:r>
              <a:rPr lang="en-US" dirty="0"/>
              <a:t>( </a:t>
            </a:r>
            <a:r>
              <a:rPr lang="en-US" b="1" dirty="0"/>
              <a:t>NOT EXISTS </a:t>
            </a:r>
            <a:r>
              <a:rPr lang="en-US" dirty="0"/>
              <a:t>( </a:t>
            </a:r>
            <a:r>
              <a:rPr lang="en-US" b="1" dirty="0"/>
              <a:t>SELECT </a:t>
            </a:r>
            <a:r>
              <a:rPr lang="en-US" dirty="0"/>
              <a:t>*</a:t>
            </a:r>
          </a:p>
          <a:p>
            <a:pPr marL="0" indent="860425">
              <a:buNone/>
            </a:pPr>
            <a:r>
              <a:rPr lang="en-US" b="1" dirty="0"/>
              <a:t>FROM </a:t>
            </a:r>
            <a:r>
              <a:rPr lang="en-US" dirty="0"/>
              <a:t>EMPLOYEE E, EMPLOYEE M,</a:t>
            </a:r>
          </a:p>
          <a:p>
            <a:pPr marL="0" indent="860425">
              <a:buNone/>
            </a:pPr>
            <a:r>
              <a:rPr lang="en-US" dirty="0"/>
              <a:t>DEPARTMENT D</a:t>
            </a:r>
          </a:p>
          <a:p>
            <a:pPr marL="0" indent="860425">
              <a:buNone/>
            </a:pPr>
            <a:r>
              <a:rPr lang="en-US" b="1"/>
              <a:t>WHERE  </a:t>
            </a:r>
            <a:r>
              <a:rPr lang="en-US" dirty="0" err="1"/>
              <a:t>E.Dno</a:t>
            </a:r>
            <a:r>
              <a:rPr lang="en-US" dirty="0"/>
              <a:t>=</a:t>
            </a:r>
            <a:r>
              <a:rPr lang="en-US" dirty="0" err="1"/>
              <a:t>D.Dnumber</a:t>
            </a:r>
            <a:endParaRPr lang="en-US" dirty="0"/>
          </a:p>
          <a:p>
            <a:pPr marL="0" indent="860425">
              <a:buNone/>
            </a:pPr>
            <a:r>
              <a:rPr lang="en-US" b="1" dirty="0"/>
              <a:t>AND </a:t>
            </a:r>
            <a:r>
              <a:rPr lang="en-US" dirty="0" err="1"/>
              <a:t>D.Mgr_ssn</a:t>
            </a:r>
            <a:r>
              <a:rPr lang="en-US" dirty="0"/>
              <a:t>=</a:t>
            </a:r>
            <a:r>
              <a:rPr lang="en-US" dirty="0" err="1"/>
              <a:t>M.Ssn</a:t>
            </a:r>
            <a:r>
              <a:rPr lang="en-US" dirty="0"/>
              <a:t> ) </a:t>
            </a:r>
          </a:p>
          <a:p>
            <a:pPr marL="0" indent="860425">
              <a:buNone/>
            </a:pPr>
            <a:r>
              <a:rPr lang="en-US" dirty="0"/>
              <a:t>AND </a:t>
            </a:r>
            <a:r>
              <a:rPr lang="en-US" dirty="0" err="1"/>
              <a:t>E.Salary</a:t>
            </a:r>
            <a:r>
              <a:rPr lang="en-US" dirty="0"/>
              <a:t>&gt;</a:t>
            </a:r>
            <a:r>
              <a:rPr lang="en-US" dirty="0" err="1"/>
              <a:t>M.Salary</a:t>
            </a:r>
            <a:endParaRPr lang="en-US" dirty="0"/>
          </a:p>
          <a:p>
            <a:pPr marL="0" indent="860425">
              <a:buNone/>
            </a:pP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399913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trigger is a block structure which is fired when DML statement like Insert, Update, Delete is executed on database table. A trigger is triggered automatically when an associated DML statement is executed</a:t>
            </a:r>
          </a:p>
        </p:txBody>
      </p:sp>
    </p:spTree>
    <p:extLst>
      <p:ext uri="{BB962C8B-B14F-4D97-AF65-F5344CB8AC3E}">
        <p14:creationId xmlns:p14="http://schemas.microsoft.com/office/powerpoint/2010/main" val="1015035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procedure that starts automatically if specified changes occur to the DBMS</a:t>
            </a:r>
          </a:p>
          <a:p>
            <a:r>
              <a:rPr lang="en-US" dirty="0"/>
              <a:t>Triggers are invoked when you insert data into a table, update data, or delete data. </a:t>
            </a:r>
          </a:p>
          <a:p>
            <a:r>
              <a:rPr lang="en-US" dirty="0"/>
              <a:t>By defining one or more triggers on a table, you can specify which data-modification actions will cause the trigger to fire.</a:t>
            </a:r>
          </a:p>
          <a:p>
            <a:r>
              <a:rPr lang="en-US" dirty="0"/>
              <a:t>This type of functionality is generally referred to as </a:t>
            </a:r>
            <a:r>
              <a:rPr lang="en-US" b="1" dirty="0"/>
              <a:t>active databases</a:t>
            </a:r>
            <a:r>
              <a:rPr lang="en-US" dirty="0"/>
              <a:t>.</a:t>
            </a:r>
          </a:p>
          <a:p>
            <a:r>
              <a:rPr lang="en-US" dirty="0"/>
              <a:t>SQL support three type of trigger</a:t>
            </a:r>
          </a:p>
          <a:p>
            <a:pPr marL="968375" indent="-457200"/>
            <a:r>
              <a:rPr lang="en-US" dirty="0"/>
              <a:t>Insert </a:t>
            </a:r>
          </a:p>
          <a:p>
            <a:pPr marL="968375" indent="-457200"/>
            <a:r>
              <a:rPr lang="en-US" dirty="0"/>
              <a:t>Update</a:t>
            </a:r>
          </a:p>
          <a:p>
            <a:pPr marL="968375" indent="-457200"/>
            <a:r>
              <a:rPr lang="en-US" dirty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8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dirty="0"/>
              <a:t>Cross joins</a:t>
            </a:r>
          </a:p>
          <a:p>
            <a:pPr lvl="1"/>
            <a:r>
              <a:rPr lang="en-US" altLang="en-US" dirty="0"/>
              <a:t>Inner join</a:t>
            </a:r>
          </a:p>
          <a:p>
            <a:pPr lvl="1"/>
            <a:r>
              <a:rPr lang="en-US" altLang="en-US" dirty="0"/>
              <a:t>outer joins</a:t>
            </a:r>
          </a:p>
          <a:p>
            <a:pPr marL="1085850" lvl="1" indent="342900" algn="just"/>
            <a:r>
              <a:rPr lang="en-US" altLang="en-US" dirty="0"/>
              <a:t>Left Outer Join</a:t>
            </a:r>
          </a:p>
          <a:p>
            <a:pPr marL="1085850" lvl="1" indent="342900" algn="just"/>
            <a:r>
              <a:rPr lang="en-US" altLang="en-US" dirty="0"/>
              <a:t>Right Outer Join</a:t>
            </a:r>
          </a:p>
          <a:p>
            <a:pPr marL="1085850" lvl="1" indent="342900" algn="just"/>
            <a:r>
              <a:rPr lang="en-US" altLang="en-US" dirty="0"/>
              <a:t>Full Outer Join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9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rgbClr val="0000FF"/>
                </a:solidFill>
              </a:rPr>
              <a:t>Event </a:t>
            </a:r>
            <a:r>
              <a:rPr lang="en-US" altLang="en-US" dirty="0"/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rgbClr val="0000FF"/>
                </a:solidFill>
              </a:rPr>
              <a:t>Condition</a:t>
            </a:r>
            <a:r>
              <a:rPr lang="en-US" altLang="en-US" dirty="0"/>
              <a:t> (tests whether the triggers should run) </a:t>
            </a:r>
            <a:r>
              <a:rPr lang="en-US" altLang="en-US" dirty="0">
                <a:solidFill>
                  <a:schemeClr val="accent2"/>
                </a:solidFill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rgbClr val="0000FF"/>
                </a:solidFill>
              </a:rPr>
              <a:t>Action</a:t>
            </a:r>
            <a:r>
              <a:rPr lang="en-US" altLang="en-US" dirty="0"/>
              <a:t> (what happens if the trigger runs)</a:t>
            </a:r>
          </a:p>
          <a:p>
            <a:r>
              <a:rPr lang="en-US" altLang="en-US" dirty="0"/>
              <a:t>When event occurs, and condition is satisfied, the action is performed.</a:t>
            </a:r>
          </a:p>
          <a:p>
            <a:r>
              <a:rPr lang="en-US" altLang="en-US" dirty="0"/>
              <a:t>Events could be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BEFORE|AFTER INSERT|UPDATE|DELETE ON &lt;</a:t>
            </a:r>
            <a:r>
              <a:rPr lang="en-US" altLang="en-US" sz="2000" dirty="0" err="1">
                <a:latin typeface="Courier New" panose="02070309020205020404" pitchFamily="49" charset="0"/>
              </a:rPr>
              <a:t>tableName</a:t>
            </a:r>
            <a:r>
              <a:rPr lang="en-US" altLang="en-US" sz="2000" dirty="0">
                <a:latin typeface="Courier New" panose="02070309020205020404" pitchFamily="49" charset="0"/>
              </a:rPr>
              <a:t>&gt;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e.g.: 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BEFORE INSERT ON Professor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8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11175">
              <a:buNone/>
            </a:pPr>
            <a:r>
              <a:rPr lang="en-US" dirty="0"/>
              <a:t>CREATE TRIGGER &lt;trigger name&gt;</a:t>
            </a:r>
          </a:p>
          <a:p>
            <a:pPr marL="0" indent="511175">
              <a:buNone/>
            </a:pPr>
            <a:r>
              <a:rPr lang="en-US" dirty="0"/>
              <a:t>{ BEFORE | AFTER |Instead of}</a:t>
            </a:r>
          </a:p>
          <a:p>
            <a:pPr marL="0" indent="511175">
              <a:buNone/>
            </a:pPr>
            <a:r>
              <a:rPr lang="en-US" dirty="0"/>
              <a:t>{ INSERT | DELETE | UPDATE }</a:t>
            </a:r>
            <a:br>
              <a:rPr lang="en-US" dirty="0"/>
            </a:br>
            <a:r>
              <a:rPr lang="en-US" dirty="0"/>
              <a:t>       [ OF &lt;column list&gt; ] </a:t>
            </a:r>
          </a:p>
          <a:p>
            <a:pPr marL="0" indent="511175">
              <a:buNone/>
            </a:pPr>
            <a:r>
              <a:rPr lang="en-US" dirty="0"/>
              <a:t>ON &lt;table name&gt; [ REFERENCING &lt;alias options&gt; ]</a:t>
            </a:r>
          </a:p>
          <a:p>
            <a:pPr marL="0" indent="511175">
              <a:buNone/>
            </a:pPr>
            <a:r>
              <a:rPr lang="en-US" dirty="0"/>
              <a:t>[ FOR EACH { ROW | STATEMENT } ]</a:t>
            </a:r>
          </a:p>
          <a:p>
            <a:pPr marL="0" indent="511175">
              <a:buNone/>
            </a:pPr>
            <a:r>
              <a:rPr lang="en-US" dirty="0"/>
              <a:t>[ WHEN ( &lt;search condition&gt; ) ]</a:t>
            </a:r>
          </a:p>
          <a:p>
            <a:pPr marL="0" indent="511175">
              <a:buNone/>
            </a:pPr>
            <a:r>
              <a:rPr lang="en-US" dirty="0"/>
              <a:t>&lt;triggered SQL statements&gt;</a:t>
            </a:r>
          </a:p>
          <a:p>
            <a:pPr marL="0" indent="51117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22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Assume our DB has a relation schema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</a:t>
            </a:r>
            <a:r>
              <a:rPr lang="en-US" altLang="en-US" dirty="0">
                <a:solidFill>
                  <a:srgbClr val="0000FF"/>
                </a:solidFill>
              </a:rPr>
              <a:t>Professor (</a:t>
            </a:r>
            <a:r>
              <a:rPr lang="en-US" altLang="en-US" dirty="0" err="1">
                <a:solidFill>
                  <a:srgbClr val="0000FF"/>
                </a:solidFill>
              </a:rPr>
              <a:t>pNum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 err="1">
                <a:solidFill>
                  <a:srgbClr val="0000FF"/>
                </a:solidFill>
              </a:rPr>
              <a:t>pName</a:t>
            </a:r>
            <a:r>
              <a:rPr lang="en-US" altLang="en-US" dirty="0">
                <a:solidFill>
                  <a:srgbClr val="0000FF"/>
                </a:solidFill>
              </a:rPr>
              <a:t>, salary)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We want to write a trigger that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rgbClr val="0000FF"/>
                </a:solidFill>
              </a:rPr>
              <a:t>Ensures that any new professor inserted              has salary &gt;= 60000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91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631825">
              <a:buNone/>
            </a:pPr>
            <a:r>
              <a:rPr lang="en-US" dirty="0"/>
              <a:t>CREATE TRIGGER reminder1 </a:t>
            </a:r>
          </a:p>
          <a:p>
            <a:pPr marL="0" indent="631825">
              <a:buNone/>
            </a:pPr>
            <a:r>
              <a:rPr lang="en-US" dirty="0"/>
              <a:t>ON </a:t>
            </a:r>
            <a:r>
              <a:rPr lang="en-US" dirty="0" err="1"/>
              <a:t>Sales.Customer</a:t>
            </a:r>
            <a:r>
              <a:rPr lang="en-US" dirty="0"/>
              <a:t> </a:t>
            </a:r>
          </a:p>
          <a:p>
            <a:pPr marL="0" indent="631825">
              <a:buNone/>
            </a:pPr>
            <a:r>
              <a:rPr lang="en-US" dirty="0"/>
              <a:t>AFTER INSERT, UPDATE </a:t>
            </a:r>
          </a:p>
          <a:p>
            <a:pPr marL="0" indent="631825">
              <a:buNone/>
            </a:pPr>
            <a:r>
              <a:rPr lang="en-US" dirty="0"/>
              <a:t>AS RAISERROR ('Notify Customer Relations', 16, 10); </a:t>
            </a:r>
          </a:p>
        </p:txBody>
      </p:sp>
    </p:spTree>
    <p:extLst>
      <p:ext uri="{BB962C8B-B14F-4D97-AF65-F5344CB8AC3E}">
        <p14:creationId xmlns:p14="http://schemas.microsoft.com/office/powerpoint/2010/main" val="42208851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CREATE TRIGGER </a:t>
            </a:r>
            <a:r>
              <a:rPr lang="en-US" altLang="en-US" dirty="0" err="1">
                <a:latin typeface="Courier New" panose="02070309020205020404" pitchFamily="49" charset="0"/>
              </a:rPr>
              <a:t>minSalary</a:t>
            </a:r>
            <a:r>
              <a:rPr lang="en-US" altLang="en-US" dirty="0">
                <a:latin typeface="Courier New" panose="02070309020205020404" pitchFamily="49" charset="0"/>
              </a:rPr>
              <a:t> BEFORE INSERT ON Professor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IF (: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new.salary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&lt; 60000)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	THEN RAISE_APPLICATION_ERROR (-20004, 			‘Violation of Minimum Professor Salary’);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	END IF;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112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security scheme is based on three central concepts</a:t>
            </a:r>
          </a:p>
          <a:p>
            <a:r>
              <a:rPr lang="en-US" dirty="0"/>
              <a:t>Users. The actor in the database. Each time they retrieves, inserts, delete or update data.</a:t>
            </a:r>
          </a:p>
          <a:p>
            <a:r>
              <a:rPr lang="en-US" dirty="0"/>
              <a:t>Database Objects. The items to which SQL security protection can be applied. These objects are tables and views.</a:t>
            </a:r>
          </a:p>
          <a:p>
            <a:r>
              <a:rPr lang="en-US" dirty="0"/>
              <a:t>Privileges: The action that a user is permitted to carry out for a given database object. These privileges are</a:t>
            </a:r>
            <a:br>
              <a:rPr lang="en-US" dirty="0"/>
            </a:br>
            <a:r>
              <a:rPr lang="en-US" dirty="0"/>
              <a:t>SELECT, INSERT, DELETE AND UPDATE.</a:t>
            </a:r>
          </a:p>
          <a:p>
            <a:r>
              <a:rPr lang="en-US" dirty="0"/>
              <a:t>To established a security scheme for a database, you use the SLQ GRANT statement to specify which user have which privileges on which database object.</a:t>
            </a:r>
          </a:p>
        </p:txBody>
      </p:sp>
    </p:spTree>
    <p:extLst>
      <p:ext uri="{BB962C8B-B14F-4D97-AF65-F5344CB8AC3E}">
        <p14:creationId xmlns:p14="http://schemas.microsoft.com/office/powerpoint/2010/main" val="2879639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the Privileges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830" y="1182143"/>
            <a:ext cx="5690946" cy="4345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553" y="1721848"/>
            <a:ext cx="4370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For example, here is a GRANT statement that lets Sam Clark retrieve and insert data in the OFFICES table of the sample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GRANT SELECT, INSERT</a:t>
            </a:r>
          </a:p>
          <a:p>
            <a:r>
              <a:rPr lang="en-US" dirty="0"/>
              <a:t>ON OFFICES</a:t>
            </a:r>
          </a:p>
          <a:p>
            <a:r>
              <a:rPr lang="en-US" dirty="0"/>
              <a:t>TO SAM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4900613"/>
            <a:ext cx="442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take away these grants then apply revoke statement</a:t>
            </a:r>
          </a:p>
          <a:p>
            <a:endParaRPr lang="en-US" dirty="0"/>
          </a:p>
          <a:p>
            <a:r>
              <a:rPr lang="en-US" dirty="0"/>
              <a:t>REVOKE SELECT, INSERT</a:t>
            </a:r>
          </a:p>
          <a:p>
            <a:r>
              <a:rPr lang="en-US" dirty="0"/>
              <a:t>ON OFFICE</a:t>
            </a:r>
          </a:p>
          <a:p>
            <a:r>
              <a:rPr lang="en-US" dirty="0"/>
              <a:t>FROM SAM</a:t>
            </a:r>
          </a:p>
        </p:txBody>
      </p:sp>
    </p:spTree>
    <p:extLst>
      <p:ext uri="{BB962C8B-B14F-4D97-AF65-F5344CB8AC3E}">
        <p14:creationId xmlns:p14="http://schemas.microsoft.com/office/powerpoint/2010/main" val="2595314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3" y="2172968"/>
            <a:ext cx="8596668" cy="3880773"/>
          </a:xfrm>
        </p:spPr>
        <p:txBody>
          <a:bodyPr/>
          <a:lstStyle/>
          <a:p>
            <a:r>
              <a:rPr lang="en-US" dirty="0"/>
              <a:t>Each user of a SQL-based database is typically assigned a user-id, to identify the user to the DBMS software.</a:t>
            </a:r>
          </a:p>
          <a:p>
            <a:r>
              <a:rPr lang="en-US" dirty="0"/>
              <a:t>User-id determine whether the statement will be permitted or prohibited by the DBMs.</a:t>
            </a:r>
          </a:p>
          <a:p>
            <a:r>
              <a:rPr lang="en-US" dirty="0"/>
              <a:t>Assigned by DBA.</a:t>
            </a:r>
          </a:p>
          <a:p>
            <a:r>
              <a:rPr lang="en-US" dirty="0"/>
              <a:t>Creating user syntax</a:t>
            </a:r>
          </a:p>
          <a:p>
            <a:r>
              <a:rPr lang="en-US" dirty="0"/>
              <a:t>Create user username identified by password;</a:t>
            </a:r>
          </a:p>
          <a:p>
            <a:r>
              <a:rPr lang="en-US" dirty="0"/>
              <a:t>Create user </a:t>
            </a:r>
            <a:r>
              <a:rPr lang="en-US" dirty="0" err="1"/>
              <a:t>sam</a:t>
            </a:r>
            <a:r>
              <a:rPr lang="en-US" dirty="0"/>
              <a:t> identified by welcome123;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91" y="3351438"/>
            <a:ext cx="4021537" cy="27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5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of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8119"/>
            <a:ext cx="8596668" cy="4293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BUNDLE OF PRIVILIGES TO MANY USERS USE ROLE</a:t>
            </a:r>
          </a:p>
          <a:p>
            <a:r>
              <a:rPr lang="en-US" dirty="0"/>
              <a:t>Role define set of privileges.</a:t>
            </a:r>
          </a:p>
          <a:p>
            <a:pPr marL="1714500" lvl="4" indent="0">
              <a:buNone/>
            </a:pPr>
            <a:r>
              <a:rPr lang="en-US" sz="1800" dirty="0"/>
              <a:t>Grant create session, create user, create table, insert, delete to role name;</a:t>
            </a:r>
          </a:p>
          <a:p>
            <a:pPr marL="1714500" lvl="4" indent="0">
              <a:buNone/>
            </a:pPr>
            <a:r>
              <a:rPr lang="en-US" sz="1800" dirty="0"/>
              <a:t>Grant select delete update on table name to r1;</a:t>
            </a:r>
          </a:p>
          <a:p>
            <a:r>
              <a:rPr lang="en-US" dirty="0"/>
              <a:t>Assigned these grants to new user</a:t>
            </a:r>
            <a:br>
              <a:rPr lang="en-US" dirty="0"/>
            </a:br>
            <a:r>
              <a:rPr lang="en-US" dirty="0"/>
              <a:t>				Grant r1 to user1,user2,user3,user4….,</a:t>
            </a:r>
            <a:r>
              <a:rPr lang="en-US" dirty="0" err="1"/>
              <a:t>usern</a:t>
            </a:r>
            <a:r>
              <a:rPr lang="en-US" dirty="0"/>
              <a:t>;</a:t>
            </a:r>
          </a:p>
          <a:p>
            <a:r>
              <a:rPr lang="en-US" dirty="0"/>
              <a:t>If a group of user perform same task the we create role for group of users.</a:t>
            </a:r>
          </a:p>
          <a:p>
            <a:r>
              <a:rPr lang="en-US" dirty="0"/>
              <a:t>Suppose Sam, David, Jerry are clerk so we create role for them</a:t>
            </a:r>
          </a:p>
          <a:p>
            <a:r>
              <a:rPr lang="en-US" dirty="0"/>
              <a:t>Create role clerk identified by login;</a:t>
            </a:r>
          </a:p>
          <a:p>
            <a:r>
              <a:rPr lang="en-US" dirty="0"/>
              <a:t>Now grant privileges to clerk</a:t>
            </a:r>
            <a:br>
              <a:rPr lang="en-US" dirty="0"/>
            </a:br>
            <a:r>
              <a:rPr lang="en-US" dirty="0"/>
              <a:t>					Grant r1 to clerk;</a:t>
            </a:r>
          </a:p>
        </p:txBody>
      </p:sp>
    </p:spTree>
    <p:extLst>
      <p:ext uri="{BB962C8B-B14F-4D97-AF65-F5344CB8AC3E}">
        <p14:creationId xmlns:p14="http://schemas.microsoft.com/office/powerpoint/2010/main" val="2075002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of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8119"/>
            <a:ext cx="8596668" cy="42932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grant this clerks role to users like this</a:t>
            </a:r>
          </a:p>
          <a:p>
            <a:r>
              <a:rPr lang="en-US" dirty="0"/>
              <a:t>grant clerks to </a:t>
            </a:r>
            <a:r>
              <a:rPr lang="en-US" dirty="0" err="1"/>
              <a:t>sami</a:t>
            </a:r>
            <a:r>
              <a:rPr lang="en-US" dirty="0"/>
              <a:t>, </a:t>
            </a:r>
            <a:r>
              <a:rPr lang="en-US" dirty="0" err="1"/>
              <a:t>scott</a:t>
            </a:r>
            <a:r>
              <a:rPr lang="en-US" dirty="0"/>
              <a:t>, </a:t>
            </a:r>
            <a:r>
              <a:rPr lang="en-US" dirty="0" err="1"/>
              <a:t>ashi</a:t>
            </a:r>
            <a:r>
              <a:rPr lang="en-US" dirty="0"/>
              <a:t>, </a:t>
            </a:r>
            <a:r>
              <a:rPr lang="en-US" dirty="0" err="1"/>
              <a:t>tanya</a:t>
            </a:r>
            <a:r>
              <a:rPr lang="en-US" dirty="0"/>
              <a:t> ;</a:t>
            </a:r>
          </a:p>
          <a:p>
            <a:r>
              <a:rPr lang="en-US" dirty="0"/>
              <a:t>Now Sami, Scott, </a:t>
            </a:r>
            <a:r>
              <a:rPr lang="en-US" dirty="0" err="1"/>
              <a:t>Ashi</a:t>
            </a:r>
            <a:r>
              <a:rPr lang="en-US" dirty="0"/>
              <a:t> and Tanya have all the privileges granted on clerks role. </a:t>
            </a:r>
          </a:p>
          <a:p>
            <a:r>
              <a:rPr lang="en-US" dirty="0"/>
              <a:t>Suppose after one month you want grant delete on privilege on </a:t>
            </a:r>
            <a:r>
              <a:rPr lang="en-US" dirty="0" err="1"/>
              <a:t>emp</a:t>
            </a:r>
            <a:r>
              <a:rPr lang="en-US" dirty="0"/>
              <a:t> table all these users then just delete these privilege to clerks role and automatically all the users will have the privilege. </a:t>
            </a:r>
          </a:p>
          <a:p>
            <a:r>
              <a:rPr lang="en-US" dirty="0"/>
              <a:t>grant delete on </a:t>
            </a:r>
            <a:r>
              <a:rPr lang="en-US" dirty="0" err="1"/>
              <a:t>emp</a:t>
            </a:r>
            <a:r>
              <a:rPr lang="en-US" dirty="0"/>
              <a:t> to clerks;</a:t>
            </a:r>
          </a:p>
          <a:p>
            <a:r>
              <a:rPr lang="en-US" dirty="0"/>
              <a:t>If you want to take back update privilege on </a:t>
            </a:r>
            <a:r>
              <a:rPr lang="en-US" dirty="0" err="1"/>
              <a:t>emp</a:t>
            </a:r>
            <a:r>
              <a:rPr lang="en-US" dirty="0"/>
              <a:t> table from these users just take it back from clerks role.</a:t>
            </a:r>
          </a:p>
          <a:p>
            <a:r>
              <a:rPr lang="en-US" dirty="0"/>
              <a:t>revoke update on </a:t>
            </a:r>
            <a:r>
              <a:rPr lang="en-US" dirty="0" err="1"/>
              <a:t>emp</a:t>
            </a:r>
            <a:r>
              <a:rPr lang="en-US" dirty="0"/>
              <a:t> from clerks;</a:t>
            </a:r>
          </a:p>
          <a:p>
            <a:r>
              <a:rPr lang="en-US" dirty="0"/>
              <a:t>To Drop a role </a:t>
            </a:r>
          </a:p>
          <a:p>
            <a:r>
              <a:rPr lang="en-US" dirty="0"/>
              <a:t>Drop role clerks;</a:t>
            </a:r>
          </a:p>
          <a:p>
            <a:r>
              <a:rPr lang="en-US" dirty="0"/>
              <a:t>To modify role use ALTER command.</a:t>
            </a:r>
          </a:p>
          <a:p>
            <a:r>
              <a:rPr lang="en-US" dirty="0"/>
              <a:t>Alter role </a:t>
            </a:r>
            <a:r>
              <a:rPr lang="en-US" dirty="0" err="1"/>
              <a:t>role</a:t>
            </a:r>
            <a:r>
              <a:rPr lang="en-US" dirty="0"/>
              <a:t> name with attribute name;</a:t>
            </a:r>
          </a:p>
          <a:p>
            <a:r>
              <a:rPr lang="en-US" dirty="0"/>
              <a:t>Alter role clerk with </a:t>
            </a:r>
            <a:r>
              <a:rPr lang="en-US" dirty="0" err="1"/>
              <a:t>system_clerk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501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A Cartesian product is formed when:</a:t>
            </a:r>
          </a:p>
          <a:p>
            <a:pPr lvl="2"/>
            <a:r>
              <a:rPr lang="en-US" altLang="en-US" dirty="0"/>
              <a:t>A join condition is omitted</a:t>
            </a:r>
          </a:p>
          <a:p>
            <a:pPr lvl="2"/>
            <a:r>
              <a:rPr lang="en-US" altLang="en-US" dirty="0"/>
              <a:t>All rows in the first table are joined to all rows in the second table</a:t>
            </a:r>
          </a:p>
          <a:p>
            <a:pPr lvl="1"/>
            <a:r>
              <a:rPr lang="en-US" altLang="en-US" dirty="0"/>
              <a:t>To avoid a Cartesian product, always include a valid join condition.</a:t>
            </a:r>
          </a:p>
          <a:p>
            <a:pPr lvl="1"/>
            <a:r>
              <a:rPr lang="en-US" altLang="en-US" dirty="0"/>
              <a:t>Example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Employee_Id</a:t>
            </a:r>
            <a:r>
              <a:rPr lang="en-US" altLang="en-US" dirty="0"/>
              <a:t>, </a:t>
            </a:r>
            <a:r>
              <a:rPr lang="en-US" altLang="en-US" dirty="0" err="1"/>
              <a:t>Departemnt_ID</a:t>
            </a:r>
            <a:r>
              <a:rPr lang="en-US" altLang="en-US" dirty="0"/>
              <a:t>, </a:t>
            </a:r>
            <a:r>
              <a:rPr lang="en-US" altLang="en-US" dirty="0" err="1"/>
              <a:t>Location_ID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From EMPLOYEE</a:t>
            </a:r>
          </a:p>
          <a:p>
            <a:pPr marL="457200" lvl="1" indent="0">
              <a:buNone/>
            </a:pPr>
            <a:r>
              <a:rPr lang="en-US" altLang="en-US" dirty="0"/>
              <a:t>Cross join DEPARTMENT; </a:t>
            </a:r>
          </a:p>
          <a:p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135381" y="3080667"/>
            <a:ext cx="3056619" cy="204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8750300" y="5119010"/>
            <a:ext cx="0" cy="162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012237" y="5119010"/>
            <a:ext cx="0" cy="162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59837" y="5402843"/>
            <a:ext cx="1279524" cy="131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Cartesian product: </a:t>
            </a:r>
            <a:br>
              <a:rPr lang="en-US" altLang="en-US" dirty="0"/>
            </a:br>
            <a:r>
              <a:rPr lang="en-US" altLang="en-US" dirty="0"/>
              <a:t>20 x 8 = 160 rows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578958" y="2689271"/>
            <a:ext cx="1548179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EMPLOYEES</a:t>
            </a:r>
            <a:r>
              <a:rPr lang="en-US" altLang="en-US" sz="2000" dirty="0"/>
              <a:t>  </a:t>
            </a:r>
            <a:r>
              <a:rPr lang="en-US" altLang="en-US" dirty="0"/>
              <a:t>(20 rows)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541823" y="2253835"/>
            <a:ext cx="1650177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DEPARTMENTS</a:t>
            </a:r>
            <a:r>
              <a:rPr lang="en-US" altLang="en-US" sz="2000" dirty="0"/>
              <a:t>  </a:t>
            </a:r>
            <a:r>
              <a:rPr lang="en-US" altLang="en-US" dirty="0"/>
              <a:t>(8 rows)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9837" y="3495489"/>
            <a:ext cx="2997793" cy="68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9837" y="4368615"/>
            <a:ext cx="2997793" cy="64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90" y="5035657"/>
            <a:ext cx="2389657" cy="28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18679" y="5295657"/>
            <a:ext cx="3145011" cy="157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963390" y="4022125"/>
            <a:ext cx="210370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 lIns="12700" tIns="12700" rIns="12700" bIns="12700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2533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SQL session </a:t>
            </a:r>
            <a:r>
              <a:rPr lang="en-US" dirty="0"/>
              <a:t>is the connection between some sort of client application and the database.</a:t>
            </a:r>
          </a:p>
          <a:p>
            <a:r>
              <a:rPr lang="en-US" dirty="0"/>
              <a:t>The session provides the context in which the authorization identifier executes SQL statements during a single connection.</a:t>
            </a:r>
          </a:p>
          <a:p>
            <a:r>
              <a:rPr lang="en-US" dirty="0"/>
              <a:t>The session begins when you start the interactive SQL program, and it lasts until you exit the program. In an application program using programmatic SQL,</a:t>
            </a:r>
          </a:p>
          <a:p>
            <a:r>
              <a:rPr lang="en-US" dirty="0"/>
              <a:t>All of the SQL statements used during the session are associated with the user-id specified for the session.</a:t>
            </a:r>
          </a:p>
          <a:p>
            <a:r>
              <a:rPr lang="en-US" dirty="0"/>
              <a:t>Usually, you must supply both a user-id and an associated password at the beginning of a session.</a:t>
            </a:r>
            <a:endParaRPr lang="en-US" altLang="en-US" sz="2400" dirty="0"/>
          </a:p>
          <a:p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Grant create session to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sam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GRANT is a command used to provide access or privileges on the database objects to the users.</a:t>
            </a:r>
          </a:p>
          <a:p>
            <a:r>
              <a:rPr lang="en-US" dirty="0"/>
              <a:t>Normally, the GRANT statement is used by the owner of a table or view to give other users access to the data. </a:t>
            </a:r>
          </a:p>
          <a:p>
            <a:pPr marL="749300" indent="0">
              <a:buNone/>
            </a:pPr>
            <a:r>
              <a:rPr lang="en-US" dirty="0"/>
              <a:t>GRANT SELECT, INSERT, DELETE, UPDATE</a:t>
            </a:r>
          </a:p>
          <a:p>
            <a:pPr marL="749300" indent="0">
              <a:buNone/>
            </a:pPr>
            <a:r>
              <a:rPr lang="en-US" dirty="0"/>
              <a:t>ON OREDER</a:t>
            </a:r>
          </a:p>
          <a:p>
            <a:pPr marL="749300" indent="0">
              <a:buNone/>
            </a:pPr>
            <a:r>
              <a:rPr lang="en-US" dirty="0"/>
              <a:t>TO OPUSER</a:t>
            </a:r>
          </a:p>
          <a:p>
            <a:r>
              <a:rPr lang="en-US" i="1" dirty="0"/>
              <a:t>Allow Sam Clark to insert or delete an office.</a:t>
            </a:r>
          </a:p>
          <a:p>
            <a:pPr marL="0" indent="749300">
              <a:buNone/>
            </a:pPr>
            <a:r>
              <a:rPr lang="en-US" dirty="0"/>
              <a:t>GRANT INSERT, DELETE</a:t>
            </a:r>
          </a:p>
          <a:p>
            <a:pPr marL="0" indent="749300">
              <a:buNone/>
            </a:pPr>
            <a:r>
              <a:rPr lang="en-US" dirty="0"/>
              <a:t>ON OFFICES</a:t>
            </a:r>
          </a:p>
          <a:p>
            <a:pPr marL="0" indent="749300">
              <a:buNone/>
            </a:pPr>
            <a:r>
              <a:rPr lang="en-US" dirty="0"/>
              <a:t>TO SAM</a:t>
            </a:r>
          </a:p>
        </p:txBody>
      </p:sp>
    </p:spTree>
    <p:extLst>
      <p:ext uri="{BB962C8B-B14F-4D97-AF65-F5344CB8AC3E}">
        <p14:creationId xmlns:p14="http://schemas.microsoft.com/office/powerpoint/2010/main" val="28318362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GRANTS STAMENTS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8879"/>
            <a:ext cx="8596668" cy="4751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Assign all privileges to the user using ALL PRIVILEGES statements</a:t>
            </a:r>
          </a:p>
          <a:p>
            <a:pPr marL="0" indent="465138">
              <a:buNone/>
            </a:pPr>
            <a:r>
              <a:rPr lang="en-US" dirty="0"/>
              <a:t>GRANT ALL PRIVILEGES</a:t>
            </a:r>
          </a:p>
          <a:p>
            <a:pPr marL="0" indent="465138">
              <a:buNone/>
            </a:pPr>
            <a:r>
              <a:rPr lang="en-US" dirty="0"/>
              <a:t>ON SALESREPS</a:t>
            </a:r>
          </a:p>
          <a:p>
            <a:pPr marL="0" indent="465138">
              <a:buNone/>
            </a:pPr>
            <a:r>
              <a:rPr lang="en-US" dirty="0"/>
              <a:t>TO SAM</a:t>
            </a:r>
          </a:p>
          <a:p>
            <a:r>
              <a:rPr lang="en-US" i="1" dirty="0"/>
              <a:t>Give all users </a:t>
            </a:r>
            <a:r>
              <a:rPr lang="en-US" dirty="0"/>
              <a:t>SELECT </a:t>
            </a:r>
            <a:r>
              <a:rPr lang="en-US" i="1" dirty="0"/>
              <a:t>access to the </a:t>
            </a:r>
            <a:r>
              <a:rPr lang="en-US" dirty="0"/>
              <a:t>OFFICES </a:t>
            </a:r>
            <a:r>
              <a:rPr lang="en-US" i="1" dirty="0"/>
              <a:t>table.</a:t>
            </a:r>
          </a:p>
          <a:p>
            <a:pPr marL="0" indent="465138">
              <a:buNone/>
            </a:pPr>
            <a:r>
              <a:rPr lang="en-US" dirty="0"/>
              <a:t>GRANT SELECT</a:t>
            </a:r>
          </a:p>
          <a:p>
            <a:pPr marL="0" indent="465138">
              <a:buNone/>
            </a:pPr>
            <a:r>
              <a:rPr lang="en-US" dirty="0"/>
              <a:t>ON OFFICES</a:t>
            </a:r>
          </a:p>
          <a:p>
            <a:pPr marL="0" indent="465138">
              <a:buNone/>
            </a:pPr>
            <a:r>
              <a:rPr lang="en-US" dirty="0"/>
              <a:t>TO PUBLIC</a:t>
            </a:r>
          </a:p>
          <a:p>
            <a:r>
              <a:rPr lang="en-US" i="1" dirty="0"/>
              <a:t>Let order-processing users change company names and salesperson assignments.</a:t>
            </a:r>
          </a:p>
          <a:p>
            <a:pPr marL="465138" indent="0">
              <a:buNone/>
            </a:pPr>
            <a:r>
              <a:rPr lang="en-US" dirty="0"/>
              <a:t>GRANT UPDATE (COMPANY, CUST_REP)</a:t>
            </a:r>
          </a:p>
          <a:p>
            <a:pPr marL="465138" indent="0">
              <a:buNone/>
            </a:pPr>
            <a:r>
              <a:rPr lang="en-US" dirty="0"/>
              <a:t>ON CUSTOMERS</a:t>
            </a:r>
          </a:p>
          <a:p>
            <a:pPr marL="465138" indent="0">
              <a:buNone/>
            </a:pPr>
            <a:r>
              <a:rPr lang="en-US" dirty="0"/>
              <a:t>TO OPUSER</a:t>
            </a:r>
          </a:p>
        </p:txBody>
      </p:sp>
    </p:spTree>
    <p:extLst>
      <p:ext uri="{BB962C8B-B14F-4D97-AF65-F5344CB8AC3E}">
        <p14:creationId xmlns:p14="http://schemas.microsoft.com/office/powerpoint/2010/main" val="2537821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9785"/>
            <a:ext cx="8596668" cy="571157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Give accounts receivable users read-only access to the employee number, name, and sales</a:t>
            </a:r>
          </a:p>
          <a:p>
            <a:r>
              <a:rPr lang="en-US" i="1" dirty="0"/>
              <a:t>office columns of the </a:t>
            </a:r>
            <a:r>
              <a:rPr lang="en-US" dirty="0"/>
              <a:t>SALESREPS </a:t>
            </a:r>
            <a:r>
              <a:rPr lang="en-US" i="1" dirty="0"/>
              <a:t>table.</a:t>
            </a:r>
          </a:p>
          <a:p>
            <a:pPr marL="0" indent="688975">
              <a:buNone/>
            </a:pPr>
            <a:r>
              <a:rPr lang="en-US" dirty="0"/>
              <a:t>GRANT SELECT (EMPL_NUM, NAME, REP_OFFICE)</a:t>
            </a:r>
          </a:p>
          <a:p>
            <a:pPr marL="0" indent="688975">
              <a:buNone/>
            </a:pPr>
            <a:r>
              <a:rPr lang="en-US" dirty="0"/>
              <a:t>ON SALESREPS</a:t>
            </a:r>
          </a:p>
          <a:p>
            <a:pPr marL="0" indent="688975">
              <a:buNone/>
            </a:pPr>
            <a:r>
              <a:rPr lang="en-US" dirty="0"/>
              <a:t>TO ARUSER</a:t>
            </a:r>
          </a:p>
          <a:p>
            <a:r>
              <a:rPr lang="en-US" dirty="0"/>
              <a:t>Passing GRANT</a:t>
            </a:r>
          </a:p>
          <a:p>
            <a:pPr marL="0" indent="688975">
              <a:buNone/>
            </a:pPr>
            <a:r>
              <a:rPr lang="en-US" dirty="0"/>
              <a:t>GRANT SELECT</a:t>
            </a:r>
          </a:p>
          <a:p>
            <a:pPr marL="0" indent="688975">
              <a:buNone/>
            </a:pPr>
            <a:r>
              <a:rPr lang="en-US" dirty="0"/>
              <a:t>ON WESTREPS</a:t>
            </a:r>
          </a:p>
          <a:p>
            <a:pPr marL="0" indent="688975">
              <a:buNone/>
            </a:pPr>
            <a:r>
              <a:rPr lang="en-US" dirty="0"/>
              <a:t>TO LARRY</a:t>
            </a:r>
          </a:p>
          <a:p>
            <a:pPr marL="0" indent="688975">
              <a:buNone/>
            </a:pPr>
            <a:r>
              <a:rPr lang="en-US" dirty="0"/>
              <a:t>WITH GRANT OPTION</a:t>
            </a:r>
          </a:p>
          <a:p>
            <a:r>
              <a:rPr lang="en-US" dirty="0"/>
              <a:t>Larry can now issue this GRANT statement:</a:t>
            </a:r>
          </a:p>
          <a:p>
            <a:pPr marL="0" indent="688975">
              <a:buNone/>
            </a:pPr>
            <a:r>
              <a:rPr lang="en-US" dirty="0"/>
              <a:t>GRANT SELECT</a:t>
            </a:r>
          </a:p>
          <a:p>
            <a:pPr marL="0" indent="688975">
              <a:buNone/>
            </a:pPr>
            <a:r>
              <a:rPr lang="en-US" dirty="0"/>
              <a:t>ON WESTREPS</a:t>
            </a:r>
          </a:p>
          <a:p>
            <a:pPr marL="0" indent="688975">
              <a:buNone/>
            </a:pPr>
            <a:r>
              <a:rPr lang="en-US" dirty="0"/>
              <a:t>TO SUE</a:t>
            </a:r>
          </a:p>
        </p:txBody>
      </p:sp>
    </p:spTree>
    <p:extLst>
      <p:ext uri="{BB962C8B-B14F-4D97-AF65-F5344CB8AC3E}">
        <p14:creationId xmlns:p14="http://schemas.microsoft.com/office/powerpoint/2010/main" val="20548322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3831"/>
            <a:ext cx="8596668" cy="46619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privileges that you have granted with the GRANT statement can be taken away with the REVOKE statement</a:t>
            </a:r>
          </a:p>
          <a:p>
            <a:r>
              <a:rPr lang="en-US" dirty="0"/>
              <a:t>A REVOKE statement may take away all or some of the privileges that you previously granted to a user-id.</a:t>
            </a:r>
          </a:p>
          <a:p>
            <a:r>
              <a:rPr lang="en-US" i="1" dirty="0"/>
              <a:t>Grant and then revoke some </a:t>
            </a:r>
            <a:r>
              <a:rPr lang="en-US" dirty="0"/>
              <a:t>SALESREPS </a:t>
            </a:r>
            <a:r>
              <a:rPr lang="en-US" i="1" dirty="0"/>
              <a:t>table privileges.</a:t>
            </a:r>
          </a:p>
          <a:p>
            <a:pPr marL="0" indent="793750">
              <a:buNone/>
            </a:pPr>
            <a:r>
              <a:rPr lang="en-US" dirty="0"/>
              <a:t>GRANT SELECT, INSERT, UPDATE</a:t>
            </a:r>
          </a:p>
          <a:p>
            <a:pPr marL="0" indent="793750">
              <a:buNone/>
            </a:pPr>
            <a:r>
              <a:rPr lang="en-US" dirty="0"/>
              <a:t>ON SALESREPS</a:t>
            </a:r>
          </a:p>
          <a:p>
            <a:pPr marL="0" indent="793750">
              <a:buNone/>
            </a:pPr>
            <a:r>
              <a:rPr lang="en-US" dirty="0"/>
              <a:t>TO ARUSER, OPUSER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793750">
              <a:buNone/>
            </a:pPr>
            <a:r>
              <a:rPr lang="en-US" dirty="0"/>
              <a:t>REVOKE INSERT, UPDATE</a:t>
            </a:r>
          </a:p>
          <a:p>
            <a:pPr marL="0" indent="793750">
              <a:buNone/>
            </a:pPr>
            <a:r>
              <a:rPr lang="en-US" dirty="0"/>
              <a:t>ON SALESREPS</a:t>
            </a:r>
          </a:p>
          <a:p>
            <a:pPr marL="0" indent="793750">
              <a:buNone/>
            </a:pPr>
            <a:r>
              <a:rPr lang="en-US" dirty="0"/>
              <a:t>FROM OPUSER</a:t>
            </a:r>
          </a:p>
        </p:txBody>
      </p:sp>
    </p:spTree>
    <p:extLst>
      <p:ext uri="{BB962C8B-B14F-4D97-AF65-F5344CB8AC3E}">
        <p14:creationId xmlns:p14="http://schemas.microsoft.com/office/powerpoint/2010/main" val="20576831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853"/>
            <a:ext cx="8596668" cy="5816510"/>
          </a:xfrm>
        </p:spPr>
        <p:txBody>
          <a:bodyPr/>
          <a:lstStyle/>
          <a:p>
            <a:r>
              <a:rPr lang="en-US" i="1" dirty="0"/>
              <a:t>Take away </a:t>
            </a:r>
            <a:r>
              <a:rPr lang="en-US" dirty="0"/>
              <a:t>UPDATE </a:t>
            </a:r>
            <a:r>
              <a:rPr lang="en-US" i="1" dirty="0"/>
              <a:t>and </a:t>
            </a:r>
            <a:r>
              <a:rPr lang="en-US" dirty="0"/>
              <a:t>DELETE </a:t>
            </a:r>
            <a:r>
              <a:rPr lang="en-US" i="1" dirty="0"/>
              <a:t>privileges for two user-ids.</a:t>
            </a:r>
          </a:p>
          <a:p>
            <a:pPr marL="0" indent="854075">
              <a:buNone/>
            </a:pPr>
            <a:r>
              <a:rPr lang="en-US" dirty="0"/>
              <a:t>REVOKE UPDATE, DELETE</a:t>
            </a:r>
          </a:p>
          <a:p>
            <a:pPr marL="0" indent="854075">
              <a:buNone/>
            </a:pPr>
            <a:r>
              <a:rPr lang="en-US" dirty="0"/>
              <a:t>ON OFFICES</a:t>
            </a:r>
          </a:p>
          <a:p>
            <a:pPr marL="0" indent="854075">
              <a:buNone/>
            </a:pPr>
            <a:r>
              <a:rPr lang="en-US" dirty="0"/>
              <a:t>FROM ARUSER, OPUSER</a:t>
            </a:r>
          </a:p>
          <a:p>
            <a:r>
              <a:rPr lang="en-US" i="1" dirty="0"/>
              <a:t>Take away all privileges on the </a:t>
            </a:r>
            <a:r>
              <a:rPr lang="en-US" dirty="0"/>
              <a:t>OFFICES </a:t>
            </a:r>
            <a:r>
              <a:rPr lang="en-US" i="1" dirty="0"/>
              <a:t>that were formerly granted to all users.</a:t>
            </a:r>
          </a:p>
          <a:p>
            <a:pPr marL="0" indent="854075">
              <a:buNone/>
            </a:pPr>
            <a:r>
              <a:rPr lang="en-US" dirty="0"/>
              <a:t>REVOKE ALL PRIVILEGES</a:t>
            </a:r>
          </a:p>
          <a:p>
            <a:pPr marL="0" indent="854075">
              <a:buNone/>
            </a:pPr>
            <a:r>
              <a:rPr lang="en-US" dirty="0"/>
              <a:t>ON OFFICES</a:t>
            </a:r>
          </a:p>
          <a:p>
            <a:pPr marL="0" indent="854075">
              <a:buNone/>
            </a:pPr>
            <a:r>
              <a:rPr lang="en-US" dirty="0"/>
              <a:t>FROM PUBLIC</a:t>
            </a:r>
          </a:p>
        </p:txBody>
      </p:sp>
    </p:spTree>
    <p:extLst>
      <p:ext uri="{BB962C8B-B14F-4D97-AF65-F5344CB8AC3E}">
        <p14:creationId xmlns:p14="http://schemas.microsoft.com/office/powerpoint/2010/main" val="37171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EQUI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77482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a simple JOIN in which the result is based on matched data as per the equality condition specified in the query.</a:t>
            </a:r>
            <a:endParaRPr lang="en-US" alt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  <a:p>
            <a:r>
              <a:rPr lang="en-US" altLang="en-US" sz="1600" dirty="0"/>
              <a:t>Select  * From  employees ,departments</a:t>
            </a:r>
          </a:p>
          <a:p>
            <a:r>
              <a:rPr lang="en-US" altLang="en-US" sz="1600" dirty="0"/>
              <a:t>Where </a:t>
            </a:r>
            <a:r>
              <a:rPr lang="en-US" altLang="en-US" sz="1600" dirty="0" err="1"/>
              <a:t>employees.department_id</a:t>
            </a:r>
            <a:r>
              <a:rPr lang="en-US" altLang="en-US" sz="1600" dirty="0"/>
              <a:t>=</a:t>
            </a:r>
            <a:r>
              <a:rPr lang="en-US" altLang="en-US" sz="1600" dirty="0" err="1"/>
              <a:t>departments.department_id</a:t>
            </a:r>
            <a:r>
              <a:rPr lang="en-US" altLang="en-US" sz="1600" dirty="0"/>
              <a:t>;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6" y="3571874"/>
            <a:ext cx="5262563" cy="31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EQUI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77482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process of forming pairs of rows by matching the contents of related columns is called </a:t>
            </a:r>
            <a:r>
              <a:rPr lang="en-US" i="1" dirty="0"/>
              <a:t>joining </a:t>
            </a:r>
            <a:r>
              <a:rPr lang="en-US" dirty="0"/>
              <a:t>the tables. </a:t>
            </a:r>
          </a:p>
          <a:p>
            <a:r>
              <a:rPr lang="en-US" dirty="0"/>
              <a:t>The resulting table (containing data from both of the original tables) is called a </a:t>
            </a:r>
            <a:r>
              <a:rPr lang="en-US" i="1" dirty="0"/>
              <a:t>join </a:t>
            </a:r>
            <a:r>
              <a:rPr lang="en-US" dirty="0"/>
              <a:t>between the two tables. (A join based on an exact match between two columns is more precisely called an </a:t>
            </a:r>
            <a:r>
              <a:rPr lang="en-US" i="1" dirty="0" err="1"/>
              <a:t>equi</a:t>
            </a:r>
            <a:r>
              <a:rPr lang="en-US" i="1" dirty="0"/>
              <a:t>-join)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	SELECT ORDER_NUM, AMOUNT, COMPANY, CREDIT_LIMIT</a:t>
            </a:r>
          </a:p>
          <a:p>
            <a:pPr marL="0" indent="0">
              <a:buNone/>
            </a:pPr>
            <a:r>
              <a:rPr lang="en-US" dirty="0"/>
              <a:t>	FROM ORDERS, CUSTOMERS</a:t>
            </a:r>
          </a:p>
          <a:p>
            <a:pPr marL="0" indent="0">
              <a:buNone/>
            </a:pPr>
            <a:r>
              <a:rPr lang="en-US" dirty="0"/>
              <a:t>	WHERE CUST = CUST_NUM</a:t>
            </a:r>
          </a:p>
        </p:txBody>
      </p:sp>
    </p:spTree>
    <p:extLst>
      <p:ext uri="{BB962C8B-B14F-4D97-AF65-F5344CB8AC3E}">
        <p14:creationId xmlns:p14="http://schemas.microsoft.com/office/powerpoint/2010/main" val="347511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5885</TotalTime>
  <Words>4849</Words>
  <Application>Microsoft Office PowerPoint</Application>
  <PresentationFormat>Widescreen</PresentationFormat>
  <Paragraphs>789</Paragraphs>
  <Slides>75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Arial Unicode MS</vt:lpstr>
      <vt:lpstr>Andalus</vt:lpstr>
      <vt:lpstr>Arial</vt:lpstr>
      <vt:lpstr>Calibri</vt:lpstr>
      <vt:lpstr>Comic Sans MS</vt:lpstr>
      <vt:lpstr>Courier New</vt:lpstr>
      <vt:lpstr>Times New Roman</vt:lpstr>
      <vt:lpstr>Trebuchet MS</vt:lpstr>
      <vt:lpstr>Verdana</vt:lpstr>
      <vt:lpstr>Wingdings</vt:lpstr>
      <vt:lpstr>Wingdings 3</vt:lpstr>
      <vt:lpstr>Facet</vt:lpstr>
      <vt:lpstr>Bitmap Image</vt:lpstr>
      <vt:lpstr>Data base system</vt:lpstr>
      <vt:lpstr>Objectives</vt:lpstr>
      <vt:lpstr>Join</vt:lpstr>
      <vt:lpstr>Join</vt:lpstr>
      <vt:lpstr>Join</vt:lpstr>
      <vt:lpstr>Types of Join</vt:lpstr>
      <vt:lpstr>Cartesian join</vt:lpstr>
      <vt:lpstr>INNER OR EQUI JOIN</vt:lpstr>
      <vt:lpstr>INNER OR EQUI JOIN</vt:lpstr>
      <vt:lpstr>INNER OR EQUI JOIN</vt:lpstr>
      <vt:lpstr>INNER OR EQUI JOIN</vt:lpstr>
      <vt:lpstr>Self Join</vt:lpstr>
      <vt:lpstr>Self Join</vt:lpstr>
      <vt:lpstr>Self Join</vt:lpstr>
      <vt:lpstr>Outer Join</vt:lpstr>
      <vt:lpstr>Outer Join</vt:lpstr>
      <vt:lpstr>Left outer join</vt:lpstr>
      <vt:lpstr>Left Outer Join</vt:lpstr>
      <vt:lpstr>Right outer Join</vt:lpstr>
      <vt:lpstr>Right outer Join</vt:lpstr>
      <vt:lpstr>Full Outer Join</vt:lpstr>
      <vt:lpstr>Characteristics of OUTER join</vt:lpstr>
      <vt:lpstr>PowerPoint Presentation</vt:lpstr>
      <vt:lpstr>Union, Intersection and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</vt:lpstr>
      <vt:lpstr>Intersection</vt:lpstr>
      <vt:lpstr>PowerPoint Presentation</vt:lpstr>
      <vt:lpstr>Data Type</vt:lpstr>
      <vt:lpstr>Data Type</vt:lpstr>
      <vt:lpstr>User Define data type</vt:lpstr>
      <vt:lpstr>Create Table Structure</vt:lpstr>
      <vt:lpstr>Constraints</vt:lpstr>
      <vt:lpstr>Create Table Structure</vt:lpstr>
      <vt:lpstr>Create Table Structure</vt:lpstr>
      <vt:lpstr>Create Table Structure</vt:lpstr>
      <vt:lpstr>FK Constraints</vt:lpstr>
      <vt:lpstr>Create Table Structure</vt:lpstr>
      <vt:lpstr>PowerPoint Presentation</vt:lpstr>
      <vt:lpstr>PowerPoint Presentation</vt:lpstr>
      <vt:lpstr>Create index constraints</vt:lpstr>
      <vt:lpstr>Create index constraints</vt:lpstr>
      <vt:lpstr>DROP DDL Commands</vt:lpstr>
      <vt:lpstr>ALTER Commands</vt:lpstr>
      <vt:lpstr>ALTER Commands</vt:lpstr>
      <vt:lpstr>Class Task</vt:lpstr>
      <vt:lpstr>Views (DDL Command)</vt:lpstr>
      <vt:lpstr>Views (DDL Command)</vt:lpstr>
      <vt:lpstr>Views  Syntax</vt:lpstr>
      <vt:lpstr>Views</vt:lpstr>
      <vt:lpstr>Views (DDL Command)</vt:lpstr>
      <vt:lpstr>Assertion</vt:lpstr>
      <vt:lpstr>Example</vt:lpstr>
      <vt:lpstr>Trigger</vt:lpstr>
      <vt:lpstr>Trigger</vt:lpstr>
      <vt:lpstr>Trigger</vt:lpstr>
      <vt:lpstr>Syntax</vt:lpstr>
      <vt:lpstr>Trigger</vt:lpstr>
      <vt:lpstr>Example 1</vt:lpstr>
      <vt:lpstr>Trigger</vt:lpstr>
      <vt:lpstr>DCL</vt:lpstr>
      <vt:lpstr>GRANT the Privileges</vt:lpstr>
      <vt:lpstr>USER ID</vt:lpstr>
      <vt:lpstr>Group of users</vt:lpstr>
      <vt:lpstr>Group of users</vt:lpstr>
      <vt:lpstr>SQL Session</vt:lpstr>
      <vt:lpstr>GRANT statement</vt:lpstr>
      <vt:lpstr>GRANTS STAMENTS</vt:lpstr>
      <vt:lpstr>PowerPoint Presentation</vt:lpstr>
      <vt:lpstr>REVOKE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innocent akhtar</dc:creator>
  <cp:lastModifiedBy>Ms.Nasreen Akhtar</cp:lastModifiedBy>
  <cp:revision>151</cp:revision>
  <dcterms:created xsi:type="dcterms:W3CDTF">2017-02-17T09:43:00Z</dcterms:created>
  <dcterms:modified xsi:type="dcterms:W3CDTF">2022-04-02T16:19:59Z</dcterms:modified>
</cp:coreProperties>
</file>