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57" r:id="rId4"/>
    <p:sldId id="259" r:id="rId5"/>
    <p:sldId id="260" r:id="rId6"/>
    <p:sldId id="258" r:id="rId7"/>
    <p:sldId id="263" r:id="rId8"/>
    <p:sldId id="264" r:id="rId9"/>
    <p:sldId id="282" r:id="rId10"/>
    <p:sldId id="262" r:id="rId11"/>
    <p:sldId id="261" r:id="rId12"/>
    <p:sldId id="267" r:id="rId13"/>
    <p:sldId id="268" r:id="rId14"/>
    <p:sldId id="269" r:id="rId15"/>
    <p:sldId id="265" r:id="rId16"/>
    <p:sldId id="270" r:id="rId17"/>
    <p:sldId id="266" r:id="rId18"/>
    <p:sldId id="271" r:id="rId19"/>
    <p:sldId id="272" r:id="rId20"/>
    <p:sldId id="277" r:id="rId21"/>
    <p:sldId id="273" r:id="rId22"/>
    <p:sldId id="274" r:id="rId23"/>
    <p:sldId id="276" r:id="rId24"/>
    <p:sldId id="275" r:id="rId25"/>
    <p:sldId id="278" r:id="rId26"/>
    <p:sldId id="279" r:id="rId27"/>
    <p:sldId id="283" r:id="rId28"/>
    <p:sldId id="280" r:id="rId29"/>
    <p:sldId id="281" r:id="rId30"/>
    <p:sldId id="284" r:id="rId31"/>
    <p:sldId id="287" r:id="rId32"/>
    <p:sldId id="288" r:id="rId33"/>
    <p:sldId id="289" r:id="rId34"/>
    <p:sldId id="290" r:id="rId35"/>
    <p:sldId id="291" r:id="rId36"/>
    <p:sldId id="299" r:id="rId37"/>
    <p:sldId id="297" r:id="rId38"/>
    <p:sldId id="298" r:id="rId39"/>
    <p:sldId id="307" r:id="rId40"/>
    <p:sldId id="293" r:id="rId41"/>
    <p:sldId id="308" r:id="rId42"/>
    <p:sldId id="309" r:id="rId43"/>
    <p:sldId id="300" r:id="rId44"/>
    <p:sldId id="294" r:id="rId45"/>
    <p:sldId id="301" r:id="rId46"/>
    <p:sldId id="310" r:id="rId47"/>
    <p:sldId id="305" r:id="rId48"/>
    <p:sldId id="302" r:id="rId49"/>
    <p:sldId id="295" r:id="rId50"/>
    <p:sldId id="311" r:id="rId51"/>
    <p:sldId id="312" r:id="rId52"/>
    <p:sldId id="314" r:id="rId53"/>
    <p:sldId id="31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5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5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76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3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61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2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0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F8E6D-45B9-459B-8115-1936DE0B73C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8EEC5F-606E-4BC2-BE88-C34E530C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Nasreen</a:t>
            </a:r>
            <a:r>
              <a:rPr lang="en-US" dirty="0" smtClean="0"/>
              <a:t> Akhtar</a:t>
            </a:r>
          </a:p>
          <a:p>
            <a:r>
              <a:rPr lang="en-US" dirty="0" smtClean="0"/>
              <a:t>FAST-NU</a:t>
            </a:r>
          </a:p>
          <a:p>
            <a:r>
              <a:rPr lang="en-US" dirty="0" err="1" smtClean="0"/>
              <a:t>Faissalabad</a:t>
            </a:r>
            <a:r>
              <a:rPr lang="en-US" dirty="0" smtClean="0"/>
              <a:t>- </a:t>
            </a:r>
            <a:r>
              <a:rPr lang="en-US" dirty="0" err="1" smtClean="0"/>
              <a:t>Chiniot</a:t>
            </a:r>
            <a:r>
              <a:rPr lang="en-US" dirty="0" smtClean="0"/>
              <a:t>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9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Design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en-US" sz="2400" dirty="0" smtClean="0"/>
              <a:t>Information </a:t>
            </a:r>
            <a:r>
              <a:rPr lang="en-US" altLang="en-US" sz="2400" dirty="0"/>
              <a:t>is stored redundantly </a:t>
            </a:r>
          </a:p>
          <a:p>
            <a:pPr lvl="1"/>
            <a:r>
              <a:rPr lang="en-US" altLang="en-US" sz="1800" dirty="0"/>
              <a:t>Wastes storage</a:t>
            </a:r>
          </a:p>
          <a:p>
            <a:pPr lvl="1"/>
            <a:r>
              <a:rPr lang="en-US" altLang="en-US" sz="1800" dirty="0"/>
              <a:t>Causes problems with update anomalies</a:t>
            </a:r>
          </a:p>
          <a:p>
            <a:pPr lvl="2"/>
            <a:r>
              <a:rPr lang="en-US" altLang="en-US" sz="1800" dirty="0"/>
              <a:t>Insertion anomalies</a:t>
            </a:r>
          </a:p>
          <a:p>
            <a:pPr lvl="2"/>
            <a:r>
              <a:rPr lang="en-US" altLang="en-US" sz="1800" dirty="0"/>
              <a:t>Deletion anomalies</a:t>
            </a:r>
          </a:p>
          <a:p>
            <a:pPr lvl="2"/>
            <a:r>
              <a:rPr lang="en-US" altLang="en-US" sz="1800" dirty="0"/>
              <a:t>Modification anomalies </a:t>
            </a:r>
          </a:p>
          <a:p>
            <a:pPr marL="806450" indent="-3492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3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error or inconsistency </a:t>
            </a:r>
            <a:r>
              <a:rPr lang="en-US" dirty="0" smtClean="0"/>
              <a:t>that may </a:t>
            </a:r>
            <a:r>
              <a:rPr lang="en-US" dirty="0"/>
              <a:t>result when a user </a:t>
            </a:r>
            <a:r>
              <a:rPr lang="en-US" dirty="0" smtClean="0"/>
              <a:t>attempts to insert, delete or update </a:t>
            </a:r>
            <a:r>
              <a:rPr lang="en-US" dirty="0"/>
              <a:t>a </a:t>
            </a:r>
            <a:r>
              <a:rPr lang="en-US" dirty="0" smtClean="0"/>
              <a:t>relation </a:t>
            </a:r>
            <a:r>
              <a:rPr lang="en-US" dirty="0"/>
              <a:t>that </a:t>
            </a:r>
            <a:r>
              <a:rPr lang="en-US" dirty="0" smtClean="0"/>
              <a:t>contains redundant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three </a:t>
            </a:r>
            <a:r>
              <a:rPr lang="en-US" dirty="0" smtClean="0"/>
              <a:t>types of </a:t>
            </a:r>
            <a:r>
              <a:rPr lang="en-US" dirty="0"/>
              <a:t>anomalies </a:t>
            </a:r>
          </a:p>
          <a:p>
            <a:pPr marL="914400" indent="-457200"/>
            <a:r>
              <a:rPr lang="en-US" dirty="0" smtClean="0"/>
              <a:t>Insertion Anomalies</a:t>
            </a:r>
          </a:p>
          <a:p>
            <a:pPr marL="914400" indent="-457200"/>
            <a:r>
              <a:rPr lang="en-US" dirty="0" smtClean="0"/>
              <a:t>Deletion Anomalies</a:t>
            </a:r>
            <a:endParaRPr lang="en-US" dirty="0"/>
          </a:p>
          <a:p>
            <a:pPr marL="914400" indent="-457200"/>
            <a:r>
              <a:rPr lang="en-US" dirty="0" smtClean="0"/>
              <a:t>Modification/Update </a:t>
            </a:r>
            <a:r>
              <a:rPr lang="en-US" dirty="0"/>
              <a:t>A</a:t>
            </a:r>
            <a:r>
              <a:rPr lang="en-US" dirty="0" smtClean="0"/>
              <a:t>nomalies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2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anomalies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33467"/>
              </p:ext>
            </p:extLst>
          </p:nvPr>
        </p:nvGraphicFramePr>
        <p:xfrm>
          <a:off x="677863" y="2160588"/>
          <a:ext cx="8596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/>
                <a:gridCol w="1432719"/>
                <a:gridCol w="1432719"/>
                <a:gridCol w="1432719"/>
                <a:gridCol w="1432719"/>
                <a:gridCol w="14327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Emp_id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Dep_name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3200400"/>
            <a:ext cx="9032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Let assume that if new department has been started by the organization, but initially there is no employee appointed for that department.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New tuple in the above table can not be inserted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Because </a:t>
            </a:r>
            <a:r>
              <a:rPr lang="en-US" dirty="0" err="1" smtClean="0"/>
              <a:t>Emp_id</a:t>
            </a:r>
            <a:r>
              <a:rPr lang="en-US" dirty="0" smtClean="0"/>
              <a:t> is primary key and it can not be null.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9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anomalies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33467"/>
              </p:ext>
            </p:extLst>
          </p:nvPr>
        </p:nvGraphicFramePr>
        <p:xfrm>
          <a:off x="677863" y="2160588"/>
          <a:ext cx="8596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/>
                <a:gridCol w="1432719"/>
                <a:gridCol w="1432719"/>
                <a:gridCol w="1432719"/>
                <a:gridCol w="1432719"/>
                <a:gridCol w="14327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Emp_id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Dep_name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3200400"/>
            <a:ext cx="903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Let assume that there is only one employee in department 500.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If we want to delete the employee record then department information will also be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4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Modification/Update anomalies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5375"/>
              </p:ext>
            </p:extLst>
          </p:nvPr>
        </p:nvGraphicFramePr>
        <p:xfrm>
          <a:off x="457203" y="2160588"/>
          <a:ext cx="9252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36"/>
                <a:gridCol w="1321836"/>
                <a:gridCol w="1321836"/>
                <a:gridCol w="1321836"/>
                <a:gridCol w="1321836"/>
                <a:gridCol w="1321836"/>
                <a:gridCol w="13218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Emp_id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DMGR#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3200400"/>
            <a:ext cx="9032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If manager of a department has changed, this required to change </a:t>
            </a:r>
            <a:r>
              <a:rPr lang="en-US" dirty="0" err="1" smtClean="0"/>
              <a:t>Dmge</a:t>
            </a:r>
            <a:r>
              <a:rPr lang="en-US" dirty="0" smtClean="0"/>
              <a:t># in all tuples corresponding to that department must be changed to reflect new status.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If fail to update all the tuples of the given department, then different records of employee working in the same department might show two different </a:t>
            </a:r>
            <a:r>
              <a:rPr lang="en-US" dirty="0" err="1" smtClean="0"/>
              <a:t>Dmgr</a:t>
            </a:r>
            <a:r>
              <a:rPr lang="en-US" dirty="0" smtClean="0"/>
              <a:t># leading to inconsistency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2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of creating stable set of relation that are free from all kind of anomalies is known as Normalization.</a:t>
            </a:r>
          </a:p>
          <a:p>
            <a:r>
              <a:rPr lang="en-US" dirty="0" smtClean="0"/>
              <a:t>It organizes </a:t>
            </a:r>
            <a:r>
              <a:rPr lang="en-US" dirty="0"/>
              <a:t>tables in a manner that reduces redundancy and dependency of data. </a:t>
            </a:r>
          </a:p>
          <a:p>
            <a:r>
              <a:rPr lang="en-US" dirty="0"/>
              <a:t>It divides larger tables to smaller tables and link them using relationships. </a:t>
            </a:r>
            <a:endParaRPr lang="en-US" dirty="0" smtClean="0"/>
          </a:p>
          <a:p>
            <a:r>
              <a:rPr lang="en-US" dirty="0" smtClean="0"/>
              <a:t>After applying Normalization relation are called normalized relation.</a:t>
            </a:r>
          </a:p>
          <a:p>
            <a:r>
              <a:rPr lang="en-US" u="sng" dirty="0" smtClean="0"/>
              <a:t>Normal Form: </a:t>
            </a:r>
            <a:r>
              <a:rPr lang="en-US" dirty="0" smtClean="0"/>
              <a:t>State </a:t>
            </a:r>
            <a:r>
              <a:rPr lang="en-US" dirty="0"/>
              <a:t>of a relation that </a:t>
            </a:r>
            <a:r>
              <a:rPr lang="en-US" dirty="0" smtClean="0"/>
              <a:t>requires that </a:t>
            </a:r>
            <a:r>
              <a:rPr lang="en-US" dirty="0"/>
              <a:t>certain rules </a:t>
            </a:r>
            <a:r>
              <a:rPr lang="en-US" dirty="0" smtClean="0"/>
              <a:t>regarding relationships </a:t>
            </a:r>
            <a:r>
              <a:rPr lang="en-US" dirty="0"/>
              <a:t>between </a:t>
            </a:r>
            <a:r>
              <a:rPr lang="en-US" dirty="0" smtClean="0"/>
              <a:t>attributes are </a:t>
            </a:r>
            <a:r>
              <a:rPr lang="en-US" dirty="0"/>
              <a:t>satisfied.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07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steps of normalization are</a:t>
            </a:r>
          </a:p>
          <a:p>
            <a:pPr marL="914400"/>
            <a:r>
              <a:rPr lang="en-US" dirty="0"/>
              <a:t>First Normal form (1NF)</a:t>
            </a:r>
          </a:p>
          <a:p>
            <a:pPr marL="914400"/>
            <a:r>
              <a:rPr lang="en-US" dirty="0"/>
              <a:t>Second Normal Form (2NF)</a:t>
            </a:r>
          </a:p>
          <a:p>
            <a:pPr marL="914400"/>
            <a:r>
              <a:rPr lang="en-US" dirty="0"/>
              <a:t>Third Normal Form (3NF)</a:t>
            </a:r>
          </a:p>
          <a:p>
            <a:pPr marL="914400"/>
            <a:r>
              <a:rPr lang="en-US" dirty="0"/>
              <a:t>Boyce </a:t>
            </a:r>
            <a:r>
              <a:rPr lang="en-US" dirty="0" err="1"/>
              <a:t>Codd</a:t>
            </a:r>
            <a:r>
              <a:rPr lang="en-US" dirty="0"/>
              <a:t> Normal Form  (BCNF)</a:t>
            </a:r>
          </a:p>
          <a:p>
            <a:pPr marL="914400"/>
            <a:r>
              <a:rPr lang="en-US" dirty="0"/>
              <a:t>Fourth Normal Form (4NF)</a:t>
            </a:r>
          </a:p>
          <a:p>
            <a:pPr marL="914400"/>
            <a:r>
              <a:rPr lang="en-US" dirty="0"/>
              <a:t>Fifth Normal Form (5NF)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0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1863" y="-66793"/>
            <a:ext cx="5696571" cy="4930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of Normalization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397" y="426266"/>
            <a:ext cx="2635219" cy="50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with multivalued attributes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1171" y="1356838"/>
            <a:ext cx="2595287" cy="50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329" y="2256142"/>
            <a:ext cx="2595287" cy="50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Normal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394" y="3214246"/>
            <a:ext cx="2595287" cy="50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Normal Form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7403" y="4234219"/>
            <a:ext cx="2595287" cy="50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Boyce 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394" y="5205008"/>
            <a:ext cx="2595287" cy="50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Forth Normal Form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2057401" y="945112"/>
            <a:ext cx="295182" cy="383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084085" y="1862474"/>
            <a:ext cx="289118" cy="393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064118" y="2761256"/>
            <a:ext cx="301688" cy="442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077800" y="3722427"/>
            <a:ext cx="295403" cy="498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090400" y="4735966"/>
            <a:ext cx="275406" cy="456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1171" y="6190006"/>
            <a:ext cx="2595287" cy="50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Fifth Normal Form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2077177" y="5720964"/>
            <a:ext cx="275406" cy="456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76682" y="733673"/>
            <a:ext cx="3222812" cy="693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Remove Multivalued attribute</a:t>
            </a:r>
            <a:endParaRPr 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6176682" y="1678727"/>
            <a:ext cx="3222812" cy="672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Remove Partial Dependency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6176682" y="2633465"/>
            <a:ext cx="3222812" cy="690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Remove transitive dependency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6194613" y="3512003"/>
            <a:ext cx="3204881" cy="87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Remove remaining</a:t>
            </a:r>
          </a:p>
          <a:p>
            <a:r>
              <a:rPr lang="en-US" sz="1400" dirty="0" smtClean="0"/>
              <a:t>Anomalies resulting from </a:t>
            </a:r>
            <a:r>
              <a:rPr lang="en-US" sz="1400" dirty="0"/>
              <a:t>multiple </a:t>
            </a:r>
            <a:r>
              <a:rPr lang="en-US" sz="1400" dirty="0" smtClean="0"/>
              <a:t>candidate </a:t>
            </a:r>
            <a:r>
              <a:rPr lang="en-US" sz="1200" dirty="0" smtClean="0"/>
              <a:t>keys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6181165" y="4601215"/>
            <a:ext cx="2971799" cy="703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Remove multivalued dependency</a:t>
            </a:r>
            <a:endParaRPr lang="en-US" sz="1600" dirty="0"/>
          </a:p>
        </p:txBody>
      </p:sp>
      <p:sp>
        <p:nvSpPr>
          <p:cNvPr id="24" name="Oval 23"/>
          <p:cNvSpPr/>
          <p:nvPr/>
        </p:nvSpPr>
        <p:spPr>
          <a:xfrm>
            <a:off x="6185648" y="5587329"/>
            <a:ext cx="2971799" cy="703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Remove remaining Anomalies</a:t>
            </a:r>
            <a:endParaRPr lang="en-US" sz="16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305760" y="1085398"/>
            <a:ext cx="3812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10243" y="2031171"/>
            <a:ext cx="3812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01279" y="2976944"/>
            <a:ext cx="3812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05762" y="3949611"/>
            <a:ext cx="3812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23692" y="4949172"/>
            <a:ext cx="3812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14728" y="5948733"/>
            <a:ext cx="3812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5013"/>
            <a:ext cx="8596668" cy="4266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onstraint </a:t>
            </a:r>
            <a:r>
              <a:rPr lang="en-US" dirty="0"/>
              <a:t>between </a:t>
            </a:r>
            <a:r>
              <a:rPr lang="en-US" dirty="0" smtClean="0"/>
              <a:t>two attributes </a:t>
            </a:r>
            <a:r>
              <a:rPr lang="en-US" dirty="0"/>
              <a:t>in which the value of </a:t>
            </a:r>
            <a:r>
              <a:rPr lang="en-US" dirty="0" smtClean="0"/>
              <a:t>one attribute </a:t>
            </a:r>
            <a:r>
              <a:rPr lang="en-US" dirty="0"/>
              <a:t>is determined by </a:t>
            </a:r>
            <a:r>
              <a:rPr lang="en-US" dirty="0" smtClean="0"/>
              <a:t>the value </a:t>
            </a:r>
            <a:r>
              <a:rPr lang="en-US" dirty="0"/>
              <a:t>of another attribute</a:t>
            </a:r>
            <a:r>
              <a:rPr lang="en-US" dirty="0" smtClean="0"/>
              <a:t>.</a:t>
            </a:r>
          </a:p>
          <a:p>
            <a:r>
              <a:rPr lang="en-US" dirty="0"/>
              <a:t>For any relation R, attribute B is </a:t>
            </a:r>
            <a:r>
              <a:rPr lang="en-US" dirty="0" smtClean="0"/>
              <a:t>functionally </a:t>
            </a:r>
            <a:r>
              <a:rPr lang="en-US" dirty="0"/>
              <a:t>dependent on attribute A if, for every valid instance of A, that value of A </a:t>
            </a:r>
            <a:r>
              <a:rPr lang="en-US" dirty="0" smtClean="0"/>
              <a:t>uniquely determines </a:t>
            </a:r>
            <a:r>
              <a:rPr lang="en-US" dirty="0"/>
              <a:t>the value of B </a:t>
            </a:r>
          </a:p>
          <a:p>
            <a:r>
              <a:rPr lang="en-US" dirty="0" smtClean="0"/>
              <a:t>The </a:t>
            </a:r>
            <a:r>
              <a:rPr lang="en-US" dirty="0"/>
              <a:t>functional dependency </a:t>
            </a:r>
            <a:r>
              <a:rPr lang="en-US" dirty="0" smtClean="0"/>
              <a:t>of B </a:t>
            </a:r>
            <a:r>
              <a:rPr lang="en-US" dirty="0"/>
              <a:t>on A is represented by an arrow, as </a:t>
            </a:r>
            <a:r>
              <a:rPr lang="en-US" dirty="0" smtClean="0"/>
              <a:t>follows:</a:t>
            </a:r>
          </a:p>
          <a:p>
            <a:r>
              <a:rPr lang="en-US" dirty="0" smtClean="0"/>
              <a:t>A</a:t>
            </a:r>
            <a:r>
              <a:rPr lang="en-US" dirty="0"/>
              <a:t>→ B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Ssn</a:t>
            </a:r>
            <a:r>
              <a:rPr lang="en-US" dirty="0" err="1"/>
              <a:t>→Ename</a:t>
            </a:r>
            <a:endParaRPr lang="en-US" dirty="0"/>
          </a:p>
          <a:p>
            <a:r>
              <a:rPr lang="en-US" dirty="0" err="1" smtClean="0"/>
              <a:t>Pnumber</a:t>
            </a:r>
            <a:r>
              <a:rPr lang="en-US" dirty="0" smtClean="0"/>
              <a:t> </a:t>
            </a:r>
            <a:r>
              <a:rPr lang="en-US" dirty="0"/>
              <a:t>→{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Plocation</a:t>
            </a:r>
            <a:r>
              <a:rPr lang="en-US" dirty="0"/>
              <a:t>}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Ssn</a:t>
            </a:r>
            <a:r>
              <a:rPr lang="en-US" dirty="0"/>
              <a:t>, </a:t>
            </a:r>
            <a:r>
              <a:rPr lang="en-US" dirty="0" err="1"/>
              <a:t>Pnumber</a:t>
            </a:r>
            <a:r>
              <a:rPr lang="en-US" dirty="0"/>
              <a:t>}→</a:t>
            </a:r>
            <a:r>
              <a:rPr lang="en-US" dirty="0" smtClean="0"/>
              <a:t>Hours</a:t>
            </a:r>
          </a:p>
          <a:p>
            <a:r>
              <a:rPr lang="en-US" dirty="0" smtClean="0"/>
              <a:t>The attribute in the left side of an arrow which is use to uniquely identified all other tuples are called determinant.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32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SSN </a:t>
            </a:r>
            <a:r>
              <a:rPr lang="en-US" dirty="0"/>
              <a:t>→</a:t>
            </a:r>
            <a:r>
              <a:rPr lang="en-US" b="1" i="1" dirty="0"/>
              <a:t>Name, Address, Birthdate </a:t>
            </a:r>
            <a:r>
              <a:rPr lang="en-US" dirty="0" smtClean="0"/>
              <a:t>A person’s </a:t>
            </a:r>
            <a:r>
              <a:rPr lang="en-US" dirty="0"/>
              <a:t>name, address, and birth date </a:t>
            </a:r>
            <a:r>
              <a:rPr lang="en-US" dirty="0" smtClean="0"/>
              <a:t>are functionally </a:t>
            </a:r>
            <a:r>
              <a:rPr lang="en-US" dirty="0"/>
              <a:t>dependent on that person’s Social Security number (in other </a:t>
            </a:r>
            <a:r>
              <a:rPr lang="en-US" dirty="0" smtClean="0"/>
              <a:t>words, there </a:t>
            </a:r>
            <a:r>
              <a:rPr lang="en-US" dirty="0"/>
              <a:t>can be only one Name, one Address, and one Birthdate for each SSN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/>
          </a:p>
          <a:p>
            <a:r>
              <a:rPr lang="en-US" b="1" i="1" dirty="0" smtClean="0"/>
              <a:t>VIN </a:t>
            </a:r>
            <a:r>
              <a:rPr lang="en-US" dirty="0"/>
              <a:t>→ </a:t>
            </a:r>
            <a:r>
              <a:rPr lang="en-US" b="1" i="1" dirty="0"/>
              <a:t>Make, Model, Color </a:t>
            </a:r>
            <a:r>
              <a:rPr lang="en-US" dirty="0"/>
              <a:t>The make, model, and color of a vehicle are </a:t>
            </a:r>
            <a:r>
              <a:rPr lang="en-US" dirty="0" smtClean="0"/>
              <a:t>functionally dependent </a:t>
            </a:r>
            <a:r>
              <a:rPr lang="en-US" dirty="0"/>
              <a:t>on the vehicle identification </a:t>
            </a:r>
            <a:r>
              <a:rPr lang="en-US" dirty="0" smtClean="0"/>
              <a:t>number</a:t>
            </a:r>
            <a:br>
              <a:rPr lang="en-US" dirty="0" smtClean="0"/>
            </a:br>
            <a:endParaRPr lang="en-US" dirty="0"/>
          </a:p>
          <a:p>
            <a:r>
              <a:rPr lang="en-US" b="1" i="1" dirty="0" smtClean="0"/>
              <a:t>ISBN </a:t>
            </a:r>
            <a:r>
              <a:rPr lang="en-US" dirty="0"/>
              <a:t>→ </a:t>
            </a:r>
            <a:r>
              <a:rPr lang="en-US" b="1" i="1" dirty="0"/>
              <a:t>Title, </a:t>
            </a:r>
            <a:r>
              <a:rPr lang="en-US" b="1" i="1" dirty="0" err="1"/>
              <a:t>FirstAuthorName</a:t>
            </a:r>
            <a:r>
              <a:rPr lang="en-US" b="1" i="1" dirty="0"/>
              <a:t>, Publisher </a:t>
            </a:r>
            <a:r>
              <a:rPr lang="en-US" dirty="0"/>
              <a:t>The title of a book, the name of </a:t>
            </a:r>
            <a:r>
              <a:rPr lang="en-US" dirty="0" smtClean="0"/>
              <a:t>the first </a:t>
            </a:r>
            <a:r>
              <a:rPr lang="en-US" dirty="0"/>
              <a:t>author, and the publisher are functionally dependent on the book’s </a:t>
            </a:r>
            <a:r>
              <a:rPr lang="en-US" dirty="0" smtClean="0"/>
              <a:t>international </a:t>
            </a:r>
            <a:r>
              <a:rPr lang="en-US" dirty="0" err="1" smtClean="0"/>
              <a:t>tandard</a:t>
            </a:r>
            <a:r>
              <a:rPr lang="en-US" dirty="0" smtClean="0"/>
              <a:t> </a:t>
            </a:r>
            <a:r>
              <a:rPr lang="en-US" dirty="0"/>
              <a:t>book number (ISBN).</a:t>
            </a:r>
          </a:p>
        </p:txBody>
      </p:sp>
    </p:spTree>
    <p:extLst>
      <p:ext uri="{BB962C8B-B14F-4D97-AF65-F5344CB8AC3E}">
        <p14:creationId xmlns:p14="http://schemas.microsoft.com/office/powerpoint/2010/main" val="65125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phase of converting relational schema in to well manage form</a:t>
            </a:r>
          </a:p>
          <a:p>
            <a:r>
              <a:rPr lang="en-US" dirty="0" smtClean="0"/>
              <a:t>Reduce redundancy</a:t>
            </a:r>
          </a:p>
          <a:p>
            <a:r>
              <a:rPr lang="en-US" dirty="0" smtClean="0"/>
              <a:t>Reduce inconsistency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65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1NF is based on multivalued attribute</a:t>
            </a:r>
          </a:p>
          <a:p>
            <a:r>
              <a:rPr lang="en-US" altLang="en-US" dirty="0" smtClean="0"/>
              <a:t>2NF</a:t>
            </a:r>
            <a:r>
              <a:rPr lang="en-US" altLang="en-US" dirty="0"/>
              <a:t>, 3NF, BCNF </a:t>
            </a:r>
          </a:p>
          <a:p>
            <a:pPr lvl="1"/>
            <a:r>
              <a:rPr lang="en-US" altLang="en-US" dirty="0"/>
              <a:t>based on keys and FDs of a relation schema</a:t>
            </a:r>
          </a:p>
          <a:p>
            <a:r>
              <a:rPr lang="en-US" altLang="en-US" dirty="0"/>
              <a:t>4NF</a:t>
            </a:r>
          </a:p>
          <a:p>
            <a:pPr lvl="1"/>
            <a:r>
              <a:rPr lang="en-US" altLang="en-US" dirty="0"/>
              <a:t>based on keys, multi-valued dependencies : MVDs; 5NF based on keys, join dependencies : JDs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8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multivalued attributes are remove from relation.</a:t>
            </a:r>
          </a:p>
          <a:p>
            <a:r>
              <a:rPr lang="en-US" altLang="en-US" dirty="0" smtClean="0"/>
              <a:t>Considered </a:t>
            </a:r>
            <a:r>
              <a:rPr lang="en-US" altLang="en-US" dirty="0"/>
              <a:t>to be part of the definition of relation </a:t>
            </a:r>
            <a:endParaRPr lang="en-US" altLang="en-US" dirty="0" smtClean="0"/>
          </a:p>
          <a:p>
            <a:r>
              <a:rPr lang="en-US" altLang="en-US" dirty="0" smtClean="0"/>
              <a:t>To convert relation in 1NF</a:t>
            </a:r>
          </a:p>
          <a:p>
            <a:r>
              <a:rPr lang="en-US" altLang="en-US" dirty="0" smtClean="0"/>
              <a:t>Select multivalued attributes</a:t>
            </a:r>
          </a:p>
          <a:p>
            <a:r>
              <a:rPr lang="en-US" altLang="en-US" dirty="0" smtClean="0"/>
              <a:t>Place them in another table</a:t>
            </a:r>
          </a:p>
          <a:p>
            <a:r>
              <a:rPr lang="en-US" altLang="en-US" dirty="0" smtClean="0"/>
              <a:t>An linked then using foreign key attribute.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9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 (1NF)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 1</a:t>
            </a:r>
            <a:endParaRPr lang="en-US" sz="2000" dirty="0"/>
          </a:p>
        </p:txBody>
      </p:sp>
      <p:pic>
        <p:nvPicPr>
          <p:cNvPr id="4" name="Picture 11" descr="fig10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24" y="1270000"/>
            <a:ext cx="5368101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232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 (1NF)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 2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Here address and contact # are multivalued attribute </a:t>
            </a:r>
          </a:p>
          <a:p>
            <a:r>
              <a:rPr lang="en-US" sz="2000" dirty="0" smtClean="0"/>
              <a:t>To convert above table in 1NF split the table in two different tables</a:t>
            </a: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36605"/>
              </p:ext>
            </p:extLst>
          </p:nvPr>
        </p:nvGraphicFramePr>
        <p:xfrm>
          <a:off x="677334" y="2871196"/>
          <a:ext cx="8596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19"/>
                <a:gridCol w="1270337"/>
                <a:gridCol w="1432778"/>
                <a:gridCol w="1432778"/>
                <a:gridCol w="1432778"/>
                <a:gridCol w="14327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16050"/>
              </p:ext>
            </p:extLst>
          </p:nvPr>
        </p:nvGraphicFramePr>
        <p:xfrm>
          <a:off x="911668" y="47806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Emplyee_id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74857"/>
              </p:ext>
            </p:extLst>
          </p:nvPr>
        </p:nvGraphicFramePr>
        <p:xfrm>
          <a:off x="911668" y="570154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Employee_id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1734671" y="5151518"/>
            <a:ext cx="0" cy="5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8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 relation must be in 1NF</a:t>
            </a:r>
          </a:p>
          <a:p>
            <a:r>
              <a:rPr lang="en-US" sz="2400" dirty="0" smtClean="0"/>
              <a:t>All non-key attribute must fully functionally depend on primary key attribute.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 dirty="0"/>
              <a:t>Full functional dependency:</a:t>
            </a:r>
            <a:r>
              <a:rPr lang="en-US" altLang="en-US" sz="2200" dirty="0"/>
              <a:t> a FD  Y -&gt; Z where removal of any attribute from Y means the FD does not hold any more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{SSN, PNUMBER} -&gt; HOURS is a full FD since neither SSN -&gt; HOURS nor PNUMBER -&gt; HOURS hold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{SSN, PNUMBER} -&gt; ENAME is not  a full FD (it is called a partial dependency ) since SSN -&gt; ENAME also holds </a:t>
            </a:r>
          </a:p>
        </p:txBody>
      </p:sp>
    </p:spTree>
    <p:extLst>
      <p:ext uri="{BB962C8B-B14F-4D97-AF65-F5344CB8AC3E}">
        <p14:creationId xmlns:p14="http://schemas.microsoft.com/office/powerpoint/2010/main" val="2595217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fig10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9283"/>
            <a:ext cx="6894644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359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887" y="1796332"/>
            <a:ext cx="8596668" cy="3984717"/>
          </a:xfrm>
        </p:spPr>
        <p:txBody>
          <a:bodyPr/>
          <a:lstStyle/>
          <a:p>
            <a:r>
              <a:rPr lang="en-US" dirty="0" smtClean="0"/>
              <a:t>To normalize this relation first convert it into 1NF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convert it into 2NF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Applying 2</a:t>
            </a:r>
            <a:r>
              <a:rPr lang="en-US" baseline="30000" dirty="0" smtClean="0"/>
              <a:t>nd</a:t>
            </a:r>
            <a:r>
              <a:rPr lang="en-US" dirty="0" smtClean="0"/>
              <a:t> NF we have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62" y="495020"/>
            <a:ext cx="7009280" cy="105139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83959"/>
              </p:ext>
            </p:extLst>
          </p:nvPr>
        </p:nvGraphicFramePr>
        <p:xfrm>
          <a:off x="911668" y="2278034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OrderID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OrderDate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CustomerID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CustomerName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67084"/>
              </p:ext>
            </p:extLst>
          </p:nvPr>
        </p:nvGraphicFramePr>
        <p:xfrm>
          <a:off x="911668" y="3032968"/>
          <a:ext cx="51395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754"/>
                <a:gridCol w="256975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124635" y="2643794"/>
            <a:ext cx="3334871" cy="51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30552"/>
              </p:ext>
            </p:extLst>
          </p:nvPr>
        </p:nvGraphicFramePr>
        <p:xfrm>
          <a:off x="911668" y="383002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OrderID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OrderDate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CustomerID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CustomerName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869141" y="4222378"/>
            <a:ext cx="0" cy="25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82588" y="4491319"/>
            <a:ext cx="159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81422" y="4195785"/>
            <a:ext cx="0" cy="28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37729" y="4222378"/>
            <a:ext cx="0" cy="25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51176" y="4491319"/>
            <a:ext cx="1598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50010" y="4195785"/>
            <a:ext cx="0" cy="28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03072"/>
              </p:ext>
            </p:extLst>
          </p:nvPr>
        </p:nvGraphicFramePr>
        <p:xfrm>
          <a:off x="3351433" y="5807642"/>
          <a:ext cx="51395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754"/>
                <a:gridCol w="2569754"/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CustomerID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23453"/>
              </p:ext>
            </p:extLst>
          </p:nvPr>
        </p:nvGraphicFramePr>
        <p:xfrm>
          <a:off x="781679" y="5016256"/>
          <a:ext cx="63318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605"/>
                <a:gridCol w="2110605"/>
                <a:gridCol w="2110605"/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OrderID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 smtClean="0"/>
                        <a:t>CustomerID</a:t>
                      </a:r>
                      <a:endParaRPr lang="en-US" u="none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H="1">
            <a:off x="4598894" y="5338482"/>
            <a:ext cx="1264024" cy="46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10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Transitive functional dependency:</a:t>
            </a:r>
            <a:r>
              <a:rPr lang="en-US" altLang="en-US" dirty="0"/>
              <a:t> a FD  X -&gt; Z that can be derived from two FDs   X -&gt; Y and Y -&gt; Z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SSN -&gt; DMGRSSN is a </a:t>
            </a:r>
            <a:r>
              <a:rPr lang="en-US" altLang="en-US" b="1" dirty="0"/>
              <a:t>transitive</a:t>
            </a:r>
            <a:r>
              <a:rPr lang="en-US" altLang="en-US" dirty="0"/>
              <a:t> FD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Since SSN -&gt; DNUMBER and DNUMBER -&gt; DMGRSSN hold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SSN -&gt; ENAME is </a:t>
            </a:r>
            <a:r>
              <a:rPr lang="en-US" altLang="en-US" b="1" dirty="0"/>
              <a:t>non-transitive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Since there is no set of attributes X where SSN -&gt; X and X -&gt; ENAME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73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 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 must be in 2</a:t>
            </a:r>
            <a:r>
              <a:rPr lang="en-US" baseline="30000" dirty="0" smtClean="0"/>
              <a:t>nd</a:t>
            </a:r>
            <a:r>
              <a:rPr lang="en-US" dirty="0" smtClean="0"/>
              <a:t> NF and</a:t>
            </a:r>
          </a:p>
          <a:p>
            <a:r>
              <a:rPr lang="en-US" dirty="0" smtClean="0"/>
              <a:t>There is no transitive dependency between non key attribute.</a:t>
            </a:r>
          </a:p>
          <a:p>
            <a:r>
              <a:rPr lang="en-US" dirty="0" smtClean="0"/>
              <a:t>Transitive dependency</a:t>
            </a:r>
            <a:br>
              <a:rPr lang="en-US" dirty="0" smtClean="0"/>
            </a:br>
            <a:r>
              <a:rPr lang="en-US" altLang="en-US" dirty="0"/>
              <a:t>When one </a:t>
            </a:r>
            <a:r>
              <a:rPr lang="en-US" altLang="en-US" dirty="0" err="1"/>
              <a:t>nonkey</a:t>
            </a:r>
            <a:r>
              <a:rPr lang="en-US" altLang="en-US" dirty="0"/>
              <a:t> attribute can be determined with one or more </a:t>
            </a:r>
            <a:r>
              <a:rPr lang="en-US" altLang="en-US" dirty="0" err="1"/>
              <a:t>nonkey</a:t>
            </a:r>
            <a:r>
              <a:rPr lang="en-US" altLang="en-US" dirty="0"/>
              <a:t> attributes there is said to be a transitive functional dependency.</a:t>
            </a:r>
          </a:p>
          <a:p>
            <a:r>
              <a:rPr lang="en-US" altLang="en-US" b="1" dirty="0"/>
              <a:t>Transitive functional dependency:</a:t>
            </a:r>
            <a:r>
              <a:rPr lang="en-US" altLang="en-US" dirty="0"/>
              <a:t> a FD  X -&gt; Z that can be derived from two FDs   X -&gt; Y and Y -&gt; Z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SSN -&gt; DMGRSSN is a </a:t>
            </a:r>
            <a:r>
              <a:rPr lang="en-US" altLang="en-US" b="1" dirty="0"/>
              <a:t>transitive</a:t>
            </a:r>
            <a:r>
              <a:rPr lang="en-US" altLang="en-US" dirty="0"/>
              <a:t> FD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Since SSN -&gt; DNUMBER and DNUMBER -&gt; DMGRSSN hold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6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308923"/>
              </p:ext>
            </p:extLst>
          </p:nvPr>
        </p:nvGraphicFramePr>
        <p:xfrm>
          <a:off x="556840" y="654518"/>
          <a:ext cx="85963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210241" y="376517"/>
            <a:ext cx="5082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04565" y="188259"/>
            <a:ext cx="0" cy="46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89930" y="376517"/>
            <a:ext cx="8964" cy="28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88741" y="376517"/>
            <a:ext cx="0" cy="27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23688" y="376517"/>
            <a:ext cx="0" cy="4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3644153" y="2508718"/>
            <a:ext cx="2138082" cy="94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70716"/>
              </p:ext>
            </p:extLst>
          </p:nvPr>
        </p:nvGraphicFramePr>
        <p:xfrm>
          <a:off x="902447" y="38259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61051"/>
              </p:ext>
            </p:extLst>
          </p:nvPr>
        </p:nvGraphicFramePr>
        <p:xfrm>
          <a:off x="2224741" y="4939254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 flipV="1">
            <a:off x="2017059" y="4196777"/>
            <a:ext cx="1008529" cy="69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18012" y="174812"/>
            <a:ext cx="496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79976" y="188259"/>
            <a:ext cx="0" cy="47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9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 designed guideline of relational schema</a:t>
            </a:r>
          </a:p>
          <a:p>
            <a:r>
              <a:rPr lang="en-US" dirty="0" smtClean="0"/>
              <a:t>Anomalies</a:t>
            </a:r>
          </a:p>
          <a:p>
            <a:r>
              <a:rPr lang="en-US" dirty="0" smtClean="0"/>
              <a:t>Basic of Functional Dependencies</a:t>
            </a:r>
          </a:p>
          <a:p>
            <a:r>
              <a:rPr lang="en-US" dirty="0" smtClean="0"/>
              <a:t>Normalization for relational database</a:t>
            </a:r>
          </a:p>
          <a:p>
            <a:r>
              <a:rPr lang="en-US" dirty="0" smtClean="0"/>
              <a:t>Normalization and its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4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Definition:</a:t>
            </a:r>
          </a:p>
          <a:p>
            <a:pPr lvl="1"/>
            <a:r>
              <a:rPr lang="en-US" altLang="en-US" b="1" dirty="0" err="1"/>
              <a:t>Superkey</a:t>
            </a:r>
            <a:r>
              <a:rPr lang="en-US" altLang="en-US" dirty="0"/>
              <a:t> of relation schema R - a set of attributes S of R that contains a key of R</a:t>
            </a:r>
          </a:p>
          <a:p>
            <a:pPr lvl="1"/>
            <a:r>
              <a:rPr lang="en-US" altLang="en-US" dirty="0"/>
              <a:t>A relation schema R is in </a:t>
            </a:r>
            <a:r>
              <a:rPr lang="en-US" altLang="en-US" b="1" dirty="0"/>
              <a:t>third normal form (3NF)</a:t>
            </a:r>
            <a:r>
              <a:rPr lang="en-US" altLang="en-US" dirty="0"/>
              <a:t> if whenever a FD X -&gt; A holds in R, then either: </a:t>
            </a:r>
          </a:p>
          <a:p>
            <a:pPr lvl="2"/>
            <a:r>
              <a:rPr lang="en-US" altLang="en-US" dirty="0"/>
              <a:t>(a) X is a </a:t>
            </a:r>
            <a:r>
              <a:rPr lang="en-US" altLang="en-US" dirty="0" err="1"/>
              <a:t>superkey</a:t>
            </a:r>
            <a:r>
              <a:rPr lang="en-US" altLang="en-US" dirty="0"/>
              <a:t> of R, or </a:t>
            </a:r>
          </a:p>
          <a:p>
            <a:pPr lvl="2"/>
            <a:r>
              <a:rPr lang="en-US" altLang="en-US" dirty="0"/>
              <a:t>(b) A is a prime attribute of R</a:t>
            </a:r>
          </a:p>
          <a:p>
            <a:r>
              <a:rPr lang="en-US" altLang="en-US" dirty="0"/>
              <a:t>NOTE: Boyce-</a:t>
            </a:r>
            <a:r>
              <a:rPr lang="en-US" altLang="en-US" dirty="0" err="1"/>
              <a:t>Codd</a:t>
            </a:r>
            <a:r>
              <a:rPr lang="en-US" altLang="en-US" dirty="0"/>
              <a:t> normal form disallows condition (b) above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Boyce-</a:t>
            </a:r>
            <a:r>
              <a:rPr lang="en-US" b="1" dirty="0" err="1"/>
              <a:t>Codd</a:t>
            </a:r>
            <a:r>
              <a:rPr lang="en-US" b="1" dirty="0"/>
              <a:t> normal form (BCNF) </a:t>
            </a:r>
            <a:r>
              <a:rPr lang="en-US" dirty="0"/>
              <a:t>was proposed as a simpler form of </a:t>
            </a:r>
            <a:r>
              <a:rPr lang="en-US" dirty="0" smtClean="0"/>
              <a:t>3NF</a:t>
            </a:r>
            <a:endParaRPr lang="en-US" dirty="0"/>
          </a:p>
          <a:p>
            <a:r>
              <a:rPr lang="en-US" dirty="0" smtClean="0"/>
              <a:t>found </a:t>
            </a:r>
            <a:r>
              <a:rPr lang="en-US" dirty="0"/>
              <a:t>to be stricter than 3NF.</a:t>
            </a:r>
            <a:endParaRPr lang="en-US" dirty="0" smtClean="0"/>
          </a:p>
          <a:p>
            <a:r>
              <a:rPr lang="en-US" b="1" u="sng" dirty="0" smtClean="0"/>
              <a:t>Boyce-</a:t>
            </a:r>
            <a:r>
              <a:rPr lang="en-US" b="1" u="sng" dirty="0" err="1" smtClean="0"/>
              <a:t>Codd</a:t>
            </a:r>
            <a:r>
              <a:rPr lang="en-US" b="1" u="sng" dirty="0" smtClean="0"/>
              <a:t> </a:t>
            </a:r>
            <a:r>
              <a:rPr lang="en-US" b="1" u="sng" dirty="0"/>
              <a:t>Normal Form (BCNF</a:t>
            </a:r>
            <a:r>
              <a:rPr lang="en-US" b="1" u="sng" dirty="0" smtClean="0"/>
              <a:t>):</a:t>
            </a:r>
          </a:p>
          <a:p>
            <a:r>
              <a:rPr lang="en-US" dirty="0"/>
              <a:t>A relation schema </a:t>
            </a:r>
            <a:r>
              <a:rPr lang="en-US" i="1" dirty="0"/>
              <a:t>R </a:t>
            </a:r>
            <a:r>
              <a:rPr lang="en-US" dirty="0"/>
              <a:t>is in </a:t>
            </a:r>
            <a:r>
              <a:rPr lang="en-US" b="1" dirty="0"/>
              <a:t>BCNF </a:t>
            </a:r>
            <a:r>
              <a:rPr lang="en-US" dirty="0"/>
              <a:t>if whenever a </a:t>
            </a:r>
            <a:r>
              <a:rPr lang="en-US" i="1" dirty="0"/>
              <a:t>nontrivial </a:t>
            </a:r>
            <a:r>
              <a:rPr lang="en-US" dirty="0" smtClean="0"/>
              <a:t>functional dependency </a:t>
            </a:r>
            <a:r>
              <a:rPr lang="en-US" i="1" dirty="0"/>
              <a:t>X</a:t>
            </a:r>
            <a:r>
              <a:rPr lang="en-US" dirty="0"/>
              <a:t>→</a:t>
            </a:r>
            <a:r>
              <a:rPr lang="en-US" i="1" dirty="0"/>
              <a:t>A </a:t>
            </a:r>
            <a:r>
              <a:rPr lang="en-US" dirty="0"/>
              <a:t>holds in </a:t>
            </a:r>
            <a:r>
              <a:rPr lang="en-US" i="1" dirty="0"/>
              <a:t>R</a:t>
            </a:r>
            <a:r>
              <a:rPr lang="en-US" dirty="0"/>
              <a:t>, then </a:t>
            </a:r>
            <a:r>
              <a:rPr lang="en-US" i="1" dirty="0"/>
              <a:t>X </a:t>
            </a:r>
            <a:r>
              <a:rPr lang="en-US" dirty="0"/>
              <a:t>is a </a:t>
            </a:r>
            <a:r>
              <a:rPr lang="en-US" dirty="0" smtClean="0"/>
              <a:t>super key </a:t>
            </a:r>
            <a:r>
              <a:rPr lang="en-US" dirty="0"/>
              <a:t>of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  <a:endParaRPr lang="en-US" b="1" u="sng" dirty="0"/>
          </a:p>
          <a:p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 smtClean="0"/>
              <a:t>Everything </a:t>
            </a:r>
            <a:r>
              <a:rPr lang="en-US" b="1" dirty="0"/>
              <a:t>should depend on the key, </a:t>
            </a:r>
            <a:r>
              <a:rPr lang="en-US" b="1" dirty="0" smtClean="0"/>
              <a:t>the whole </a:t>
            </a:r>
            <a:r>
              <a:rPr lang="en-US" b="1" dirty="0"/>
              <a:t>key, and nothing but the key</a:t>
            </a:r>
            <a:r>
              <a:rPr lang="en-US" b="1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65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fig10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6" y="1465731"/>
            <a:ext cx="8922410" cy="518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156" y="336176"/>
            <a:ext cx="773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BCNF is </a:t>
            </a:r>
            <a:r>
              <a:rPr lang="en-US" dirty="0" smtClean="0"/>
              <a:t>a  </a:t>
            </a:r>
            <a:r>
              <a:rPr lang="en-US" i="1" dirty="0" smtClean="0"/>
              <a:t>stronger </a:t>
            </a:r>
            <a:r>
              <a:rPr lang="en-US" i="1" dirty="0"/>
              <a:t>normal form </a:t>
            </a:r>
            <a:r>
              <a:rPr lang="en-US" dirty="0"/>
              <a:t>that would disallow LOTS1A and suggest the need for </a:t>
            </a:r>
            <a:r>
              <a:rPr lang="en-US" dirty="0" smtClean="0"/>
              <a:t>decomposing 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6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 </a:t>
            </a:r>
            <a:r>
              <a:rPr lang="en-US" dirty="0" err="1" smtClean="0"/>
              <a:t>codd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Let’s consider the ‘classic’ example:</a:t>
            </a:r>
          </a:p>
          <a:p>
            <a:r>
              <a:rPr lang="en-US" b="1" dirty="0"/>
              <a:t>STC (Student, </a:t>
            </a:r>
            <a:r>
              <a:rPr lang="en-US" b="1" dirty="0" smtClean="0"/>
              <a:t>Instructor, </a:t>
            </a:r>
            <a:r>
              <a:rPr lang="en-US" b="1" dirty="0"/>
              <a:t>Course)</a:t>
            </a:r>
          </a:p>
          <a:p>
            <a:r>
              <a:rPr lang="en-US" b="1" dirty="0" smtClean="0"/>
              <a:t>Instructor, </a:t>
            </a:r>
            <a:r>
              <a:rPr lang="en-US" dirty="0" smtClean="0"/>
              <a:t> </a:t>
            </a:r>
            <a:r>
              <a:rPr lang="en-US" b="1" dirty="0"/>
              <a:t>Course</a:t>
            </a:r>
          </a:p>
          <a:p>
            <a:r>
              <a:rPr lang="en-US" b="1" dirty="0"/>
              <a:t>Student, Course </a:t>
            </a:r>
            <a:r>
              <a:rPr lang="en-US" dirty="0" smtClean="0"/>
              <a:t>,</a:t>
            </a:r>
            <a:r>
              <a:rPr lang="en-US" b="1" dirty="0" smtClean="0"/>
              <a:t>Instructor,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fig10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20" y="1237129"/>
            <a:ext cx="8489217" cy="437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8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 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Two FDs exist in the relation TEACH: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fd1: { student, course} </a:t>
            </a:r>
            <a:r>
              <a:rPr lang="en-US" altLang="en-US" sz="2200" dirty="0">
                <a:sym typeface="Symbol" panose="05050102010706020507" pitchFamily="18" charset="2"/>
              </a:rPr>
              <a:t>-&gt;</a:t>
            </a:r>
            <a:r>
              <a:rPr lang="en-US" altLang="en-US" sz="2200" dirty="0"/>
              <a:t> instructor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fd2: instructor </a:t>
            </a:r>
            <a:r>
              <a:rPr lang="en-US" altLang="en-US" sz="2200" dirty="0">
                <a:sym typeface="Symbol" panose="05050102010706020507" pitchFamily="18" charset="2"/>
              </a:rPr>
              <a:t> -&gt;</a:t>
            </a:r>
            <a:r>
              <a:rPr lang="en-US" altLang="en-US" sz="2200" dirty="0"/>
              <a:t> course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{student, course} is a candidate key for this relation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So this relation is in 3NF </a:t>
            </a:r>
            <a:r>
              <a:rPr lang="en-US" altLang="en-US" sz="2200" i="1" dirty="0"/>
              <a:t>but not in</a:t>
            </a:r>
            <a:r>
              <a:rPr lang="en-US" altLang="en-US" sz="2200" dirty="0"/>
              <a:t> BCNF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relation </a:t>
            </a:r>
            <a:r>
              <a:rPr lang="en-US" altLang="en-US" sz="2400" b="1" dirty="0"/>
              <a:t>NOT</a:t>
            </a:r>
            <a:r>
              <a:rPr lang="en-US" altLang="en-US" sz="2400" dirty="0"/>
              <a:t> in BCNF should be decomposed so as to meet this property, while possibly forgoing the preservation of all functional dependencies in the decomposed relations.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20217"/>
              </p:ext>
            </p:extLst>
          </p:nvPr>
        </p:nvGraphicFramePr>
        <p:xfrm>
          <a:off x="727636" y="82724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46050"/>
              </p:ext>
            </p:extLst>
          </p:nvPr>
        </p:nvGraphicFramePr>
        <p:xfrm>
          <a:off x="727636" y="2512607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57847"/>
              </p:ext>
            </p:extLst>
          </p:nvPr>
        </p:nvGraphicFramePr>
        <p:xfrm>
          <a:off x="727635" y="4012552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694329" y="2883447"/>
            <a:ext cx="2218765" cy="11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dirty="0"/>
              <a:t>Partial Dependencies</a:t>
            </a:r>
          </a:p>
          <a:p>
            <a:r>
              <a:rPr lang="en-US" dirty="0"/>
              <a:t> (Supplier, Part)  Name</a:t>
            </a:r>
          </a:p>
          <a:p>
            <a:r>
              <a:rPr lang="en-US" dirty="0"/>
              <a:t> (Supplier, Part)  City</a:t>
            </a:r>
          </a:p>
          <a:p>
            <a:r>
              <a:rPr lang="en-US" dirty="0"/>
              <a:t> (Supplier, Part)  </a:t>
            </a:r>
            <a:r>
              <a:rPr lang="en-US" dirty="0" err="1" smtClean="0"/>
              <a:t>Status_City</a:t>
            </a:r>
            <a:endParaRPr lang="en-US" dirty="0" smtClean="0"/>
          </a:p>
          <a:p>
            <a:r>
              <a:rPr lang="en-US" dirty="0" smtClean="0"/>
              <a:t>  (Supplier</a:t>
            </a:r>
            <a:r>
              <a:rPr lang="en-US" dirty="0"/>
              <a:t>, Part)  </a:t>
            </a:r>
            <a:r>
              <a:rPr lang="en-US" dirty="0" err="1" smtClean="0"/>
              <a:t>Qty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FDs</a:t>
            </a:r>
            <a:endParaRPr lang="en-US" b="1" dirty="0"/>
          </a:p>
          <a:p>
            <a:r>
              <a:rPr lang="en-US" dirty="0"/>
              <a:t> Supplier </a:t>
            </a:r>
            <a:r>
              <a:rPr lang="en-US" dirty="0" smtClean="0"/>
              <a:t>  </a:t>
            </a:r>
            <a:r>
              <a:rPr lang="en-US" dirty="0"/>
              <a:t>Name</a:t>
            </a:r>
          </a:p>
          <a:p>
            <a:r>
              <a:rPr lang="en-US" dirty="0"/>
              <a:t> Supplier  City  </a:t>
            </a:r>
            <a:r>
              <a:rPr lang="en-US" dirty="0" err="1"/>
              <a:t>Status_City</a:t>
            </a:r>
            <a:endParaRPr lang="en-US" dirty="0"/>
          </a:p>
          <a:p>
            <a:r>
              <a:rPr lang="en-US" dirty="0"/>
              <a:t> Supplier  </a:t>
            </a:r>
            <a:r>
              <a:rPr lang="en-US" dirty="0" err="1" smtClean="0"/>
              <a:t>Status_City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62" y="166968"/>
            <a:ext cx="7073713" cy="207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40" y="721754"/>
            <a:ext cx="6714565" cy="477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</a:t>
            </a:r>
            <a:r>
              <a:rPr lang="en-US" i="1" dirty="0" smtClean="0"/>
              <a:t>X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Y </a:t>
            </a:r>
            <a:r>
              <a:rPr lang="en-US" dirty="0"/>
              <a:t>holds, we say that </a:t>
            </a:r>
            <a:r>
              <a:rPr lang="en-US" i="1" dirty="0"/>
              <a:t>X </a:t>
            </a:r>
            <a:r>
              <a:rPr lang="en-US" b="1" dirty="0" err="1"/>
              <a:t>multidetermines</a:t>
            </a:r>
            <a:r>
              <a:rPr lang="en-US" b="1" dirty="0"/>
              <a:t> </a:t>
            </a:r>
            <a:r>
              <a:rPr lang="en-US" i="1" dirty="0"/>
              <a:t>Y</a:t>
            </a:r>
            <a:r>
              <a:rPr lang="en-US" dirty="0"/>
              <a:t>. </a:t>
            </a:r>
          </a:p>
          <a:p>
            <a:r>
              <a:rPr lang="en-US" dirty="0" smtClean="0"/>
              <a:t> </a:t>
            </a:r>
            <a:r>
              <a:rPr lang="en-US" dirty="0"/>
              <a:t>whenever </a:t>
            </a:r>
            <a:r>
              <a:rPr lang="en-US" i="1" dirty="0" smtClean="0"/>
              <a:t>X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/>
              <a:t>Y </a:t>
            </a:r>
            <a:r>
              <a:rPr lang="en-US" dirty="0"/>
              <a:t>holds in </a:t>
            </a:r>
            <a:r>
              <a:rPr lang="en-US" i="1" dirty="0"/>
              <a:t>R</a:t>
            </a:r>
            <a:r>
              <a:rPr lang="en-US" dirty="0"/>
              <a:t>, so does </a:t>
            </a:r>
            <a:r>
              <a:rPr lang="en-US" i="1" dirty="0" smtClean="0"/>
              <a:t>X   </a:t>
            </a:r>
            <a:r>
              <a:rPr lang="en-US" dirty="0" smtClean="0"/>
              <a:t>   </a:t>
            </a:r>
            <a:r>
              <a:rPr lang="en-US" i="1" dirty="0" smtClean="0"/>
              <a:t>Z .</a:t>
            </a:r>
            <a:r>
              <a:rPr lang="en-US" dirty="0" smtClean="0"/>
              <a:t> </a:t>
            </a:r>
            <a:r>
              <a:rPr lang="en-US" dirty="0"/>
              <a:t>Hence, </a:t>
            </a:r>
            <a:r>
              <a:rPr lang="en-US" i="1" dirty="0"/>
              <a:t>X 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i="1" dirty="0"/>
              <a:t>Y</a:t>
            </a:r>
          </a:p>
          <a:p>
            <a:r>
              <a:rPr lang="en-US" dirty="0"/>
              <a:t>implies </a:t>
            </a:r>
            <a:r>
              <a:rPr lang="en-US" i="1" dirty="0" smtClean="0"/>
              <a:t>X </a:t>
            </a:r>
            <a:r>
              <a:rPr lang="en-US" dirty="0" smtClean="0"/>
              <a:t>    </a:t>
            </a:r>
            <a:r>
              <a:rPr lang="en-US" i="1" dirty="0" smtClean="0"/>
              <a:t>Z</a:t>
            </a:r>
            <a:r>
              <a:rPr lang="en-US" dirty="0"/>
              <a:t>, and therefore it is sometimes written as </a:t>
            </a:r>
            <a:r>
              <a:rPr lang="en-US" i="1" dirty="0" smtClean="0"/>
              <a:t>X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Y</a:t>
            </a:r>
            <a:r>
              <a:rPr lang="en-US" dirty="0" smtClean="0"/>
              <a:t>|</a:t>
            </a:r>
            <a:r>
              <a:rPr lang="en-US" i="1" dirty="0" smtClean="0"/>
              <a:t>Z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MVD X  </a:t>
            </a:r>
            <a:r>
              <a:rPr lang="en-US" dirty="0" smtClean="0"/>
              <a:t>    </a:t>
            </a:r>
            <a:r>
              <a:rPr lang="en-US" dirty="0"/>
              <a:t>Y in R is called a </a:t>
            </a:r>
            <a:r>
              <a:rPr lang="en-US" b="1" dirty="0"/>
              <a:t>trivial MVD </a:t>
            </a:r>
            <a:r>
              <a:rPr lang="en-US" dirty="0"/>
              <a:t>if </a:t>
            </a:r>
            <a:endParaRPr lang="en-US" dirty="0" smtClean="0"/>
          </a:p>
          <a:p>
            <a:pPr marL="577850" indent="-174625"/>
            <a:r>
              <a:rPr lang="en-US" dirty="0" smtClean="0"/>
              <a:t> </a:t>
            </a:r>
            <a:r>
              <a:rPr lang="en-US" i="1" dirty="0"/>
              <a:t>Y </a:t>
            </a:r>
            <a:r>
              <a:rPr lang="en-US" dirty="0"/>
              <a:t>is a subset of </a:t>
            </a:r>
            <a:r>
              <a:rPr lang="en-US" i="1" dirty="0" smtClean="0"/>
              <a:t>X</a:t>
            </a:r>
            <a:endParaRPr lang="en-US" dirty="0"/>
          </a:p>
          <a:p>
            <a:pPr marL="577850" indent="-174625"/>
            <a:r>
              <a:rPr lang="en-US" dirty="0" smtClean="0"/>
              <a:t> </a:t>
            </a:r>
            <a:r>
              <a:rPr lang="en-US" i="1" dirty="0"/>
              <a:t>X </a:t>
            </a:r>
            <a:r>
              <a:rPr lang="en-US" dirty="0"/>
              <a:t>∪ </a:t>
            </a:r>
            <a:r>
              <a:rPr lang="en-US" dirty="0" smtClean="0"/>
              <a:t>Y= </a:t>
            </a:r>
            <a:r>
              <a:rPr lang="en-US" i="1" dirty="0"/>
              <a:t>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 is not a subset of X and XUY is not equal to R then this type of MVD is called non trivial MVD.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53234" y="2353235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438399" y="2357718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11505" y="2747681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96670" y="2752164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0234" y="2770092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05399" y="2774575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41458" y="2765609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26623" y="2770092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34989" y="3151091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20154" y="3142127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50740" y="3146608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35905" y="3151091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33600" y="3541058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18765" y="3545541"/>
            <a:ext cx="201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Design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sure that the semantics of the attributes is clear in the </a:t>
            </a:r>
            <a:r>
              <a:rPr lang="en-US" dirty="0" smtClean="0"/>
              <a:t>schema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Reducing </a:t>
            </a:r>
            <a:r>
              <a:rPr lang="en-US" dirty="0"/>
              <a:t>the NULL values in </a:t>
            </a:r>
            <a:r>
              <a:rPr lang="en-US" dirty="0" smtClean="0"/>
              <a:t>tuples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Disallowing </a:t>
            </a:r>
            <a:r>
              <a:rPr lang="en-US" dirty="0"/>
              <a:t>the possibility of generating spurious </a:t>
            </a:r>
            <a:r>
              <a:rPr lang="en-US" dirty="0" smtClean="0"/>
              <a:t>tuples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Reducing the redundant information in tuples</a:t>
            </a:r>
          </a:p>
        </p:txBody>
      </p:sp>
    </p:spTree>
    <p:extLst>
      <p:ext uri="{BB962C8B-B14F-4D97-AF65-F5344CB8AC3E}">
        <p14:creationId xmlns:p14="http://schemas.microsoft.com/office/powerpoint/2010/main" val="535557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Multivalued Dependency</a:t>
            </a:r>
            <a:br>
              <a:rPr lang="en-US" b="1" dirty="0"/>
            </a:br>
            <a:r>
              <a:rPr lang="en-US" b="1" dirty="0"/>
              <a:t>and Fourth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Multivalued dependencies are a </a:t>
            </a:r>
            <a:r>
              <a:rPr lang="en-US" dirty="0" smtClean="0"/>
              <a:t>consequence of </a:t>
            </a:r>
            <a:r>
              <a:rPr lang="en-US" dirty="0"/>
              <a:t>first normal form (1NF</a:t>
            </a:r>
            <a:r>
              <a:rPr lang="en-US" dirty="0" smtClean="0"/>
              <a:t>)</a:t>
            </a:r>
          </a:p>
          <a:p>
            <a:r>
              <a:rPr lang="en-US" dirty="0"/>
              <a:t>If we have two or more multivalued </a:t>
            </a:r>
            <a:r>
              <a:rPr lang="en-US" i="1" dirty="0" smtClean="0"/>
              <a:t>independent </a:t>
            </a:r>
            <a:r>
              <a:rPr lang="en-US" dirty="0" smtClean="0"/>
              <a:t>attributes </a:t>
            </a:r>
            <a:r>
              <a:rPr lang="en-US" dirty="0"/>
              <a:t>in the same relation schema, we get into a problem of having to </a:t>
            </a:r>
            <a:r>
              <a:rPr lang="en-US" dirty="0" smtClean="0"/>
              <a:t>repeat every </a:t>
            </a:r>
            <a:r>
              <a:rPr lang="en-US" dirty="0"/>
              <a:t>value of one of the attributes with every value of the other attribute to </a:t>
            </a:r>
            <a:r>
              <a:rPr lang="en-US" dirty="0" smtClean="0"/>
              <a:t>keep the </a:t>
            </a:r>
            <a:r>
              <a:rPr lang="en-US" dirty="0"/>
              <a:t>relation state consistent and to maintain the independence among the </a:t>
            </a:r>
            <a:r>
              <a:rPr lang="en-US" dirty="0" smtClean="0"/>
              <a:t>attributes involved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constraint is specified by a multivalued dependency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multivalued dependency all values appears multiple time.</a:t>
            </a:r>
          </a:p>
          <a:p>
            <a:r>
              <a:rPr lang="en-US" dirty="0" smtClean="0"/>
              <a:t>Consider an example</a:t>
            </a:r>
          </a:p>
          <a:p>
            <a:r>
              <a:rPr lang="en-US" dirty="0" smtClean="0"/>
              <a:t>Student(SSN, CNAME, HOBBY)</a:t>
            </a:r>
          </a:p>
          <a:p>
            <a:r>
              <a:rPr lang="en-US" dirty="0" smtClean="0"/>
              <a:t>If SSN 1 apply for 4 different colleges and 6 hobbies so the relation will have 24 different records for the above relation.</a:t>
            </a:r>
          </a:p>
          <a:p>
            <a:r>
              <a:rPr lang="en-US" dirty="0" smtClean="0"/>
              <a:t>For Example SSN 1 apply for PGC and SC and have wo hobbies </a:t>
            </a:r>
            <a:r>
              <a:rPr lang="en-US" dirty="0" err="1" smtClean="0"/>
              <a:t>i</a:t>
            </a:r>
            <a:r>
              <a:rPr lang="en-US" dirty="0" smtClean="0"/>
              <a:t>-e tennis and football so we would have 4 records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86711"/>
              </p:ext>
            </p:extLst>
          </p:nvPr>
        </p:nvGraphicFramePr>
        <p:xfrm>
          <a:off x="808317" y="479412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Hobby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Tennis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Football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Football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Tennis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9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4435"/>
            <a:ext cx="8596668" cy="5516927"/>
          </a:xfrm>
        </p:spPr>
        <p:txBody>
          <a:bodyPr/>
          <a:lstStyle/>
          <a:p>
            <a:r>
              <a:rPr lang="en-US" dirty="0" err="1" smtClean="0"/>
              <a:t>Ssn</a:t>
            </a:r>
            <a:r>
              <a:rPr lang="en-US" dirty="0" smtClean="0"/>
              <a:t>        </a:t>
            </a:r>
            <a:r>
              <a:rPr lang="en-US" dirty="0" err="1" smtClean="0"/>
              <a:t>cname</a:t>
            </a:r>
            <a:endParaRPr lang="en-US" dirty="0" smtClean="0"/>
          </a:p>
          <a:p>
            <a:r>
              <a:rPr lang="en-US" dirty="0" err="1" smtClean="0"/>
              <a:t>Ssn</a:t>
            </a:r>
            <a:r>
              <a:rPr lang="en-US" dirty="0" smtClean="0"/>
              <a:t>         Hobby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65729" y="699247"/>
            <a:ext cx="510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5729" y="1134035"/>
            <a:ext cx="510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46244"/>
              </p:ext>
            </p:extLst>
          </p:nvPr>
        </p:nvGraphicFramePr>
        <p:xfrm>
          <a:off x="911668" y="1541929"/>
          <a:ext cx="5731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90"/>
                <a:gridCol w="2865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3603"/>
              </p:ext>
            </p:extLst>
          </p:nvPr>
        </p:nvGraphicFramePr>
        <p:xfrm>
          <a:off x="911668" y="2243144"/>
          <a:ext cx="5731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90"/>
                <a:gridCol w="2865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HOBBY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138082" y="1922929"/>
            <a:ext cx="0" cy="32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EMP relation has two multivalued dependency</a:t>
            </a:r>
          </a:p>
          <a:p>
            <a:r>
              <a:rPr lang="en-US" dirty="0" smtClean="0"/>
              <a:t>MVD1:    </a:t>
            </a:r>
            <a:r>
              <a:rPr lang="en-US" dirty="0" err="1" smtClean="0"/>
              <a:t>Ename</a:t>
            </a:r>
            <a:r>
              <a:rPr lang="en-US" dirty="0" smtClean="0"/>
              <a:t>           </a:t>
            </a:r>
            <a:r>
              <a:rPr lang="en-US" dirty="0" err="1" smtClean="0"/>
              <a:t>Pname</a:t>
            </a:r>
            <a:endParaRPr lang="en-US" dirty="0" smtClean="0"/>
          </a:p>
          <a:p>
            <a:r>
              <a:rPr lang="en-US" dirty="0"/>
              <a:t>MVD1:    </a:t>
            </a:r>
            <a:r>
              <a:rPr lang="en-US" dirty="0" err="1"/>
              <a:t>Ename</a:t>
            </a:r>
            <a:r>
              <a:rPr lang="en-US" dirty="0"/>
              <a:t>           </a:t>
            </a:r>
            <a:r>
              <a:rPr lang="en-US" dirty="0" err="1" smtClean="0"/>
              <a:t>Dname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96988" y="2743200"/>
            <a:ext cx="59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87" y="3902813"/>
            <a:ext cx="3740290" cy="238463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796987" y="3164541"/>
            <a:ext cx="59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4th Normal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837" y="1618616"/>
            <a:ext cx="3740290" cy="2384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414" y="4837459"/>
            <a:ext cx="5542150" cy="176120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3913094" y="3886200"/>
            <a:ext cx="645459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40941" y="4222376"/>
            <a:ext cx="263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Normal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More restricted form on 4</a:t>
            </a:r>
            <a:r>
              <a:rPr lang="en-US" b="1" baseline="30000" dirty="0" smtClean="0"/>
              <a:t>th</a:t>
            </a:r>
            <a:r>
              <a:rPr lang="en-US" b="1" dirty="0" smtClean="0"/>
              <a:t> NF.</a:t>
            </a:r>
          </a:p>
          <a:p>
            <a:r>
              <a:rPr lang="en-US" b="1" dirty="0" smtClean="0"/>
              <a:t>Join dependency </a:t>
            </a:r>
            <a:r>
              <a:rPr lang="en-US" dirty="0"/>
              <a:t>(</a:t>
            </a:r>
            <a:r>
              <a:rPr lang="en-US" b="1" dirty="0"/>
              <a:t>JD</a:t>
            </a:r>
            <a:r>
              <a:rPr lang="en-US" dirty="0"/>
              <a:t>), denoted by JD(</a:t>
            </a:r>
            <a:r>
              <a:rPr lang="en-US" i="1" dirty="0"/>
              <a:t>R</a:t>
            </a:r>
            <a:r>
              <a:rPr lang="en-US" dirty="0"/>
              <a:t>1, </a:t>
            </a:r>
            <a:r>
              <a:rPr lang="en-US" i="1" dirty="0"/>
              <a:t>R</a:t>
            </a:r>
            <a:r>
              <a:rPr lang="en-US" dirty="0"/>
              <a:t>2, ..., </a:t>
            </a:r>
            <a:r>
              <a:rPr lang="en-US" i="1" dirty="0"/>
              <a:t>Rn</a:t>
            </a:r>
            <a:r>
              <a:rPr lang="en-US" dirty="0"/>
              <a:t>), specified </a:t>
            </a:r>
            <a:r>
              <a:rPr lang="en-US" dirty="0" smtClean="0"/>
              <a:t>on relation </a:t>
            </a:r>
            <a:r>
              <a:rPr lang="en-US" dirty="0"/>
              <a:t>schema </a:t>
            </a:r>
            <a:r>
              <a:rPr lang="en-US" i="1" dirty="0"/>
              <a:t>R</a:t>
            </a:r>
            <a:r>
              <a:rPr lang="en-US" dirty="0"/>
              <a:t>, specifies a constraint on the states </a:t>
            </a:r>
            <a:r>
              <a:rPr lang="en-US" i="1" dirty="0"/>
              <a:t>r </a:t>
            </a:r>
            <a:r>
              <a:rPr lang="en-US" dirty="0"/>
              <a:t>of </a:t>
            </a:r>
            <a:r>
              <a:rPr lang="en-US" i="1" dirty="0"/>
              <a:t>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Join dependency </a:t>
            </a:r>
            <a:r>
              <a:rPr lang="en-US" dirty="0"/>
              <a:t>s</a:t>
            </a:r>
            <a:r>
              <a:rPr lang="en-US" dirty="0" smtClean="0"/>
              <a:t>tate that if we join two relations </a:t>
            </a:r>
            <a:r>
              <a:rPr lang="en-US" dirty="0" err="1" smtClean="0"/>
              <a:t>Ri</a:t>
            </a:r>
            <a:r>
              <a:rPr lang="en-US" dirty="0" smtClean="0"/>
              <a:t> we again get R ,this is called additive join decomposition.</a:t>
            </a:r>
          </a:p>
          <a:p>
            <a:r>
              <a:rPr lang="en-US" dirty="0" smtClean="0"/>
              <a:t>The constraint states </a:t>
            </a:r>
            <a:r>
              <a:rPr lang="en-US" dirty="0"/>
              <a:t>that every legal state </a:t>
            </a:r>
            <a:r>
              <a:rPr lang="en-US" i="1" dirty="0"/>
              <a:t>r </a:t>
            </a:r>
            <a:r>
              <a:rPr lang="en-US" dirty="0"/>
              <a:t>of </a:t>
            </a:r>
            <a:r>
              <a:rPr lang="en-US" i="1" dirty="0"/>
              <a:t>R </a:t>
            </a:r>
            <a:r>
              <a:rPr lang="en-US" dirty="0"/>
              <a:t>should have a </a:t>
            </a:r>
            <a:r>
              <a:rPr lang="en-US" dirty="0" err="1"/>
              <a:t>nonadditive</a:t>
            </a:r>
            <a:r>
              <a:rPr lang="en-US" dirty="0"/>
              <a:t> join </a:t>
            </a:r>
            <a:r>
              <a:rPr lang="en-US" dirty="0" smtClean="0"/>
              <a:t>decomposition into </a:t>
            </a:r>
            <a:r>
              <a:rPr lang="en-US" i="1" dirty="0"/>
              <a:t>R</a:t>
            </a:r>
            <a:r>
              <a:rPr lang="en-US" dirty="0"/>
              <a:t>1, </a:t>
            </a:r>
            <a:r>
              <a:rPr lang="en-US" i="1" dirty="0"/>
              <a:t>R</a:t>
            </a:r>
            <a:r>
              <a:rPr lang="en-US" dirty="0"/>
              <a:t>2, ..., </a:t>
            </a:r>
            <a:r>
              <a:rPr lang="en-US" i="1" dirty="0"/>
              <a:t>Rn</a:t>
            </a:r>
            <a:r>
              <a:rPr lang="en-US" dirty="0"/>
              <a:t>. Hence, for every such </a:t>
            </a:r>
            <a:r>
              <a:rPr lang="en-US" i="1" dirty="0"/>
              <a:t>r </a:t>
            </a:r>
            <a:r>
              <a:rPr lang="en-US" dirty="0"/>
              <a:t>we </a:t>
            </a:r>
            <a:r>
              <a:rPr lang="en-US" dirty="0" smtClean="0"/>
              <a:t>have</a:t>
            </a:r>
          </a:p>
          <a:p>
            <a:r>
              <a:rPr lang="el-GR" dirty="0" smtClean="0"/>
              <a:t>∗ </a:t>
            </a:r>
            <a:r>
              <a:rPr lang="el-GR" dirty="0"/>
              <a:t>(π</a:t>
            </a:r>
            <a:r>
              <a:rPr lang="en-US" i="1" dirty="0" smtClean="0"/>
              <a:t>R</a:t>
            </a:r>
            <a:r>
              <a:rPr lang="en-US" dirty="0" smtClean="0"/>
              <a:t>1(</a:t>
            </a:r>
            <a:r>
              <a:rPr lang="en-US" i="1" dirty="0" smtClean="0"/>
              <a:t>r</a:t>
            </a:r>
            <a:r>
              <a:rPr lang="en-US" dirty="0"/>
              <a:t>), </a:t>
            </a:r>
            <a:r>
              <a:rPr lang="el-GR" dirty="0"/>
              <a:t>π</a:t>
            </a:r>
            <a:r>
              <a:rPr lang="en-US" i="1" dirty="0" smtClean="0"/>
              <a:t>R</a:t>
            </a:r>
            <a:r>
              <a:rPr lang="en-US" dirty="0" smtClean="0"/>
              <a:t>2(</a:t>
            </a:r>
            <a:r>
              <a:rPr lang="en-US" i="1" dirty="0" smtClean="0"/>
              <a:t>r</a:t>
            </a:r>
            <a:r>
              <a:rPr lang="en-US" dirty="0"/>
              <a:t>), ..., </a:t>
            </a:r>
            <a:r>
              <a:rPr lang="el-GR" dirty="0"/>
              <a:t>π</a:t>
            </a:r>
            <a:r>
              <a:rPr lang="en-US" i="1" dirty="0" smtClean="0"/>
              <a:t>Rn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/>
              <a:t>)) = </a:t>
            </a:r>
            <a:r>
              <a:rPr lang="en-US" i="1" dirty="0" smtClean="0"/>
              <a:t>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5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</a:t>
            </a:r>
          </a:p>
          <a:p>
            <a:r>
              <a:rPr lang="en-US" dirty="0" smtClean="0"/>
              <a:t>A </a:t>
            </a:r>
            <a:r>
              <a:rPr lang="en-US" dirty="0"/>
              <a:t>relation schema </a:t>
            </a:r>
            <a:r>
              <a:rPr lang="en-US" i="1" dirty="0"/>
              <a:t>R </a:t>
            </a:r>
            <a:r>
              <a:rPr lang="en-US" dirty="0"/>
              <a:t>is in </a:t>
            </a:r>
            <a:r>
              <a:rPr lang="en-US" b="1" dirty="0"/>
              <a:t>fifth normal form (5NF) </a:t>
            </a:r>
            <a:r>
              <a:rPr lang="en-US" dirty="0"/>
              <a:t>(or </a:t>
            </a:r>
            <a:r>
              <a:rPr lang="en-US" b="1" dirty="0" smtClean="0"/>
              <a:t>project-join normal </a:t>
            </a:r>
            <a:r>
              <a:rPr lang="en-US" b="1" dirty="0"/>
              <a:t>form (PJNF)</a:t>
            </a:r>
            <a:r>
              <a:rPr lang="en-US" dirty="0"/>
              <a:t>) with respect to a set </a:t>
            </a:r>
            <a:r>
              <a:rPr lang="en-US" i="1" dirty="0"/>
              <a:t>F </a:t>
            </a:r>
            <a:r>
              <a:rPr lang="en-US" dirty="0"/>
              <a:t>of functional, multivalued, </a:t>
            </a:r>
            <a:r>
              <a:rPr lang="en-US" dirty="0" smtClean="0"/>
              <a:t>and join </a:t>
            </a:r>
            <a:r>
              <a:rPr lang="en-US" dirty="0"/>
              <a:t>dependencies if, for every nontrivial join dependency JD(</a:t>
            </a:r>
            <a:r>
              <a:rPr lang="en-US" i="1" dirty="0"/>
              <a:t>R</a:t>
            </a:r>
            <a:r>
              <a:rPr lang="en-US" dirty="0"/>
              <a:t>1, </a:t>
            </a:r>
            <a:r>
              <a:rPr lang="en-US" i="1" dirty="0"/>
              <a:t>R</a:t>
            </a:r>
            <a:r>
              <a:rPr lang="en-US" dirty="0"/>
              <a:t>2, ..., </a:t>
            </a:r>
            <a:r>
              <a:rPr lang="en-US" i="1" dirty="0"/>
              <a:t>Rn</a:t>
            </a:r>
            <a:r>
              <a:rPr lang="en-US" dirty="0"/>
              <a:t>) </a:t>
            </a:r>
            <a:r>
              <a:rPr lang="en-US" dirty="0" smtClean="0"/>
              <a:t>in </a:t>
            </a:r>
            <a:r>
              <a:rPr lang="en-US" i="1" dirty="0" smtClean="0"/>
              <a:t>F</a:t>
            </a:r>
            <a:r>
              <a:rPr lang="en-US" dirty="0"/>
              <a:t>+ (that is, implied by </a:t>
            </a:r>
            <a:r>
              <a:rPr lang="en-US" i="1" dirty="0"/>
              <a:t>F</a:t>
            </a:r>
            <a:r>
              <a:rPr lang="en-US" dirty="0" smtClean="0"/>
              <a:t>),</a:t>
            </a:r>
            <a:r>
              <a:rPr lang="en-US" dirty="0"/>
              <a:t> </a:t>
            </a:r>
            <a:r>
              <a:rPr lang="en-US" dirty="0" smtClean="0"/>
              <a:t>every </a:t>
            </a:r>
            <a:r>
              <a:rPr lang="en-US" i="1" dirty="0" err="1"/>
              <a:t>Ri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dirty="0" err="1"/>
              <a:t>superkey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r>
              <a:rPr lang="en-US" dirty="0"/>
              <a:t>For an example of a JD, consider once again the SUPPLY </a:t>
            </a:r>
            <a:r>
              <a:rPr lang="en-US" dirty="0" smtClean="0"/>
              <a:t>all-key</a:t>
            </a:r>
          </a:p>
          <a:p>
            <a:r>
              <a:rPr lang="en-US" dirty="0" smtClean="0"/>
              <a:t>Trivial join dependency mean if R is break up into R1,R2,R3,….RN then any of </a:t>
            </a:r>
            <a:r>
              <a:rPr lang="en-US" dirty="0" err="1" smtClean="0"/>
              <a:t>Ri</a:t>
            </a:r>
            <a:r>
              <a:rPr lang="en-US" dirty="0" smtClean="0"/>
              <a:t> must be R otherwise called nontrivial join dependency.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an example of SUPPLY</a:t>
            </a:r>
          </a:p>
          <a:p>
            <a:r>
              <a:rPr lang="en-US" dirty="0" smtClean="0"/>
              <a:t>supplier </a:t>
            </a:r>
            <a:r>
              <a:rPr lang="en-US" i="1" dirty="0"/>
              <a:t>s </a:t>
            </a:r>
            <a:r>
              <a:rPr lang="en-US" dirty="0"/>
              <a:t>supplies part 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</a:p>
          <a:p>
            <a:r>
              <a:rPr lang="en-US" dirty="0" smtClean="0"/>
              <a:t>a </a:t>
            </a:r>
            <a:r>
              <a:rPr lang="en-US" dirty="0"/>
              <a:t>project </a:t>
            </a:r>
            <a:r>
              <a:rPr lang="en-US" i="1" dirty="0"/>
              <a:t>j </a:t>
            </a:r>
            <a:r>
              <a:rPr lang="en-US" dirty="0"/>
              <a:t>uses part </a:t>
            </a:r>
            <a:r>
              <a:rPr lang="en-US" i="1" dirty="0"/>
              <a:t>p</a:t>
            </a:r>
            <a:r>
              <a:rPr lang="en-US" dirty="0" smtClean="0"/>
              <a:t>,</a:t>
            </a:r>
          </a:p>
          <a:p>
            <a:r>
              <a:rPr lang="en-US" dirty="0" smtClean="0"/>
              <a:t>supplier </a:t>
            </a:r>
            <a:r>
              <a:rPr lang="en-US" i="1" dirty="0"/>
              <a:t>s </a:t>
            </a:r>
            <a:r>
              <a:rPr lang="en-US" dirty="0"/>
              <a:t>supplies </a:t>
            </a:r>
            <a:r>
              <a:rPr lang="en-US" i="1" dirty="0" smtClean="0"/>
              <a:t>at least </a:t>
            </a:r>
            <a:r>
              <a:rPr lang="en-US" i="1" dirty="0"/>
              <a:t>one </a:t>
            </a:r>
            <a:r>
              <a:rPr lang="en-US" dirty="0"/>
              <a:t>part to project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then </a:t>
            </a:r>
            <a:endParaRPr lang="en-US" i="1" dirty="0" smtClean="0"/>
          </a:p>
          <a:p>
            <a:r>
              <a:rPr lang="en-US" dirty="0" smtClean="0"/>
              <a:t>supplier </a:t>
            </a:r>
            <a:r>
              <a:rPr lang="en-US" i="1" dirty="0"/>
              <a:t>s </a:t>
            </a:r>
            <a:r>
              <a:rPr lang="en-US" dirty="0"/>
              <a:t>will also be supplying part </a:t>
            </a:r>
            <a:r>
              <a:rPr lang="en-US" i="1" dirty="0"/>
              <a:t>p </a:t>
            </a:r>
            <a:r>
              <a:rPr lang="en-US" dirty="0"/>
              <a:t>to project </a:t>
            </a:r>
            <a:r>
              <a:rPr lang="en-US" i="1" dirty="0"/>
              <a:t>j</a:t>
            </a:r>
            <a:r>
              <a:rPr lang="en-US" dirty="0"/>
              <a:t>.</a:t>
            </a:r>
          </a:p>
          <a:p>
            <a:r>
              <a:rPr lang="en-US" dirty="0" smtClean="0"/>
              <a:t>We state the join </a:t>
            </a:r>
            <a:r>
              <a:rPr lang="en-US" dirty="0"/>
              <a:t>dependency </a:t>
            </a:r>
            <a:r>
              <a:rPr lang="en-US" dirty="0" smtClean="0"/>
              <a:t>JD(</a:t>
            </a:r>
            <a:r>
              <a:rPr lang="en-US" i="1" dirty="0" smtClean="0"/>
              <a:t>R</a:t>
            </a:r>
            <a:r>
              <a:rPr lang="en-US" dirty="0" smtClean="0"/>
              <a:t>1, </a:t>
            </a:r>
            <a:r>
              <a:rPr lang="en-US" i="1" dirty="0" smtClean="0"/>
              <a:t>R</a:t>
            </a:r>
            <a:r>
              <a:rPr lang="en-US" dirty="0" smtClean="0"/>
              <a:t>2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3) among the three </a:t>
            </a:r>
            <a:r>
              <a:rPr lang="en-US" dirty="0" smtClean="0"/>
              <a:t>relation </a:t>
            </a:r>
            <a:r>
              <a:rPr lang="en-US" i="1" dirty="0"/>
              <a:t>R</a:t>
            </a:r>
            <a:r>
              <a:rPr lang="en-US" dirty="0"/>
              <a:t>1(</a:t>
            </a:r>
            <a:r>
              <a:rPr lang="en-US" dirty="0" err="1"/>
              <a:t>Sname</a:t>
            </a:r>
            <a:r>
              <a:rPr lang="en-US" dirty="0"/>
              <a:t>, </a:t>
            </a:r>
            <a:r>
              <a:rPr lang="en-US" dirty="0" err="1"/>
              <a:t>Part_name</a:t>
            </a:r>
            <a:r>
              <a:rPr lang="en-US" dirty="0" smtClean="0"/>
              <a:t>),</a:t>
            </a:r>
          </a:p>
          <a:p>
            <a:r>
              <a:rPr lang="en-US" i="1" dirty="0" smtClean="0"/>
              <a:t>R</a:t>
            </a:r>
            <a:r>
              <a:rPr lang="en-US" dirty="0" smtClean="0"/>
              <a:t>2(</a:t>
            </a:r>
            <a:r>
              <a:rPr lang="en-US" dirty="0" err="1" smtClean="0"/>
              <a:t>Sname</a:t>
            </a:r>
            <a:r>
              <a:rPr lang="en-US" dirty="0"/>
              <a:t>, </a:t>
            </a:r>
            <a:r>
              <a:rPr lang="en-US" dirty="0" err="1"/>
              <a:t>Proj_name</a:t>
            </a:r>
            <a:r>
              <a:rPr lang="en-US" dirty="0" smtClean="0"/>
              <a:t>),</a:t>
            </a:r>
          </a:p>
          <a:p>
            <a:r>
              <a:rPr lang="en-US" i="1" dirty="0" smtClean="0"/>
              <a:t>R</a:t>
            </a:r>
            <a:r>
              <a:rPr lang="en-US" dirty="0" smtClean="0"/>
              <a:t>3(</a:t>
            </a:r>
            <a:r>
              <a:rPr lang="en-US" dirty="0" err="1" smtClean="0"/>
              <a:t>Part_name</a:t>
            </a:r>
            <a:r>
              <a:rPr lang="en-US" dirty="0"/>
              <a:t>, </a:t>
            </a:r>
            <a:r>
              <a:rPr lang="en-US" dirty="0" err="1"/>
              <a:t>Proj_name</a:t>
            </a:r>
            <a:r>
              <a:rPr lang="en-US" dirty="0"/>
              <a:t>) of </a:t>
            </a:r>
            <a:r>
              <a:rPr lang="en-US" dirty="0" smtClean="0"/>
              <a:t>SUPPLY.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Normal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769" y="1188376"/>
            <a:ext cx="3386137" cy="2652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58" y="4470306"/>
            <a:ext cx="6936130" cy="187670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438661" y="3865518"/>
            <a:ext cx="484351" cy="604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OF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Improved data </a:t>
            </a:r>
            <a:r>
              <a:rPr lang="en-US" dirty="0" smtClean="0"/>
              <a:t>integrity</a:t>
            </a:r>
            <a:br>
              <a:rPr lang="en-US" dirty="0" smtClean="0"/>
            </a:br>
            <a:r>
              <a:rPr lang="en-US" dirty="0" smtClean="0"/>
              <a:t>No </a:t>
            </a:r>
            <a:r>
              <a:rPr lang="en-US" dirty="0"/>
              <a:t>INSERT or </a:t>
            </a:r>
            <a:r>
              <a:rPr lang="en-US" dirty="0" smtClean="0"/>
              <a:t>UPDATE, DELETE </a:t>
            </a:r>
            <a:r>
              <a:rPr lang="en-US" dirty="0"/>
              <a:t>anomalies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Decreased </a:t>
            </a:r>
            <a:r>
              <a:rPr lang="en-US" dirty="0"/>
              <a:t>storage requirements!</a:t>
            </a:r>
          </a:p>
          <a:p>
            <a:r>
              <a:rPr lang="en-US" dirty="0"/>
              <a:t>No redundant data </a:t>
            </a:r>
            <a:r>
              <a:rPr lang="en-US"/>
              <a:t>stored</a:t>
            </a:r>
            <a:r>
              <a:rPr lang="en-US" smtClean="0"/>
              <a:t>.</a:t>
            </a:r>
            <a:endParaRPr lang="en-US" dirty="0"/>
          </a:p>
          <a:p>
            <a:r>
              <a:rPr lang="en-US" dirty="0"/>
              <a:t>Faster search </a:t>
            </a:r>
            <a:r>
              <a:rPr lang="en-US" dirty="0" smtClean="0"/>
              <a:t>performance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34" y="149262"/>
            <a:ext cx="5046303" cy="6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49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Task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Bill No: 1234				</a:t>
            </a:r>
            <a:r>
              <a:rPr lang="en-US" dirty="0" err="1" smtClean="0"/>
              <a:t>Cust_Id</a:t>
            </a:r>
            <a:r>
              <a:rPr lang="en-US" dirty="0" smtClean="0"/>
              <a:t>: 111-111 				</a:t>
            </a:r>
            <a:r>
              <a:rPr lang="en-US" dirty="0" err="1" smtClean="0"/>
              <a:t>Cust_Name</a:t>
            </a:r>
            <a:r>
              <a:rPr lang="en-US" dirty="0" smtClean="0"/>
              <a:t>: </a:t>
            </a:r>
            <a:r>
              <a:rPr lang="en-US" dirty="0" err="1" smtClean="0"/>
              <a:t>ali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date: 4/4/2017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ITEM NAME		Quantity		PU-Price	</a:t>
            </a:r>
            <a:r>
              <a:rPr lang="en-US" dirty="0"/>
              <a:t>	</a:t>
            </a:r>
            <a:r>
              <a:rPr lang="en-US" dirty="0" smtClean="0"/>
              <a:t>Price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	Chocolates:		3			80			240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Coke (1.5)</a:t>
            </a:r>
            <a:r>
              <a:rPr lang="en-US" dirty="0" err="1" smtClean="0"/>
              <a:t>ltr</a:t>
            </a:r>
            <a:r>
              <a:rPr lang="en-US" dirty="0" smtClean="0"/>
              <a:t>		2			110			220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Milk			1			120			120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suger</a:t>
            </a:r>
            <a:r>
              <a:rPr lang="en-US" dirty="0" smtClean="0"/>
              <a:t>			2kg			60/kg		120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Total Amount:							700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(</a:t>
            </a:r>
            <a:r>
              <a:rPr lang="en-US" dirty="0" err="1"/>
              <a:t>Book_title</a:t>
            </a:r>
            <a:r>
              <a:rPr lang="en-US" dirty="0"/>
              <a:t>, </a:t>
            </a:r>
            <a:r>
              <a:rPr lang="en-US" dirty="0" err="1"/>
              <a:t>Author_name</a:t>
            </a:r>
            <a:r>
              <a:rPr lang="en-US" dirty="0"/>
              <a:t>, </a:t>
            </a:r>
            <a:r>
              <a:rPr lang="en-US" dirty="0" err="1"/>
              <a:t>Book_type</a:t>
            </a:r>
            <a:r>
              <a:rPr lang="en-US" dirty="0"/>
              <a:t>, </a:t>
            </a:r>
            <a:r>
              <a:rPr lang="en-US" dirty="0" err="1"/>
              <a:t>List_price</a:t>
            </a:r>
            <a:r>
              <a:rPr lang="en-US" dirty="0"/>
              <a:t>, </a:t>
            </a:r>
            <a:r>
              <a:rPr lang="en-US" dirty="0" err="1"/>
              <a:t>Author_affil</a:t>
            </a:r>
            <a:r>
              <a:rPr lang="en-US" dirty="0"/>
              <a:t>, Publisher)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46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(</a:t>
            </a:r>
            <a:r>
              <a:rPr lang="en-US" dirty="0" err="1"/>
              <a:t>Book_title</a:t>
            </a:r>
            <a:r>
              <a:rPr lang="en-US" dirty="0"/>
              <a:t>, </a:t>
            </a:r>
            <a:r>
              <a:rPr lang="en-US" dirty="0" err="1"/>
              <a:t>Author_name</a:t>
            </a:r>
            <a:r>
              <a:rPr lang="en-US" dirty="0"/>
              <a:t>, </a:t>
            </a:r>
            <a:r>
              <a:rPr lang="en-US" dirty="0" err="1"/>
              <a:t>Book_type</a:t>
            </a:r>
            <a:r>
              <a:rPr lang="en-US" dirty="0"/>
              <a:t>, </a:t>
            </a:r>
            <a:r>
              <a:rPr lang="en-US" dirty="0" err="1"/>
              <a:t>List_price</a:t>
            </a:r>
            <a:r>
              <a:rPr lang="en-US" dirty="0"/>
              <a:t>, </a:t>
            </a:r>
            <a:r>
              <a:rPr lang="en-US" dirty="0" err="1"/>
              <a:t>Author_affil</a:t>
            </a:r>
            <a:r>
              <a:rPr lang="en-US" dirty="0"/>
              <a:t>, Publisher) </a:t>
            </a:r>
            <a:endParaRPr lang="en-US" dirty="0" smtClean="0"/>
          </a:p>
          <a:p>
            <a:r>
              <a:rPr lang="en-US" dirty="0" err="1" smtClean="0"/>
              <a:t>Author_affil</a:t>
            </a:r>
            <a:r>
              <a:rPr lang="en-US" dirty="0" smtClean="0"/>
              <a:t> </a:t>
            </a:r>
            <a:r>
              <a:rPr lang="en-US" dirty="0"/>
              <a:t>refers to the affiliation of author. Suppose the following dependencies exist: </a:t>
            </a:r>
            <a:endParaRPr lang="en-US" dirty="0" smtClean="0"/>
          </a:p>
          <a:p>
            <a:r>
              <a:rPr lang="en-US" dirty="0" err="1" smtClean="0"/>
              <a:t>Book_title</a:t>
            </a:r>
            <a:r>
              <a:rPr lang="en-US" dirty="0" smtClean="0"/>
              <a:t> </a:t>
            </a:r>
            <a:r>
              <a:rPr lang="en-US" dirty="0"/>
              <a:t>→ Publisher, </a:t>
            </a:r>
            <a:r>
              <a:rPr lang="en-US" dirty="0" err="1" smtClean="0"/>
              <a:t>Book_type</a:t>
            </a:r>
            <a:endParaRPr lang="en-US" dirty="0" smtClean="0"/>
          </a:p>
          <a:p>
            <a:r>
              <a:rPr lang="en-US" dirty="0" err="1" smtClean="0"/>
              <a:t>Book_type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err="1"/>
              <a:t>List_price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Author_name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err="1"/>
              <a:t>Author_affil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23"/>
            <a:ext cx="11739558" cy="290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6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Design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Making </a:t>
            </a:r>
            <a:r>
              <a:rPr lang="en-US" sz="2000" dirty="0"/>
              <a:t>sure that the semantics of the attributes is clear in the schema</a:t>
            </a:r>
          </a:p>
          <a:p>
            <a:pPr marL="806450" indent="-349250"/>
            <a:r>
              <a:rPr lang="en-US" sz="2000" dirty="0"/>
              <a:t>Attributes belonging to one relation have certain real-world meaning </a:t>
            </a:r>
          </a:p>
          <a:p>
            <a:pPr marL="806450" indent="-349250"/>
            <a:r>
              <a:rPr lang="en-US" altLang="en-US" sz="2000" dirty="0" smtClean="0"/>
              <a:t>Informally</a:t>
            </a:r>
            <a:r>
              <a:rPr lang="en-US" altLang="en-US" sz="2000" dirty="0"/>
              <a:t>, each tuple in a relation should represent one entity or relationship </a:t>
            </a:r>
            <a:r>
              <a:rPr lang="en-US" altLang="en-US" sz="2000" dirty="0" smtClean="0"/>
              <a:t>instance</a:t>
            </a:r>
            <a:endParaRPr lang="en-US" altLang="en-US" sz="2000" dirty="0"/>
          </a:p>
          <a:p>
            <a:pPr marL="860425" lvl="1" indent="-403225"/>
            <a:r>
              <a:rPr lang="en-US" altLang="en-US" sz="2000" dirty="0"/>
              <a:t>Attributes of different entities (EMPLOYEEs, DEPARTMENTs, PROJECTs) should not be mixed in the same relation</a:t>
            </a:r>
          </a:p>
          <a:p>
            <a:pPr marL="860425" lvl="1" indent="-403225"/>
            <a:r>
              <a:rPr lang="en-US" altLang="en-US" sz="2000" dirty="0"/>
              <a:t>Only foreign keys should be used to refer to other entities</a:t>
            </a:r>
          </a:p>
          <a:p>
            <a:pPr marL="860425" lvl="1" indent="-403225"/>
            <a:r>
              <a:rPr lang="en-US" altLang="en-US" sz="2000" dirty="0"/>
              <a:t>Entity and relationship attributes </a:t>
            </a:r>
            <a:r>
              <a:rPr lang="en-US" altLang="en-US" sz="2000" dirty="0" smtClean="0"/>
              <a:t>should be clear</a:t>
            </a:r>
            <a:endParaRPr lang="en-US" altLang="en-US" sz="2000" dirty="0"/>
          </a:p>
          <a:p>
            <a:pPr marL="806450" indent="-3492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8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Design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600" dirty="0" smtClean="0"/>
              <a:t>Null Value in tuple</a:t>
            </a:r>
            <a:endParaRPr lang="en-US" sz="2600" dirty="0"/>
          </a:p>
          <a:p>
            <a:pPr lvl="1"/>
            <a:r>
              <a:rPr lang="en-US" altLang="en-US" dirty="0"/>
              <a:t>Relations should be designed such that their tuples will have as few NULL values as possible</a:t>
            </a:r>
          </a:p>
          <a:p>
            <a:pPr lvl="1"/>
            <a:r>
              <a:rPr lang="en-US" altLang="en-US" dirty="0"/>
              <a:t>Attributes that are NULL frequently could be placed in separate relations (with the primary key)</a:t>
            </a:r>
          </a:p>
          <a:p>
            <a:r>
              <a:rPr lang="en-US" altLang="en-US" dirty="0"/>
              <a:t> Reasons for nulls:</a:t>
            </a:r>
          </a:p>
          <a:p>
            <a:pPr lvl="1"/>
            <a:r>
              <a:rPr lang="en-US" altLang="en-US" dirty="0"/>
              <a:t>Attribute not applicable or invalid</a:t>
            </a:r>
          </a:p>
          <a:p>
            <a:pPr lvl="1"/>
            <a:r>
              <a:rPr lang="en-US" altLang="en-US" dirty="0"/>
              <a:t>Attribute value unknown  (may exist</a:t>
            </a:r>
            <a:r>
              <a:rPr lang="en-US" altLang="en-US" dirty="0" smtClean="0"/>
              <a:t>)</a:t>
            </a:r>
          </a:p>
          <a:p>
            <a:pPr marL="403225" lvl="1" indent="-403225"/>
            <a:endParaRPr lang="en-US" dirty="0"/>
          </a:p>
          <a:p>
            <a:pPr marL="349250" indent="-349250"/>
            <a:r>
              <a:rPr lang="en-US" dirty="0"/>
              <a:t>This led storage wastage</a:t>
            </a:r>
          </a:p>
          <a:p>
            <a:pPr marL="349250" indent="-349250"/>
            <a:r>
              <a:rPr lang="en-US" dirty="0"/>
              <a:t>Problem of understanding the meaning of the attributes and with specifying JOIN operations at the logical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Design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en-US" sz="2400" dirty="0"/>
              <a:t>Spurious Tuples </a:t>
            </a:r>
            <a:endParaRPr lang="en-US" altLang="en-US" sz="2400" dirty="0" smtClean="0"/>
          </a:p>
          <a:p>
            <a:pPr marL="914400" indent="-457200">
              <a:lnSpc>
                <a:spcPct val="90000"/>
              </a:lnSpc>
            </a:pPr>
            <a:r>
              <a:rPr lang="en-US" altLang="en-US" dirty="0"/>
              <a:t>Bad designs for a relational database may result in erroneous results for certain JOIN </a:t>
            </a:r>
            <a:r>
              <a:rPr lang="en-US" altLang="en-US" dirty="0" smtClean="0"/>
              <a:t>operations</a:t>
            </a:r>
            <a:br>
              <a:rPr lang="en-US" altLang="en-US" dirty="0" smtClean="0"/>
            </a:br>
            <a:endParaRPr lang="en-US" altLang="en-US" dirty="0"/>
          </a:p>
          <a:p>
            <a:pPr marL="914400" indent="-457200"/>
            <a:r>
              <a:rPr lang="en-US" dirty="0" smtClean="0"/>
              <a:t>joined relational schema </a:t>
            </a:r>
            <a:r>
              <a:rPr lang="en-US" dirty="0"/>
              <a:t>with equality conditions </a:t>
            </a:r>
            <a:r>
              <a:rPr lang="en-US" dirty="0" smtClean="0"/>
              <a:t>on attributes </a:t>
            </a:r>
            <a:r>
              <a:rPr lang="en-US" dirty="0"/>
              <a:t>that are appropriately related (primary key, foreign key) pairs in a </a:t>
            </a:r>
            <a:r>
              <a:rPr lang="en-US" dirty="0" smtClean="0"/>
              <a:t>way that </a:t>
            </a:r>
            <a:r>
              <a:rPr lang="en-US" dirty="0"/>
              <a:t>guarantees that no spurious tuples are generated.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14400" indent="-457200"/>
            <a:r>
              <a:rPr lang="en-US" dirty="0" smtClean="0"/>
              <a:t>Avoid </a:t>
            </a:r>
            <a:r>
              <a:rPr lang="en-US" dirty="0"/>
              <a:t>relations that </a:t>
            </a:r>
            <a:r>
              <a:rPr lang="en-US" dirty="0" smtClean="0"/>
              <a:t>contain </a:t>
            </a:r>
            <a:r>
              <a:rPr lang="en-US" dirty="0"/>
              <a:t>matching </a:t>
            </a:r>
            <a:r>
              <a:rPr lang="en-US" dirty="0" smtClean="0"/>
              <a:t>attributes </a:t>
            </a:r>
            <a:r>
              <a:rPr lang="en-US" dirty="0"/>
              <a:t>that are not (foreign key, primary key) combinations </a:t>
            </a:r>
            <a:endParaRPr lang="en-US" dirty="0" smtClean="0"/>
          </a:p>
          <a:p>
            <a:pPr marL="1196975" indent="-282575"/>
            <a:r>
              <a:rPr lang="en-US" dirty="0" smtClean="0"/>
              <a:t> joining </a:t>
            </a:r>
            <a:r>
              <a:rPr lang="en-US" dirty="0"/>
              <a:t>on such attributes may produce spurious tuples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4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49" y="250171"/>
            <a:ext cx="7529169" cy="62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05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3688</TotalTime>
  <Words>2052</Words>
  <Application>Microsoft Office PowerPoint</Application>
  <PresentationFormat>Custom</PresentationFormat>
  <Paragraphs>372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Facet</vt:lpstr>
      <vt:lpstr>Database system</vt:lpstr>
      <vt:lpstr>Design Phase</vt:lpstr>
      <vt:lpstr>Topic</vt:lpstr>
      <vt:lpstr>Informal Design Guideline</vt:lpstr>
      <vt:lpstr>PowerPoint Presentation</vt:lpstr>
      <vt:lpstr>Informal Design Guideline</vt:lpstr>
      <vt:lpstr>Informal Design Guideline</vt:lpstr>
      <vt:lpstr>Informal Design Guideline</vt:lpstr>
      <vt:lpstr>PowerPoint Presentation</vt:lpstr>
      <vt:lpstr>Informal Design Guideline</vt:lpstr>
      <vt:lpstr>Anomalies</vt:lpstr>
      <vt:lpstr>Insertion anomalies</vt:lpstr>
      <vt:lpstr>Deletion anomalies</vt:lpstr>
      <vt:lpstr>Modification/Update anomalies</vt:lpstr>
      <vt:lpstr>Normalization</vt:lpstr>
      <vt:lpstr>Normalization</vt:lpstr>
      <vt:lpstr>Sequence of Normalization</vt:lpstr>
      <vt:lpstr>Functional Dependency</vt:lpstr>
      <vt:lpstr>Functional Dependency</vt:lpstr>
      <vt:lpstr>Functional Dependency</vt:lpstr>
      <vt:lpstr>First Normal Form</vt:lpstr>
      <vt:lpstr>First Normal Form (1NF)</vt:lpstr>
      <vt:lpstr>First Normal Form (1NF)</vt:lpstr>
      <vt:lpstr>Second Normal Form</vt:lpstr>
      <vt:lpstr>PowerPoint Presentation</vt:lpstr>
      <vt:lpstr>PowerPoint Presentation</vt:lpstr>
      <vt:lpstr>Transitive Functional Dependency</vt:lpstr>
      <vt:lpstr>Third Normal Form 3NF</vt:lpstr>
      <vt:lpstr>PowerPoint Presentation</vt:lpstr>
      <vt:lpstr>Super key</vt:lpstr>
      <vt:lpstr>BCNF</vt:lpstr>
      <vt:lpstr>PowerPoint Presentation</vt:lpstr>
      <vt:lpstr>Boyce codd Normal Form</vt:lpstr>
      <vt:lpstr>PowerPoint Presentation</vt:lpstr>
      <vt:lpstr>Boyce codd Normal Form</vt:lpstr>
      <vt:lpstr>PowerPoint Presentation</vt:lpstr>
      <vt:lpstr>PowerPoint Presentation</vt:lpstr>
      <vt:lpstr>PowerPoint Presentation</vt:lpstr>
      <vt:lpstr>MVD</vt:lpstr>
      <vt:lpstr>Multivalued Dependency and Fourth Normal Form</vt:lpstr>
      <vt:lpstr>MVD</vt:lpstr>
      <vt:lpstr>PowerPoint Presentation</vt:lpstr>
      <vt:lpstr>4th Normal form</vt:lpstr>
      <vt:lpstr>4th Normal Form</vt:lpstr>
      <vt:lpstr>5th Normal Form</vt:lpstr>
      <vt:lpstr>5th Normal Form</vt:lpstr>
      <vt:lpstr>5th Normal Form</vt:lpstr>
      <vt:lpstr>5th Normal Form</vt:lpstr>
      <vt:lpstr>Benefit OF Normalization</vt:lpstr>
      <vt:lpstr>Class Task</vt:lpstr>
      <vt:lpstr>Case 2</vt:lpstr>
      <vt:lpstr>Case 2</vt:lpstr>
      <vt:lpstr>Case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innocent akhtar</dc:creator>
  <cp:lastModifiedBy>Ms Nasreen</cp:lastModifiedBy>
  <cp:revision>57</cp:revision>
  <dcterms:created xsi:type="dcterms:W3CDTF">2017-03-13T06:33:44Z</dcterms:created>
  <dcterms:modified xsi:type="dcterms:W3CDTF">2019-04-17T08:17:24Z</dcterms:modified>
</cp:coreProperties>
</file>