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305" r:id="rId4"/>
    <p:sldId id="259" r:id="rId5"/>
    <p:sldId id="306" r:id="rId6"/>
    <p:sldId id="308" r:id="rId7"/>
    <p:sldId id="309" r:id="rId8"/>
    <p:sldId id="307" r:id="rId9"/>
    <p:sldId id="260" r:id="rId10"/>
    <p:sldId id="267" r:id="rId11"/>
    <p:sldId id="279" r:id="rId12"/>
    <p:sldId id="263" r:id="rId13"/>
    <p:sldId id="289" r:id="rId14"/>
    <p:sldId id="315" r:id="rId15"/>
    <p:sldId id="304" r:id="rId16"/>
    <p:sldId id="283" r:id="rId17"/>
    <p:sldId id="290" r:id="rId18"/>
    <p:sldId id="286" r:id="rId19"/>
    <p:sldId id="303" r:id="rId20"/>
    <p:sldId id="284" r:id="rId21"/>
    <p:sldId id="287" r:id="rId22"/>
    <p:sldId id="302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EF325-F321-403E-B495-D2F1ABD5D01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F126-6030-4FBA-BCF6-F94B94239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6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6F126-6030-4FBA-BCF6-F94B94239D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6F126-6030-4FBA-BCF6-F94B94239D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5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89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194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3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9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6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5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4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6953-6BDF-44DA-9183-FC6FD8163A5E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8ACE54-92AB-4775-8FFC-3C694F976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07080"/>
          </a:xfrm>
        </p:spPr>
        <p:txBody>
          <a:bodyPr>
            <a:normAutofit/>
          </a:bodyPr>
          <a:lstStyle/>
          <a:p>
            <a:r>
              <a:rPr lang="en-US" dirty="0" err="1"/>
              <a:t>Nasreen</a:t>
            </a:r>
            <a:r>
              <a:rPr lang="en-US" dirty="0"/>
              <a:t> Akhtar</a:t>
            </a:r>
          </a:p>
          <a:p>
            <a:r>
              <a:rPr lang="en-US" dirty="0"/>
              <a:t>FAST-NU</a:t>
            </a:r>
          </a:p>
          <a:p>
            <a:r>
              <a:rPr lang="en-US" dirty="0" err="1"/>
              <a:t>Chiniot</a:t>
            </a:r>
            <a:r>
              <a:rPr lang="en-US" dirty="0"/>
              <a:t> Faisalabad Campus</a:t>
            </a:r>
          </a:p>
          <a:p>
            <a:r>
              <a:rPr lang="en-US" dirty="0"/>
              <a:t>nasreen.akhtar@nu.edu.pk</a:t>
            </a:r>
          </a:p>
        </p:txBody>
      </p:sp>
    </p:spTree>
    <p:extLst>
      <p:ext uri="{BB962C8B-B14F-4D97-AF65-F5344CB8AC3E}">
        <p14:creationId xmlns:p14="http://schemas.microsoft.com/office/powerpoint/2010/main" val="53828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database management system (DBMS) is a collection of programs that enables users to create and maintain a database. </a:t>
            </a:r>
          </a:p>
          <a:p>
            <a:r>
              <a:rPr lang="en-US" dirty="0"/>
              <a:t>It is a </a:t>
            </a:r>
            <a:r>
              <a:rPr lang="en-US" i="1" dirty="0"/>
              <a:t>general-purpose software system </a:t>
            </a:r>
            <a:r>
              <a:rPr lang="en-US" dirty="0"/>
              <a:t>that facilitates the processes of </a:t>
            </a:r>
            <a:r>
              <a:rPr lang="en-US" i="1" dirty="0"/>
              <a:t>defining, constructing, manipulating, </a:t>
            </a:r>
            <a:r>
              <a:rPr lang="en-US" dirty="0"/>
              <a:t>and </a:t>
            </a:r>
            <a:r>
              <a:rPr lang="en-US" i="1" dirty="0"/>
              <a:t>sharing </a:t>
            </a:r>
            <a:r>
              <a:rPr lang="en-US" dirty="0"/>
              <a:t>databases among various users and applications.</a:t>
            </a:r>
          </a:p>
          <a:p>
            <a:r>
              <a:rPr lang="en-US" b="1" dirty="0"/>
              <a:t>Defining</a:t>
            </a:r>
            <a:r>
              <a:rPr lang="en-US" dirty="0"/>
              <a:t> a database involves specifying the data types, structures, and constraints for the data to be stored in the database.</a:t>
            </a:r>
          </a:p>
          <a:p>
            <a:r>
              <a:rPr lang="en-US" b="1" dirty="0"/>
              <a:t>Constructing</a:t>
            </a:r>
            <a:r>
              <a:rPr lang="en-US" dirty="0"/>
              <a:t> the database is the process of storing the data itself on some storage medium that is controlled by the DBMS. </a:t>
            </a:r>
          </a:p>
          <a:p>
            <a:r>
              <a:rPr lang="en-US" b="1" dirty="0"/>
              <a:t>Manipulating</a:t>
            </a:r>
            <a:r>
              <a:rPr lang="en-US" dirty="0"/>
              <a:t> a database includes such functions as querying the database to retrieve specific data, updating the database to reflect changes in the </a:t>
            </a:r>
            <a:r>
              <a:rPr lang="en-US" dirty="0" err="1"/>
              <a:t>miniworld</a:t>
            </a:r>
            <a:r>
              <a:rPr lang="en-US" dirty="0"/>
              <a:t>, and generating reports from the data.</a:t>
            </a:r>
          </a:p>
          <a:p>
            <a:r>
              <a:rPr lang="en-US" b="1" dirty="0"/>
              <a:t>Sharing</a:t>
            </a:r>
            <a:r>
              <a:rPr lang="en-US" dirty="0"/>
              <a:t> a database allows multiple users and programs to access the database concurrently.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We will call the database and DBMS software together a database system.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182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UNIVERSITY database for maintaining information concerning students, courses, and grades in a university environment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define: file (records), data elements, data type ( for each data element)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construct: store data in the appropriate files (note that records may be related between files)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Manipulation: querying, updating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informal queries and updates must be specified precisely in the database system language before they can be processed.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932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9038" y="1185859"/>
            <a:ext cx="2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Users/Programmer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1837" y="1835144"/>
            <a:ext cx="3328987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programs/Queries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4563" y="2728913"/>
            <a:ext cx="5600700" cy="1857375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8863" y="2900362"/>
            <a:ext cx="9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DBMS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1836" y="2894263"/>
            <a:ext cx="3328987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to process Queries/ 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1836" y="3861722"/>
            <a:ext cx="3328987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to access stored data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2214563" y="5110830"/>
            <a:ext cx="2200275" cy="1461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Stored database definition              ( Meta data)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5614988" y="5110829"/>
            <a:ext cx="2200275" cy="1461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Stored database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4936331" y="1555191"/>
            <a:ext cx="1" cy="279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4936331" y="2363782"/>
            <a:ext cx="0" cy="536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36329" y="3443285"/>
            <a:ext cx="0" cy="418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0" idx="1"/>
          </p:cNvCxnSpPr>
          <p:nvPr/>
        </p:nvCxnSpPr>
        <p:spPr>
          <a:xfrm flipH="1">
            <a:off x="3314701" y="4390360"/>
            <a:ext cx="1621629" cy="720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1" idx="1"/>
          </p:cNvCxnSpPr>
          <p:nvPr/>
        </p:nvCxnSpPr>
        <p:spPr>
          <a:xfrm>
            <a:off x="4936330" y="4390360"/>
            <a:ext cx="1778796" cy="720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6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en-US" sz="2400" dirty="0"/>
              <a:t>Oracle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IBM DB2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Ingress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Teradata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MS SQL Server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MS Access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MySQL etc.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58" y="1930400"/>
            <a:ext cx="3637293" cy="175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61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Vs programming with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Self-Describing Nature of a Database System</a:t>
            </a:r>
          </a:p>
          <a:p>
            <a:pPr lvl="1"/>
            <a:r>
              <a:rPr lang="en-US" altLang="en-US" dirty="0"/>
              <a:t>single repository of data is maintained </a:t>
            </a:r>
          </a:p>
          <a:p>
            <a:pPr lvl="1"/>
            <a:r>
              <a:rPr lang="en-US" altLang="en-US" dirty="0"/>
              <a:t>contains not only the database itself but also a complete definition or description of the database structure and constraints (system catalogue).</a:t>
            </a:r>
          </a:p>
          <a:p>
            <a:pPr lvl="1"/>
            <a:r>
              <a:rPr lang="en-US" altLang="en-US" dirty="0"/>
              <a:t>information stored in the catalog is called meta-data</a:t>
            </a:r>
          </a:p>
          <a:p>
            <a:pPr lvl="1"/>
            <a:r>
              <a:rPr lang="en-US" altLang="en-US" dirty="0"/>
              <a:t>catalog used by the DBMS and users.</a:t>
            </a:r>
          </a:p>
          <a:p>
            <a:pPr lvl="1"/>
            <a:r>
              <a:rPr lang="en-US" altLang="en-US" dirty="0"/>
              <a:t>The DBMS software work equally well with any number of database applications.</a:t>
            </a:r>
          </a:p>
          <a:p>
            <a:pPr lvl="1"/>
            <a:r>
              <a:rPr lang="en-US" dirty="0"/>
              <a:t>Repository is a structure that stores metadata. It is used to control database operations, integrity and accuracy.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511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Vs programming with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Data</a:t>
            </a:r>
          </a:p>
          <a:p>
            <a:r>
              <a:rPr lang="en-US" dirty="0"/>
              <a:t>Data about data </a:t>
            </a:r>
            <a:br>
              <a:rPr lang="en-US" dirty="0"/>
            </a:br>
            <a:r>
              <a:rPr lang="en-US" dirty="0"/>
              <a:t>OR</a:t>
            </a:r>
          </a:p>
          <a:p>
            <a:r>
              <a:rPr lang="en-US" dirty="0"/>
              <a:t>Data that describe the properties or characteristics of end-user data and the context of those data.</a:t>
            </a:r>
          </a:p>
          <a:p>
            <a:r>
              <a:rPr lang="en-US" dirty="0"/>
              <a:t>metadata contains  data item name, the data type, length, minimum and maximum allowable values (where appropriate), a brief description of each data item, and the source of the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1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Controlling Redundancy </a:t>
            </a:r>
          </a:p>
          <a:p>
            <a:pPr lvl="1"/>
            <a:r>
              <a:rPr lang="en-US" altLang="en-US" dirty="0"/>
              <a:t>Problems: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46198" y="2954965"/>
            <a:ext cx="3443288" cy="52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 System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420160" y="4392281"/>
            <a:ext cx="2808816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Registration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63434" y="4392281"/>
            <a:ext cx="2808816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 department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0535" y="4398299"/>
            <a:ext cx="2808816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</a:t>
            </a:r>
          </a:p>
        </p:txBody>
      </p:sp>
      <p:cxnSp>
        <p:nvCxnSpPr>
          <p:cNvPr id="13" name="Straight Connector 12"/>
          <p:cNvCxnSpPr>
            <a:stCxn id="8" idx="2"/>
          </p:cNvCxnSpPr>
          <p:nvPr/>
        </p:nvCxnSpPr>
        <p:spPr>
          <a:xfrm>
            <a:off x="5167842" y="3483603"/>
            <a:ext cx="0" cy="445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00213" y="3929064"/>
            <a:ext cx="69347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00213" y="3929063"/>
            <a:ext cx="0" cy="463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67578" y="3929063"/>
            <a:ext cx="0" cy="463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34943" y="3929063"/>
            <a:ext cx="0" cy="463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02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49" y="962025"/>
            <a:ext cx="8247190" cy="1466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225" y="457200"/>
            <a:ext cx="304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753" y="2552696"/>
            <a:ext cx="304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49" y="2922025"/>
            <a:ext cx="8264124" cy="10953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6273" y="4248145"/>
            <a:ext cx="304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49" y="4646056"/>
            <a:ext cx="10568128" cy="13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1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  <a:r>
              <a:rPr lang="en-US"/>
              <a:t>of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Controlling Redundancy </a:t>
            </a:r>
          </a:p>
          <a:p>
            <a:pPr lvl="1"/>
            <a:r>
              <a:rPr lang="en-US" altLang="en-US" dirty="0"/>
              <a:t>Problems:</a:t>
            </a:r>
          </a:p>
          <a:p>
            <a:pPr lvl="1"/>
            <a:r>
              <a:rPr lang="en-US" altLang="en-US" dirty="0"/>
              <a:t>There is the need to perform a single logical update (duplication of effort)</a:t>
            </a:r>
          </a:p>
          <a:p>
            <a:pPr lvl="1"/>
            <a:r>
              <a:rPr lang="en-US" altLang="en-US" dirty="0"/>
              <a:t>storage space is wasted when the same data is stored repeatedly files that represent the same data may become inconsistent</a:t>
            </a:r>
          </a:p>
          <a:p>
            <a:pPr lvl="1"/>
            <a:r>
              <a:rPr lang="en-US" altLang="en-US" dirty="0"/>
              <a:t>in DBMS there has the ability to control redundancy which improve the  performance of the query.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6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Reduce data inconsistency</a:t>
            </a:r>
          </a:p>
          <a:p>
            <a:pPr lvl="1"/>
            <a:r>
              <a:rPr lang="en-US" altLang="en-US" dirty="0"/>
              <a:t>Data is not duplicated so need to apply only single update.</a:t>
            </a:r>
          </a:p>
          <a:p>
            <a:pPr lvl="1"/>
            <a:r>
              <a:rPr lang="en-US" altLang="en-US" dirty="0"/>
              <a:t>This causes consistent data.</a:t>
            </a:r>
          </a:p>
          <a:p>
            <a:pPr lvl="1"/>
            <a:r>
              <a:rPr lang="en-US" altLang="en-US" dirty="0"/>
              <a:t>As no row is duplicated so record of each instance is consistent and accurate.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250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data and information</a:t>
            </a:r>
          </a:p>
          <a:p>
            <a:r>
              <a:rPr lang="en-US" dirty="0"/>
              <a:t>File management system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Properties of database</a:t>
            </a:r>
          </a:p>
          <a:p>
            <a:r>
              <a:rPr lang="en-US" dirty="0"/>
              <a:t>Database Management system</a:t>
            </a:r>
          </a:p>
          <a:p>
            <a:r>
              <a:rPr lang="en-US" dirty="0"/>
              <a:t>Advantages of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817630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Restricting Unauthorized Access</a:t>
            </a:r>
          </a:p>
          <a:p>
            <a:pPr lvl="1"/>
            <a:r>
              <a:rPr lang="en-US" altLang="en-US" dirty="0"/>
              <a:t>users or user groups are given account numbers protected by passwords, which they can use to gain access to the database through security and authorization subsystem</a:t>
            </a:r>
          </a:p>
          <a:p>
            <a:r>
              <a:rPr lang="en-US" altLang="en-US" dirty="0"/>
              <a:t>Providing Multiple User Interfaces</a:t>
            </a:r>
          </a:p>
          <a:p>
            <a:pPr lvl="1"/>
            <a:r>
              <a:rPr lang="en-US" altLang="en-US" dirty="0"/>
              <a:t>a DBMS provides a variety of user interfaces: query languages for casual users; programming language interfaces for application programmers; forms and command codes for parametric users; and menu-driven interfaces and natural language interfaces for stand-alone users. </a:t>
            </a:r>
          </a:p>
          <a:p>
            <a:pPr lvl="1"/>
            <a:r>
              <a:rPr lang="en-US" altLang="en-US" dirty="0"/>
              <a:t>Capabilities for providing World Wide Web access to a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Representing Complex Relationships Among Data</a:t>
            </a:r>
          </a:p>
          <a:p>
            <a:r>
              <a:rPr lang="en-US" altLang="en-US" dirty="0"/>
              <a:t>Enforcing Integrity Constraints</a:t>
            </a:r>
          </a:p>
          <a:p>
            <a:pPr lvl="1"/>
            <a:r>
              <a:rPr lang="en-US" altLang="en-US" dirty="0"/>
              <a:t>Data integrity refers to correctness and accuracy of data</a:t>
            </a:r>
          </a:p>
          <a:p>
            <a:pPr lvl="1"/>
            <a:r>
              <a:rPr lang="en-US" altLang="en-US" dirty="0"/>
              <a:t>The simplest type involves specifying a data type for each data item</a:t>
            </a:r>
          </a:p>
          <a:p>
            <a:pPr lvl="1"/>
            <a:r>
              <a:rPr lang="en-US" altLang="en-US" dirty="0"/>
              <a:t>A more complex type involves specifying that a record in one file must be related to records in other files.</a:t>
            </a:r>
          </a:p>
          <a:p>
            <a:pPr lvl="1"/>
            <a:r>
              <a:rPr lang="en-US" altLang="en-US" dirty="0"/>
              <a:t>Another type specifies uniqueness on data item values</a:t>
            </a:r>
          </a:p>
          <a:p>
            <a:pPr lvl="1"/>
            <a:r>
              <a:rPr lang="en-US" altLang="en-US" dirty="0"/>
              <a:t>It is the database designers’ responsibility to identify integrity constraints during database design. </a:t>
            </a:r>
          </a:p>
          <a:p>
            <a:r>
              <a:rPr lang="en-US" altLang="en-US" dirty="0"/>
              <a:t>Providing Backup and Recovery</a:t>
            </a:r>
          </a:p>
          <a:p>
            <a:r>
              <a:rPr lang="en-US" altLang="en-US" dirty="0"/>
              <a:t>provide facilities for recovering from hardware or software failures.(The backup and recovery subsystem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4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Program Data independence</a:t>
            </a:r>
          </a:p>
          <a:p>
            <a:r>
              <a:rPr lang="en-US" dirty="0"/>
              <a:t>In traditional file processing, the structure of data files is embedded in the application programs, so any changes to the structure of a file may require </a:t>
            </a:r>
            <a:r>
              <a:rPr lang="en-US" i="1" dirty="0"/>
              <a:t>changing all programs </a:t>
            </a:r>
            <a:r>
              <a:rPr lang="en-US" dirty="0"/>
              <a:t>that access this file. </a:t>
            </a:r>
          </a:p>
          <a:p>
            <a:r>
              <a:rPr lang="en-US" dirty="0"/>
              <a:t>DBMS access programs do not require such changes in most cases. </a:t>
            </a:r>
          </a:p>
          <a:p>
            <a:r>
              <a:rPr lang="en-US" dirty="0"/>
              <a:t>The structure of data files is stored in the DBMS catalog separately from the access programs. We call this property </a:t>
            </a:r>
            <a:r>
              <a:rPr lang="en-US" b="1" dirty="0"/>
              <a:t>program-data independence.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4781549"/>
            <a:ext cx="6562726" cy="14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5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Improved data access:</a:t>
            </a:r>
          </a:p>
          <a:p>
            <a:pPr marL="857250" indent="-514350"/>
            <a:r>
              <a:rPr lang="en-US" dirty="0"/>
              <a:t>Provide access mechanism  to database to perform tasks ( insert update and delete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Hide the internal complexity of database from application programmer and users.</a:t>
            </a:r>
          </a:p>
          <a:p>
            <a:r>
              <a:rPr lang="en-US" dirty="0"/>
              <a:t>Enables the data in database to be shared among multiple application or users.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Fundamentals of Database Systems,</a:t>
            </a:r>
          </a:p>
          <a:p>
            <a:pPr lvl="1"/>
            <a:r>
              <a:rPr lang="en-US" altLang="en-US" i="1" dirty="0"/>
              <a:t>3</a:t>
            </a:r>
            <a:r>
              <a:rPr lang="en-US" altLang="en-US" i="1" baseline="30000" dirty="0"/>
              <a:t>rd</a:t>
            </a:r>
            <a:r>
              <a:rPr lang="en-US" altLang="en-US" i="1" dirty="0"/>
              <a:t> Edition by </a:t>
            </a:r>
            <a:r>
              <a:rPr lang="en-US" altLang="en-US" i="1" dirty="0" err="1"/>
              <a:t>Elmasri</a:t>
            </a:r>
            <a:r>
              <a:rPr lang="en-US" altLang="en-US" i="1" dirty="0"/>
              <a:t> &amp; </a:t>
            </a:r>
            <a:r>
              <a:rPr lang="en-US" altLang="en-US" i="1" dirty="0" err="1"/>
              <a:t>Navathe</a:t>
            </a:r>
            <a:endParaRPr lang="en-US" altLang="en-US" i="1" dirty="0"/>
          </a:p>
          <a:p>
            <a:r>
              <a:rPr lang="en-US" altLang="en-US" dirty="0"/>
              <a:t>Database System Concepts</a:t>
            </a:r>
          </a:p>
          <a:p>
            <a:pPr lvl="1"/>
            <a:r>
              <a:rPr lang="en-US" altLang="en-US" i="1" dirty="0"/>
              <a:t>3</a:t>
            </a:r>
            <a:r>
              <a:rPr lang="en-US" altLang="en-US" i="1" baseline="30000" dirty="0"/>
              <a:t>rd</a:t>
            </a:r>
            <a:r>
              <a:rPr lang="en-US" altLang="en-US" i="1" dirty="0"/>
              <a:t> Edition by Abraham </a:t>
            </a:r>
            <a:r>
              <a:rPr lang="en-US" altLang="en-US" i="1" dirty="0" err="1"/>
              <a:t>Silbershatz</a:t>
            </a:r>
            <a:r>
              <a:rPr lang="en-US" altLang="en-US" i="1" dirty="0"/>
              <a:t>, </a:t>
            </a:r>
            <a:r>
              <a:rPr lang="en-US" altLang="en-US" i="1" dirty="0" err="1"/>
              <a:t>Henery</a:t>
            </a:r>
            <a:r>
              <a:rPr lang="en-US" altLang="en-US" i="1" dirty="0"/>
              <a:t> F. </a:t>
            </a:r>
            <a:r>
              <a:rPr lang="en-US" altLang="en-US" i="1" dirty="0" err="1"/>
              <a:t>Korth</a:t>
            </a:r>
            <a:r>
              <a:rPr lang="en-US" altLang="en-US" i="1" dirty="0"/>
              <a:t>, </a:t>
            </a:r>
            <a:r>
              <a:rPr lang="en-US" altLang="en-US" i="1" dirty="0" err="1"/>
              <a:t>Sudarshan</a:t>
            </a:r>
            <a:endParaRPr lang="en-US" altLang="en-US" i="1" dirty="0"/>
          </a:p>
          <a:p>
            <a:r>
              <a:rPr lang="en-US" altLang="en-US" dirty="0"/>
              <a:t>An introduction to Database Systems</a:t>
            </a:r>
          </a:p>
          <a:p>
            <a:pPr lvl="1"/>
            <a:r>
              <a:rPr lang="en-US" altLang="en-US" i="1" dirty="0"/>
              <a:t>By C.J. Date</a:t>
            </a:r>
          </a:p>
          <a:p>
            <a:pPr marL="512763" lvl="1" indent="-512763"/>
            <a:r>
              <a:rPr lang="en-US" altLang="en-US" i="1" dirty="0" err="1"/>
              <a:t>Modren</a:t>
            </a:r>
            <a:r>
              <a:rPr lang="en-US" altLang="en-US" i="1" dirty="0"/>
              <a:t> database management system by</a:t>
            </a:r>
          </a:p>
          <a:p>
            <a:pPr lvl="1"/>
            <a:r>
              <a:rPr lang="en-US" altLang="en-US" i="1" dirty="0"/>
              <a:t>Jeffrey </a:t>
            </a:r>
            <a:r>
              <a:rPr lang="en-US" altLang="en-US" i="1" dirty="0" err="1"/>
              <a:t>A,Hoffer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9830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r>
              <a:rPr lang="en-US" dirty="0"/>
              <a:t>Data: Raw facts and figures that can be recorded and have implicit meaning.</a:t>
            </a:r>
          </a:p>
          <a:p>
            <a:r>
              <a:rPr lang="en-US" dirty="0"/>
              <a:t>Information: Process form of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Ali		880</a:t>
            </a:r>
          </a:p>
          <a:p>
            <a:pPr marL="0" indent="0">
              <a:buNone/>
            </a:pPr>
            <a:r>
              <a:rPr lang="en-US" dirty="0"/>
              <a:t>                Omar		940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Awais</a:t>
            </a:r>
            <a:r>
              <a:rPr lang="en-US" dirty="0"/>
              <a:t>        760</a:t>
            </a:r>
          </a:p>
        </p:txBody>
      </p:sp>
    </p:spTree>
    <p:extLst>
      <p:ext uri="{BB962C8B-B14F-4D97-AF65-F5344CB8AC3E}">
        <p14:creationId xmlns:p14="http://schemas.microsoft.com/office/powerpoint/2010/main" val="374910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Information: Data Processed to reveal its meaning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Information is meaningful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 today’s world, accurate, relevant and timely information is the key to good decision making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Good decision making is key to survival in today’s competitive and global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58850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information and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000" dirty="0">
                <a:solidFill>
                  <a:srgbClr val="006666"/>
                </a:solidFill>
              </a:rPr>
              <a:t>Data</a:t>
            </a:r>
            <a:r>
              <a:rPr lang="en-US" altLang="en-US" sz="2000" dirty="0"/>
              <a:t>: is known recorded facts which has specific meanings or interpretation.</a:t>
            </a:r>
          </a:p>
          <a:p>
            <a:pPr lvl="1"/>
            <a:r>
              <a:rPr lang="en-US" altLang="en-US" u="sng" dirty="0">
                <a:latin typeface="Comic Sans MS" panose="030F0702030302020204" pitchFamily="66" charset="0"/>
              </a:rPr>
              <a:t>Example</a:t>
            </a:r>
            <a:r>
              <a:rPr lang="en-US" altLang="en-US" u="sng" dirty="0"/>
              <a:t>:</a:t>
            </a:r>
            <a:r>
              <a:rPr lang="en-US" altLang="en-US" dirty="0"/>
              <a:t> the numbers 10.5, 22, and 119 are data</a:t>
            </a:r>
          </a:p>
          <a:p>
            <a:endParaRPr lang="en-US" altLang="en-US" sz="1600" dirty="0"/>
          </a:p>
          <a:p>
            <a:r>
              <a:rPr lang="en-US" altLang="en-US" sz="2000" dirty="0">
                <a:solidFill>
                  <a:srgbClr val="006666"/>
                </a:solidFill>
              </a:rPr>
              <a:t>Information</a:t>
            </a:r>
            <a:r>
              <a:rPr lang="en-US" altLang="en-US" sz="2000" dirty="0"/>
              <a:t>: is a precise, understandable and specific representation of data.</a:t>
            </a:r>
          </a:p>
          <a:p>
            <a:pPr lvl="1"/>
            <a:r>
              <a:rPr lang="en-US" altLang="en-US" u="sng" dirty="0">
                <a:latin typeface="Comic Sans MS" panose="030F0702030302020204" pitchFamily="66" charset="0"/>
              </a:rPr>
              <a:t>Example</a:t>
            </a:r>
            <a:r>
              <a:rPr lang="en-US" altLang="en-US" dirty="0"/>
              <a:t>: The temperature of room 119 in building 22 is 10.5, is an information</a:t>
            </a:r>
          </a:p>
          <a:p>
            <a:endParaRPr lang="en-US" altLang="en-US" sz="1600" dirty="0"/>
          </a:p>
          <a:p>
            <a:r>
              <a:rPr lang="en-US" altLang="en-US" sz="2000" dirty="0">
                <a:solidFill>
                  <a:srgbClr val="006666"/>
                </a:solidFill>
              </a:rPr>
              <a:t>Knowledge</a:t>
            </a:r>
            <a:r>
              <a:rPr lang="en-US" altLang="en-US" sz="2000" dirty="0"/>
              <a:t>: is something which is derived or inferred from available information using some level of intelligence.</a:t>
            </a:r>
          </a:p>
          <a:p>
            <a:pPr lvl="1"/>
            <a:r>
              <a:rPr lang="en-US" altLang="en-US" u="sng" dirty="0">
                <a:latin typeface="Comic Sans MS" panose="030F0702030302020204" pitchFamily="66" charset="0"/>
              </a:rPr>
              <a:t>Example</a:t>
            </a:r>
            <a:r>
              <a:rPr lang="en-US" altLang="en-US" dirty="0"/>
              <a:t>: Based on experience, the above information can be used to infer  that the room is quite cold and could cause some inconvenience if we work on that room for a long period of time with out wearing worm clothes. </a:t>
            </a:r>
          </a:p>
        </p:txBody>
      </p:sp>
    </p:spTree>
    <p:extLst>
      <p:ext uri="{BB962C8B-B14F-4D97-AF65-F5344CB8AC3E}">
        <p14:creationId xmlns:p14="http://schemas.microsoft.com/office/powerpoint/2010/main" val="63014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information and knowledge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4865" y="1618331"/>
            <a:ext cx="5176587" cy="4500992"/>
          </a:xfrm>
        </p:spPr>
      </p:pic>
    </p:spTree>
    <p:extLst>
      <p:ext uri="{BB962C8B-B14F-4D97-AF65-F5344CB8AC3E}">
        <p14:creationId xmlns:p14="http://schemas.microsoft.com/office/powerpoint/2010/main" val="313181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Data Base can be define as</a:t>
            </a:r>
          </a:p>
          <a:p>
            <a:pPr marL="914400">
              <a:lnSpc>
                <a:spcPct val="90000"/>
              </a:lnSpc>
            </a:pPr>
            <a:r>
              <a:rPr lang="en-US" altLang="en-US" sz="2000" dirty="0"/>
              <a:t>Collection of logically interrelated data that can be shared</a:t>
            </a:r>
          </a:p>
        </p:txBody>
      </p:sp>
    </p:spTree>
    <p:extLst>
      <p:ext uri="{BB962C8B-B14F-4D97-AF65-F5344CB8AC3E}">
        <p14:creationId xmlns:p14="http://schemas.microsoft.com/office/powerpoint/2010/main" val="152957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database represents some aspect of the real world, sometimes called the </a:t>
            </a:r>
            <a:r>
              <a:rPr lang="en-US" dirty="0" err="1"/>
              <a:t>miniworld</a:t>
            </a:r>
            <a:r>
              <a:rPr lang="en-US" dirty="0"/>
              <a:t> or the universe of discourse (</a:t>
            </a:r>
            <a:r>
              <a:rPr lang="en-US" dirty="0" err="1"/>
              <a:t>UoD</a:t>
            </a:r>
            <a:r>
              <a:rPr lang="en-US" dirty="0"/>
              <a:t>).</a:t>
            </a:r>
          </a:p>
          <a:p>
            <a:r>
              <a:rPr lang="en-US" dirty="0"/>
              <a:t>A database is a logically coherent collection of data with some inherent meaning. A random assortment of data cannot correctly be referred to as a database.</a:t>
            </a:r>
          </a:p>
          <a:p>
            <a:r>
              <a:rPr lang="en-US" dirty="0"/>
              <a:t>A database is designed, built, and populated with data for a specific purpose. It has an intended group of users and some preconceived applications in which these users are interested.</a:t>
            </a:r>
          </a:p>
        </p:txBody>
      </p:sp>
    </p:spTree>
    <p:extLst>
      <p:ext uri="{BB962C8B-B14F-4D97-AF65-F5344CB8AC3E}">
        <p14:creationId xmlns:p14="http://schemas.microsoft.com/office/powerpoint/2010/main" val="33181827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4381</TotalTime>
  <Words>1257</Words>
  <Application>Microsoft Office PowerPoint</Application>
  <PresentationFormat>Widescreen</PresentationFormat>
  <Paragraphs>143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Comic Sans MS</vt:lpstr>
      <vt:lpstr>Trebuchet MS</vt:lpstr>
      <vt:lpstr>Wingdings 3</vt:lpstr>
      <vt:lpstr>Facet</vt:lpstr>
      <vt:lpstr>Database System</vt:lpstr>
      <vt:lpstr>Topics  </vt:lpstr>
      <vt:lpstr>Recommended books  </vt:lpstr>
      <vt:lpstr>Introduction to database </vt:lpstr>
      <vt:lpstr>Introduction to database </vt:lpstr>
      <vt:lpstr>Data, information and knowledge</vt:lpstr>
      <vt:lpstr>Data, information and knowledge</vt:lpstr>
      <vt:lpstr>Introduction to database </vt:lpstr>
      <vt:lpstr>Properties of Database</vt:lpstr>
      <vt:lpstr>Database Management System</vt:lpstr>
      <vt:lpstr>Example</vt:lpstr>
      <vt:lpstr>DBMS</vt:lpstr>
      <vt:lpstr>Example</vt:lpstr>
      <vt:lpstr>DB Vs programming with file.</vt:lpstr>
      <vt:lpstr>DB Vs programming with file.</vt:lpstr>
      <vt:lpstr>Advantages of DBS</vt:lpstr>
      <vt:lpstr>PowerPoint Presentation</vt:lpstr>
      <vt:lpstr>Advantages of DBS</vt:lpstr>
      <vt:lpstr>Advantages of DBMS</vt:lpstr>
      <vt:lpstr>Advantages of DBMS</vt:lpstr>
      <vt:lpstr>Advantages of DBS</vt:lpstr>
      <vt:lpstr>Advantages of DBMS</vt:lpstr>
      <vt:lpstr>Advantages of 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innocent akhtar</dc:creator>
  <cp:lastModifiedBy>Ms.Nasreen Akhtar</cp:lastModifiedBy>
  <cp:revision>78</cp:revision>
  <dcterms:created xsi:type="dcterms:W3CDTF">2017-01-12T08:11:01Z</dcterms:created>
  <dcterms:modified xsi:type="dcterms:W3CDTF">2021-03-05T05:10:09Z</dcterms:modified>
</cp:coreProperties>
</file>