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343" r:id="rId5"/>
    <p:sldId id="344" r:id="rId6"/>
    <p:sldId id="259" r:id="rId7"/>
    <p:sldId id="261" r:id="rId8"/>
    <p:sldId id="306" r:id="rId9"/>
    <p:sldId id="260" r:id="rId10"/>
    <p:sldId id="262" r:id="rId11"/>
    <p:sldId id="263" r:id="rId12"/>
    <p:sldId id="268" r:id="rId13"/>
    <p:sldId id="307" r:id="rId14"/>
    <p:sldId id="264" r:id="rId15"/>
    <p:sldId id="266" r:id="rId16"/>
    <p:sldId id="269" r:id="rId17"/>
    <p:sldId id="273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65" r:id="rId27"/>
    <p:sldId id="386" r:id="rId28"/>
    <p:sldId id="387" r:id="rId29"/>
    <p:sldId id="366" r:id="rId30"/>
    <p:sldId id="367" r:id="rId31"/>
    <p:sldId id="368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274" r:id="rId51"/>
    <p:sldId id="275" r:id="rId52"/>
    <p:sldId id="34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-85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AEE-C742-4330-B8C6-40B4A4481D1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8D02-16B4-459C-84F2-7E5CE7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use the word</a:t>
            </a:r>
          </a:p>
          <a:p>
            <a:r>
              <a:rPr lang="en-US" dirty="0" err="1" smtClean="0"/>
              <a:t>Refernceing</a:t>
            </a:r>
            <a:r>
              <a:rPr lang="en-US" dirty="0" smtClean="0"/>
              <a:t> new as </a:t>
            </a:r>
            <a:r>
              <a:rPr lang="en-US" dirty="0" err="1" smtClean="0"/>
              <a:t>newtuple</a:t>
            </a:r>
            <a:r>
              <a:rPr lang="en-US" dirty="0" smtClean="0"/>
              <a:t> and the use this word</a:t>
            </a:r>
            <a:r>
              <a:rPr lang="en-US" baseline="0" dirty="0" smtClean="0"/>
              <a:t> new tuple in the position where use </a:t>
            </a:r>
            <a:r>
              <a:rPr lang="en-US" baseline="0" dirty="0" err="1" smtClean="0"/>
              <a:t>use</a:t>
            </a:r>
            <a:r>
              <a:rPr lang="en-US" baseline="0" dirty="0" smtClean="0"/>
              <a:t> the word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B7003-CB77-4F75-8715-C455D5A153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SYSTEM SET RESOURCE_LIMIT = TRUE;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B7003-CB77-4F75-8715-C455D5A153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ASSERTION AND TRRIGER OPEL 119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ASSERTION AND TRRIGER OPEL 119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4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13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311-DA2F-459C-9AE1-90A92D02EB8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Nasreen</a:t>
            </a:r>
            <a:r>
              <a:rPr lang="en-US" dirty="0" smtClean="0"/>
              <a:t> Akhtar</a:t>
            </a:r>
          </a:p>
          <a:p>
            <a:r>
              <a:rPr lang="en-US" dirty="0" smtClean="0"/>
              <a:t>FAST-NU</a:t>
            </a:r>
          </a:p>
          <a:p>
            <a:r>
              <a:rPr lang="en-US" dirty="0" err="1" smtClean="0"/>
              <a:t>Chiniot</a:t>
            </a:r>
            <a:r>
              <a:rPr lang="en-US" dirty="0" smtClean="0"/>
              <a:t> Faisalabad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8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1900" dirty="0" smtClean="0"/>
              <a:t>NOT </a:t>
            </a:r>
            <a:r>
              <a:rPr lang="en-US" altLang="en-US" sz="1900" dirty="0"/>
              <a:t>NULL constraint </a:t>
            </a:r>
          </a:p>
          <a:p>
            <a:pPr lvl="1"/>
            <a:r>
              <a:rPr lang="en-US" altLang="en-US" sz="1900" dirty="0"/>
              <a:t>Ensures that column does not accept nulls</a:t>
            </a:r>
          </a:p>
          <a:p>
            <a:r>
              <a:rPr lang="en-US" altLang="en-US" sz="1900" dirty="0"/>
              <a:t>UNIQUE constraint </a:t>
            </a:r>
          </a:p>
          <a:p>
            <a:pPr lvl="1"/>
            <a:r>
              <a:rPr lang="en-US" altLang="en-US" sz="1900" dirty="0"/>
              <a:t>Ensures that all values in column are unique</a:t>
            </a:r>
          </a:p>
          <a:p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 UNIQUE,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</a:t>
            </a:r>
            <a:br>
              <a:rPr lang="en-US" dirty="0"/>
            </a:b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 smtClean="0"/>
              <a:t>Create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DEFAULT</a:t>
            </a:r>
            <a:r>
              <a:rPr lang="en-US" sz="2800" dirty="0"/>
              <a:t> - </a:t>
            </a:r>
            <a:r>
              <a:rPr lang="en-US" altLang="en-US" sz="2800" dirty="0"/>
              <a:t>DEFAULT constraint </a:t>
            </a:r>
          </a:p>
          <a:p>
            <a:r>
              <a:rPr lang="en-US" dirty="0" smtClean="0"/>
              <a:t>The </a:t>
            </a:r>
            <a:r>
              <a:rPr lang="en-US" dirty="0"/>
              <a:t>DEFAULT constraint is used to insert a default value into a column.</a:t>
            </a:r>
          </a:p>
          <a:p>
            <a:r>
              <a:rPr lang="en-US" dirty="0"/>
              <a:t>The default value will be added to all new records, if no other value is specified</a:t>
            </a:r>
            <a:r>
              <a:rPr lang="en-US" dirty="0" smtClean="0"/>
              <a:t>.</a:t>
            </a:r>
          </a:p>
          <a:p>
            <a:pPr marL="457200" indent="-457200">
              <a:buNone/>
            </a:pPr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 DEFAULT 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 smtClean="0"/>
              <a:t>Create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4267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600" b="1" dirty="0"/>
              <a:t>CHECK constraint </a:t>
            </a:r>
          </a:p>
          <a:p>
            <a:r>
              <a:rPr lang="en-US" altLang="en-US" sz="2600" dirty="0"/>
              <a:t>Validates data when attribute value is </a:t>
            </a:r>
            <a:r>
              <a:rPr lang="en-US" altLang="en-US" sz="2600" dirty="0" smtClean="0"/>
              <a:t>inserted</a:t>
            </a:r>
            <a:endParaRPr lang="en-US" altLang="en-US" sz="2600" dirty="0"/>
          </a:p>
          <a:p>
            <a:r>
              <a:rPr lang="en-US" sz="2600" dirty="0">
                <a:cs typeface="Courier New" pitchFamily="49" charset="0"/>
              </a:rPr>
              <a:t>CHECK </a:t>
            </a:r>
            <a:r>
              <a:rPr lang="en-US" sz="2600" dirty="0" smtClean="0"/>
              <a:t>clause </a:t>
            </a:r>
            <a:r>
              <a:rPr lang="en-US" sz="2600" dirty="0"/>
              <a:t>at the end </a:t>
            </a:r>
            <a:r>
              <a:rPr lang="en-US" sz="2600" dirty="0" smtClean="0"/>
              <a:t>of </a:t>
            </a:r>
            <a:r>
              <a:rPr lang="en-US" sz="2600" dirty="0">
                <a:cs typeface="Courier New" pitchFamily="49" charset="0"/>
              </a:rPr>
              <a:t>CREATE TABLE</a:t>
            </a:r>
            <a:r>
              <a:rPr lang="en-US" sz="2600" dirty="0"/>
              <a:t> statement</a:t>
            </a:r>
          </a:p>
          <a:p>
            <a:pPr lvl="1"/>
            <a:r>
              <a:rPr lang="en-US" sz="2600" dirty="0"/>
              <a:t>Apply to each tuple individually</a:t>
            </a:r>
          </a:p>
          <a:p>
            <a:pPr lvl="1"/>
            <a:r>
              <a:rPr lang="en-US" sz="2600" dirty="0">
                <a:cs typeface="Courier New" pitchFamily="49" charset="0"/>
              </a:rPr>
              <a:t>CHECK (</a:t>
            </a:r>
            <a:r>
              <a:rPr lang="en-US" sz="2600" dirty="0" err="1">
                <a:cs typeface="Courier New" pitchFamily="49" charset="0"/>
              </a:rPr>
              <a:t>Dept_create_date</a:t>
            </a:r>
            <a:r>
              <a:rPr lang="en-US" sz="2600" dirty="0">
                <a:cs typeface="Courier New" pitchFamily="49" charset="0"/>
              </a:rPr>
              <a:t> &lt;= </a:t>
            </a:r>
            <a:r>
              <a:rPr lang="en-US" sz="2600" dirty="0" err="1">
                <a:cs typeface="Courier New" pitchFamily="49" charset="0"/>
              </a:rPr>
              <a:t>Mgr_start_date</a:t>
            </a:r>
            <a:r>
              <a:rPr lang="en-US" sz="2600" dirty="0" smtClean="0">
                <a:cs typeface="Courier New" pitchFamily="49" charset="0"/>
              </a:rPr>
              <a:t>);</a:t>
            </a:r>
            <a:endParaRPr lang="en-US" sz="2600" dirty="0" smtClean="0"/>
          </a:p>
          <a:p>
            <a:pPr marL="511175" indent="0">
              <a:buNone/>
            </a:pPr>
            <a:r>
              <a:rPr lang="en-US" sz="2800" dirty="0" smtClean="0"/>
              <a:t>CREATE</a:t>
            </a:r>
            <a:r>
              <a:rPr lang="en-US" sz="2800" dirty="0"/>
              <a:t> TABLE Persons</a:t>
            </a:r>
            <a:br>
              <a:rPr lang="en-US" sz="2800" dirty="0"/>
            </a:br>
            <a:r>
              <a:rPr lang="en-US" sz="2800" dirty="0"/>
              <a:t>(</a:t>
            </a:r>
            <a:br>
              <a:rPr lang="en-US" sz="2800" dirty="0"/>
            </a:br>
            <a:r>
              <a:rPr lang="en-US" sz="2800" dirty="0" err="1" smtClean="0"/>
              <a:t>P_Id</a:t>
            </a:r>
            <a:r>
              <a:rPr lang="en-US" sz="2800" dirty="0" smtClean="0"/>
              <a:t> 		</a:t>
            </a:r>
            <a:r>
              <a:rPr lang="en-US" sz="2800" dirty="0" err="1" smtClean="0"/>
              <a:t>int</a:t>
            </a:r>
            <a:r>
              <a:rPr lang="en-US" sz="2800" dirty="0"/>
              <a:t> </a:t>
            </a:r>
            <a:r>
              <a:rPr lang="en-US" sz="2800" dirty="0" smtClean="0"/>
              <a:t>		NOT</a:t>
            </a:r>
            <a:r>
              <a:rPr lang="en-US" sz="2800" dirty="0"/>
              <a:t> NULL,</a:t>
            </a:r>
            <a:br>
              <a:rPr lang="en-US" sz="2800" dirty="0"/>
            </a:br>
            <a:r>
              <a:rPr lang="en-US" sz="2800" dirty="0" err="1" smtClean="0"/>
              <a:t>LastName</a:t>
            </a:r>
            <a:r>
              <a:rPr lang="en-US" sz="2800" dirty="0" smtClean="0"/>
              <a:t>	varchar(255</a:t>
            </a:r>
            <a:r>
              <a:rPr lang="en-US" sz="2800" dirty="0"/>
              <a:t>) NOT NULL,</a:t>
            </a:r>
            <a:br>
              <a:rPr lang="en-US" sz="2800" dirty="0"/>
            </a:br>
            <a:r>
              <a:rPr lang="en-US" sz="2800" dirty="0" err="1" smtClean="0"/>
              <a:t>FirstName</a:t>
            </a:r>
            <a:r>
              <a:rPr lang="en-US" sz="2800" dirty="0" smtClean="0"/>
              <a:t>	varchar(255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 smtClean="0"/>
              <a:t>Address		varchar(255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 smtClean="0"/>
              <a:t>City		varchar(255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/>
              <a:t>CHECK (</a:t>
            </a:r>
            <a:r>
              <a:rPr lang="en-US" sz="2800" dirty="0" err="1"/>
              <a:t>P_Id</a:t>
            </a:r>
            <a:r>
              <a:rPr lang="en-US" sz="2800" dirty="0"/>
              <a:t>&gt;0)</a:t>
            </a:r>
            <a:br>
              <a:rPr lang="en-US" sz="2800" dirty="0"/>
            </a:br>
            <a:r>
              <a:rPr lang="en-US" sz="2800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 smtClean="0"/>
              <a:t>Create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42670"/>
          </a:xfrm>
        </p:spPr>
        <p:txBody>
          <a:bodyPr>
            <a:normAutofit/>
          </a:bodyPr>
          <a:lstStyle/>
          <a:p>
            <a:pPr marL="739775" indent="0">
              <a:buNone/>
            </a:pPr>
            <a:r>
              <a:rPr lang="en-US" sz="1600" dirty="0"/>
              <a:t>CREATE TABLE CD_TITLES</a:t>
            </a:r>
          </a:p>
          <a:p>
            <a:pPr marL="739775" indent="0">
              <a:buNone/>
            </a:pPr>
            <a:r>
              <a:rPr lang="en-US" sz="1600" dirty="0"/>
              <a:t>( </a:t>
            </a:r>
            <a:r>
              <a:rPr lang="en-US" sz="1600" dirty="0" smtClean="0"/>
              <a:t>COMPACT_DISC_ID	 </a:t>
            </a:r>
            <a:r>
              <a:rPr lang="en-US" sz="1600" dirty="0"/>
              <a:t>INT,</a:t>
            </a:r>
          </a:p>
          <a:p>
            <a:pPr marL="739775" indent="0">
              <a:buNone/>
            </a:pPr>
            <a:r>
              <a:rPr lang="en-US" sz="1600" dirty="0" smtClean="0"/>
              <a:t>CD_TITLE			 </a:t>
            </a:r>
            <a:r>
              <a:rPr lang="en-US" sz="1600" dirty="0"/>
              <a:t>VARCHAR(60) </a:t>
            </a:r>
            <a:r>
              <a:rPr lang="en-US" sz="1600" dirty="0" smtClean="0"/>
              <a:t>		NOT </a:t>
            </a:r>
            <a:r>
              <a:rPr lang="en-US" sz="1600" dirty="0"/>
              <a:t>NULL,</a:t>
            </a:r>
          </a:p>
          <a:p>
            <a:pPr marL="739775" indent="0">
              <a:buNone/>
            </a:pPr>
            <a:r>
              <a:rPr lang="en-US" sz="1600" dirty="0"/>
              <a:t>IN_STOCK </a:t>
            </a:r>
            <a:r>
              <a:rPr lang="en-US" sz="1600" dirty="0" smtClean="0"/>
              <a:t>			 INT 				NOT NULL,</a:t>
            </a:r>
            <a:endParaRPr lang="en-US" sz="1600" dirty="0"/>
          </a:p>
          <a:p>
            <a:pPr marL="739775" indent="0">
              <a:buNone/>
            </a:pPr>
            <a:r>
              <a:rPr lang="en-US" sz="1600" dirty="0"/>
              <a:t>CHECK ( IN_STOCK &gt; 0 AND IN_STOCK &lt; 30 </a:t>
            </a:r>
            <a:r>
              <a:rPr lang="en-US" sz="1600" dirty="0" smtClean="0"/>
              <a:t>)</a:t>
            </a:r>
          </a:p>
          <a:p>
            <a:pPr marL="739775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 smtClean="0"/>
              <a:t>Create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Cascade </a:t>
            </a:r>
            <a:r>
              <a:rPr lang="en-US" dirty="0"/>
              <a:t>When this clause is used with the DROP command, a parent table can be dropped even when a child table exists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CREATE TABLE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child_table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(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column1 datatype [ NULL | NOT NULL ], 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column2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datatype [ NULL | NOT NULL 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],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...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FOREIGN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KEY (child_col1, child_col2, ...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child_col_n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) REFERENCES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parent_table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(parent_col1, parent_col2, ...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parent_col_n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ON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DELETE 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CASCADE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[ ON UPDATE { NO ACTION | CASCADE | SET NULL | SET DEFAULT } ] );</a:t>
            </a:r>
            <a:endParaRPr lang="en-US" dirty="0" smtClean="0"/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9624"/>
            <a:ext cx="8596668" cy="60780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CREATE TABLE supplier (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numeric(10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	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 null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</a:t>
            </a:r>
          </a:p>
          <a:p>
            <a:pPr marL="0" indent="0">
              <a:buNone/>
            </a:pP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 varchar2(50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not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null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</a:t>
            </a:r>
          </a:p>
          <a:p>
            <a:pPr marL="0" indent="0">
              <a:buNone/>
            </a:pP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contact_name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varchar2(50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),</a:t>
            </a: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PRIMARY KEY 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);</a:t>
            </a: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CREATE TABLE products (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product_id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numeric(10)	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 null,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numeric(10)	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 null,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varchar2(50)	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 null,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PRIMARY KEY(</a:t>
            </a:r>
            <a:r>
              <a:rPr lang="en-US" altLang="en-US" sz="29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product_id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),</a:t>
            </a: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FOREIGN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KEY 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REFERENCES supplier(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  <a:endParaRPr lang="en-US" altLang="en-US" sz="29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DELETE </a:t>
            </a: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CASCADE</a:t>
            </a:r>
          </a:p>
          <a:p>
            <a:pPr marL="0" indent="0">
              <a:buNone/>
            </a:pP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);</a:t>
            </a:r>
            <a:b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altLang="en-US" sz="29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9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cascade delete on the foreign key causes all corresponding records in the products table to be cascade deleted when a record in the supplier table is deleted, based on </a:t>
            </a:r>
            <a:r>
              <a:rPr lang="en-US" sz="2900" dirty="0" err="1"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en-US" sz="29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sz="29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altLang="en-US" sz="29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1743074"/>
            <a:ext cx="79152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0" y="2247899"/>
            <a:ext cx="7953375" cy="4857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72352" y="3039033"/>
            <a:ext cx="895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84" y="3504916"/>
            <a:ext cx="7962900" cy="962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604" y="4642033"/>
            <a:ext cx="4038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784" y="4966864"/>
            <a:ext cx="2828925" cy="285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23" y="5303181"/>
            <a:ext cx="7324725" cy="47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525" y="627039"/>
            <a:ext cx="7058025" cy="742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604" y="1395272"/>
            <a:ext cx="23431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0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DDL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Drop commands delete specific Table, Index or Database.</a:t>
            </a:r>
          </a:p>
          <a:p>
            <a:r>
              <a:rPr lang="en-US" dirty="0"/>
              <a:t>The SQL </a:t>
            </a:r>
            <a:r>
              <a:rPr lang="en-US" b="1" dirty="0"/>
              <a:t>DROP TABLE</a:t>
            </a:r>
            <a:r>
              <a:rPr lang="en-US" dirty="0"/>
              <a:t> statement is used to remove a table definition and all data, </a:t>
            </a:r>
            <a:r>
              <a:rPr lang="en-US" dirty="0" smtClean="0"/>
              <a:t>indexes, </a:t>
            </a:r>
            <a:r>
              <a:rPr lang="en-US" dirty="0"/>
              <a:t>constraints, and permission specifications for that table</a:t>
            </a:r>
            <a:r>
              <a:rPr lang="en-US" dirty="0" smtClean="0"/>
              <a:t>.</a:t>
            </a:r>
          </a:p>
          <a:p>
            <a:pPr marL="68580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Syntax		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DROP TABLE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table_name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68580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DROP TABLE CUSTOMERS;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Drop index</a:t>
            </a:r>
          </a:p>
          <a:p>
            <a:pPr marL="631825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Syntax 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DROP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INDEX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ON 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739775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 INDEX 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table_name.index_name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Drop Database</a:t>
            </a:r>
          </a:p>
          <a:p>
            <a:pPr marL="6858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 DATABASE 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database_name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assertion is merely a type of CHECK constraint that can be applied to multiple tables. </a:t>
            </a:r>
            <a:endParaRPr lang="en-US" dirty="0" smtClean="0"/>
          </a:p>
          <a:p>
            <a:r>
              <a:rPr lang="en-US" dirty="0" smtClean="0"/>
              <a:t>For this </a:t>
            </a:r>
            <a:r>
              <a:rPr lang="en-US" dirty="0"/>
              <a:t>reason, an assertion must be created separately from a table </a:t>
            </a:r>
            <a:r>
              <a:rPr lang="en-US" dirty="0" smtClean="0"/>
              <a:t>definition.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used to specify additional types of </a:t>
            </a:r>
            <a:r>
              <a:rPr lang="en-US" dirty="0" smtClean="0"/>
              <a:t>constraints that </a:t>
            </a:r>
            <a:r>
              <a:rPr lang="en-US" dirty="0"/>
              <a:t>are outside the scope of the </a:t>
            </a:r>
            <a:r>
              <a:rPr lang="en-US" i="1" dirty="0"/>
              <a:t>built-in relational model </a:t>
            </a:r>
            <a:r>
              <a:rPr lang="en-US" i="1" dirty="0" smtClean="0"/>
              <a:t>constraints.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To create an assertion, use the following syntax:</a:t>
            </a:r>
          </a:p>
          <a:p>
            <a:r>
              <a:rPr lang="en-US" dirty="0"/>
              <a:t>CREATE ASSERTION &lt;constraint name&gt; CHECK &lt;search conditions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 of assertion DDL </a:t>
            </a:r>
            <a:r>
              <a:rPr lang="en-US" dirty="0" err="1" smtClean="0"/>
              <a:t>comand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CREATE </a:t>
            </a:r>
            <a:r>
              <a:rPr lang="en-US" dirty="0"/>
              <a:t>ASSERTION </a:t>
            </a:r>
            <a:r>
              <a:rPr lang="en-US" dirty="0" smtClean="0"/>
              <a:t>LIMIT_IN_STOCK</a:t>
            </a:r>
          </a:p>
          <a:p>
            <a:r>
              <a:rPr lang="en-US" dirty="0" smtClean="0"/>
              <a:t> CHECK</a:t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dirty="0"/>
              <a:t>( SELECT SUM (IN_STOCK) FROM CD_TITLES ) &lt; 5000 );</a:t>
            </a:r>
          </a:p>
        </p:txBody>
      </p:sp>
    </p:spTree>
    <p:extLst>
      <p:ext uri="{BB962C8B-B14F-4D97-AF65-F5344CB8AC3E}">
        <p14:creationId xmlns:p14="http://schemas.microsoft.com/office/powerpoint/2010/main" val="3263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salary of an employee must not </a:t>
            </a:r>
            <a:r>
              <a:rPr lang="en-US" i="1" dirty="0" smtClean="0"/>
              <a:t>be greater </a:t>
            </a:r>
            <a:r>
              <a:rPr lang="en-US" i="1" dirty="0"/>
              <a:t>than the salary of the manager of the department that the employee works </a:t>
            </a:r>
            <a:r>
              <a:rPr lang="en-US" i="1" dirty="0" smtClean="0"/>
              <a:t>for.</a:t>
            </a:r>
          </a:p>
          <a:p>
            <a:pPr marL="0" indent="860425">
              <a:buNone/>
            </a:pPr>
            <a:r>
              <a:rPr lang="en-US" b="1" dirty="0"/>
              <a:t>CREATE ASSERTION </a:t>
            </a:r>
            <a:r>
              <a:rPr lang="en-US" dirty="0"/>
              <a:t>SALARY_CONSTRAINT</a:t>
            </a:r>
          </a:p>
          <a:p>
            <a:pPr marL="0" indent="860425">
              <a:buNone/>
            </a:pPr>
            <a:r>
              <a:rPr lang="en-US" b="1" dirty="0"/>
              <a:t>CHECK </a:t>
            </a:r>
            <a:r>
              <a:rPr lang="en-US" dirty="0"/>
              <a:t>( </a:t>
            </a:r>
            <a:r>
              <a:rPr lang="en-US" b="1" dirty="0"/>
              <a:t>NOT EXISTS </a:t>
            </a:r>
            <a:r>
              <a:rPr lang="en-US" dirty="0"/>
              <a:t>( </a:t>
            </a:r>
            <a:r>
              <a:rPr lang="en-US" b="1" dirty="0"/>
              <a:t>SELECT </a:t>
            </a:r>
            <a:r>
              <a:rPr lang="en-US" dirty="0"/>
              <a:t>*</a:t>
            </a:r>
          </a:p>
          <a:p>
            <a:pPr marL="0" indent="860425">
              <a:buNone/>
            </a:pPr>
            <a:r>
              <a:rPr lang="en-US" b="1" dirty="0"/>
              <a:t>FROM </a:t>
            </a:r>
            <a:r>
              <a:rPr lang="en-US" dirty="0"/>
              <a:t>EMPLOYEE E, EMPLOYEE M,</a:t>
            </a:r>
          </a:p>
          <a:p>
            <a:pPr marL="0" indent="860425">
              <a:buNone/>
            </a:pPr>
            <a:r>
              <a:rPr lang="en-US" dirty="0"/>
              <a:t>DEPARTMENT D</a:t>
            </a:r>
          </a:p>
          <a:p>
            <a:pPr marL="0" indent="860425">
              <a:buNone/>
            </a:pPr>
            <a:r>
              <a:rPr lang="en-US" b="1" dirty="0"/>
              <a:t>WHERE </a:t>
            </a:r>
            <a:r>
              <a:rPr lang="en-US" b="1" dirty="0" smtClean="0"/>
              <a:t>AND </a:t>
            </a:r>
            <a:r>
              <a:rPr lang="en-US" dirty="0" err="1"/>
              <a:t>E.Dno</a:t>
            </a:r>
            <a:r>
              <a:rPr lang="en-US" dirty="0"/>
              <a:t>=</a:t>
            </a:r>
            <a:r>
              <a:rPr lang="en-US" dirty="0" err="1"/>
              <a:t>D.Dnumber</a:t>
            </a:r>
            <a:endParaRPr lang="en-US" dirty="0"/>
          </a:p>
          <a:p>
            <a:pPr marL="0" indent="860425">
              <a:buNone/>
            </a:pPr>
            <a:r>
              <a:rPr lang="en-US" b="1" dirty="0"/>
              <a:t>AND </a:t>
            </a:r>
            <a:r>
              <a:rPr lang="en-US" dirty="0" err="1"/>
              <a:t>D.Mgr_ssn</a:t>
            </a:r>
            <a:r>
              <a:rPr lang="en-US" dirty="0"/>
              <a:t>=</a:t>
            </a:r>
            <a:r>
              <a:rPr lang="en-US" dirty="0" err="1"/>
              <a:t>M.Ssn</a:t>
            </a:r>
            <a:r>
              <a:rPr lang="en-US" dirty="0"/>
              <a:t> ) </a:t>
            </a:r>
            <a:endParaRPr lang="en-US" dirty="0" smtClean="0"/>
          </a:p>
          <a:p>
            <a:pPr marL="0" indent="860425">
              <a:buNone/>
            </a:pPr>
            <a:r>
              <a:rPr lang="en-US" dirty="0" smtClean="0"/>
              <a:t>AND </a:t>
            </a:r>
            <a:r>
              <a:rPr lang="en-US" dirty="0" err="1"/>
              <a:t>E.Salary</a:t>
            </a:r>
            <a:r>
              <a:rPr lang="en-US" dirty="0"/>
              <a:t>&gt;</a:t>
            </a:r>
            <a:r>
              <a:rPr lang="en-US" dirty="0" err="1"/>
              <a:t>M.Salary</a:t>
            </a:r>
            <a:endParaRPr lang="en-US" dirty="0"/>
          </a:p>
          <a:p>
            <a:pPr marL="0" indent="860425">
              <a:buNone/>
            </a:pPr>
            <a:r>
              <a:rPr lang="en-US" dirty="0" smtClean="0"/>
              <a:t>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Types</a:t>
            </a:r>
          </a:p>
          <a:p>
            <a:r>
              <a:rPr lang="en-US" dirty="0" smtClean="0"/>
              <a:t>Different Constraints use to create table</a:t>
            </a:r>
          </a:p>
          <a:p>
            <a:r>
              <a:rPr lang="en-US" dirty="0" smtClean="0"/>
              <a:t>DML COMMAND</a:t>
            </a:r>
          </a:p>
          <a:p>
            <a:pPr marL="914400" indent="-336550"/>
            <a:r>
              <a:rPr lang="en-US" dirty="0" smtClean="0"/>
              <a:t>Insert delete </a:t>
            </a:r>
            <a:r>
              <a:rPr lang="en-US" dirty="0"/>
              <a:t>and update </a:t>
            </a:r>
            <a:r>
              <a:rPr lang="en-US" dirty="0" smtClean="0"/>
              <a:t>operation.</a:t>
            </a:r>
          </a:p>
          <a:p>
            <a:r>
              <a:rPr lang="en-US" dirty="0"/>
              <a:t>Basic retrieval queries in SQL   </a:t>
            </a:r>
          </a:p>
          <a:p>
            <a:r>
              <a:rPr lang="en-US" dirty="0" smtClean="0"/>
              <a:t>SELECT</a:t>
            </a:r>
          </a:p>
          <a:p>
            <a:pPr marL="968375" indent="-390525"/>
            <a:r>
              <a:rPr lang="en-US" dirty="0" smtClean="0"/>
              <a:t>IN</a:t>
            </a:r>
          </a:p>
          <a:p>
            <a:pPr marL="968375" indent="-390525"/>
            <a:r>
              <a:rPr lang="en-US" dirty="0" smtClean="0"/>
              <a:t>BETWEEN</a:t>
            </a:r>
          </a:p>
          <a:p>
            <a:pPr marL="968375" indent="-390525"/>
            <a:r>
              <a:rPr lang="en-US" dirty="0" smtClean="0"/>
              <a:t>EXIST</a:t>
            </a:r>
          </a:p>
          <a:p>
            <a:pPr marL="968375" indent="-390525"/>
            <a:r>
              <a:rPr lang="en-US" dirty="0" smtClean="0"/>
              <a:t>LIKE</a:t>
            </a:r>
          </a:p>
          <a:p>
            <a:pPr marL="968375" indent="-390525"/>
            <a:r>
              <a:rPr lang="en-US" dirty="0" smtClean="0"/>
              <a:t>IS NULL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procedure that starts automatically if specified changes occur to the DBMS</a:t>
            </a:r>
          </a:p>
          <a:p>
            <a:r>
              <a:rPr lang="en-US" dirty="0"/>
              <a:t>Triggers are invoked when you insert data into a table, update data, or delete data. </a:t>
            </a:r>
            <a:endParaRPr lang="en-US" dirty="0" smtClean="0"/>
          </a:p>
          <a:p>
            <a:r>
              <a:rPr lang="en-US" dirty="0" smtClean="0"/>
              <a:t>By defining </a:t>
            </a:r>
            <a:r>
              <a:rPr lang="en-US" dirty="0"/>
              <a:t>one or more triggers on a table, you can specify which data-modification </a:t>
            </a:r>
            <a:r>
              <a:rPr lang="en-US" dirty="0" smtClean="0"/>
              <a:t>actions will </a:t>
            </a:r>
            <a:r>
              <a:rPr lang="en-US" dirty="0"/>
              <a:t>cause the trigger to fire</a:t>
            </a:r>
            <a:r>
              <a:rPr lang="en-US" dirty="0" smtClean="0"/>
              <a:t>.</a:t>
            </a:r>
          </a:p>
          <a:p>
            <a:r>
              <a:rPr lang="en-US" dirty="0"/>
              <a:t>This type of functionality is generally referred to as </a:t>
            </a:r>
            <a:r>
              <a:rPr lang="en-US" b="1" dirty="0"/>
              <a:t>active databases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SQL support three type of trigger</a:t>
            </a:r>
          </a:p>
          <a:p>
            <a:pPr marL="968375" indent="-457200"/>
            <a:r>
              <a:rPr lang="en-US" dirty="0" smtClean="0"/>
              <a:t>Insert </a:t>
            </a:r>
          </a:p>
          <a:p>
            <a:pPr marL="968375" indent="-457200"/>
            <a:r>
              <a:rPr lang="en-US" dirty="0" smtClean="0"/>
              <a:t>Update</a:t>
            </a:r>
          </a:p>
          <a:p>
            <a:pPr marL="968375" indent="-457200"/>
            <a:r>
              <a:rPr lang="en-US" dirty="0" smtClean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rgbClr val="0000FF"/>
                </a:solidFill>
              </a:rPr>
              <a:t>Event </a:t>
            </a:r>
            <a:r>
              <a:rPr lang="en-US" altLang="en-US" dirty="0"/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rgbClr val="0000FF"/>
                </a:solidFill>
              </a:rPr>
              <a:t>Condition</a:t>
            </a:r>
            <a:r>
              <a:rPr lang="en-US" altLang="en-US" dirty="0"/>
              <a:t> (tests whether the triggers should run) </a:t>
            </a:r>
            <a:r>
              <a:rPr lang="en-US" altLang="en-US" dirty="0">
                <a:solidFill>
                  <a:schemeClr val="accent2"/>
                </a:solidFill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rgbClr val="0000FF"/>
                </a:solidFill>
              </a:rPr>
              <a:t>Action</a:t>
            </a:r>
            <a:r>
              <a:rPr lang="en-US" altLang="en-US" dirty="0"/>
              <a:t> (what happens if the trigger runs)</a:t>
            </a:r>
          </a:p>
          <a:p>
            <a:r>
              <a:rPr lang="en-US" altLang="en-US" dirty="0" smtClean="0"/>
              <a:t>When </a:t>
            </a:r>
            <a:r>
              <a:rPr lang="en-US" altLang="en-US" dirty="0"/>
              <a:t>event occurs, and condition is satisfied, the action is performed.</a:t>
            </a:r>
          </a:p>
          <a:p>
            <a:r>
              <a:rPr lang="en-US" altLang="en-US" dirty="0"/>
              <a:t>Events could be 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BEFORE|AFTER INSERT|UPDATE|DELETE ON &lt;</a:t>
            </a:r>
            <a:r>
              <a:rPr lang="en-US" altLang="en-US" sz="2000" dirty="0" err="1">
                <a:latin typeface="Courier New" panose="02070309020205020404" pitchFamily="49" charset="0"/>
              </a:rPr>
              <a:t>tableName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&gt;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e.g.: 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BEFORE INSERT ON Professor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11175">
              <a:buNone/>
            </a:pPr>
            <a:r>
              <a:rPr lang="en-US" dirty="0"/>
              <a:t>CREATE TRIGGER &lt;trigger name&gt;</a:t>
            </a:r>
          </a:p>
          <a:p>
            <a:pPr marL="0" indent="511175">
              <a:buNone/>
            </a:pPr>
            <a:r>
              <a:rPr lang="en-US" dirty="0"/>
              <a:t>{ BEFORE | AFTER }</a:t>
            </a:r>
          </a:p>
          <a:p>
            <a:pPr marL="0" indent="511175">
              <a:buNone/>
            </a:pPr>
            <a:r>
              <a:rPr lang="en-US" dirty="0"/>
              <a:t>{ INSERT | DELETE | UPDATE [ OF &lt;column list&gt; ] }</a:t>
            </a:r>
          </a:p>
          <a:p>
            <a:pPr marL="0" indent="511175">
              <a:buNone/>
            </a:pPr>
            <a:r>
              <a:rPr lang="en-US" dirty="0"/>
              <a:t>ON &lt;table name&gt; [ REFERENCING &lt;alias options&gt; ]</a:t>
            </a:r>
          </a:p>
          <a:p>
            <a:pPr marL="0" indent="511175">
              <a:buNone/>
            </a:pPr>
            <a:r>
              <a:rPr lang="en-US" dirty="0"/>
              <a:t>[ FOR EACH { ROW | STATEMENT } ]</a:t>
            </a:r>
          </a:p>
          <a:p>
            <a:pPr marL="0" indent="511175">
              <a:buNone/>
            </a:pPr>
            <a:r>
              <a:rPr lang="en-US" dirty="0"/>
              <a:t>[ WHEN ( &lt;search condition&gt; ) ]</a:t>
            </a:r>
          </a:p>
          <a:p>
            <a:pPr marL="0" indent="511175">
              <a:buNone/>
            </a:pPr>
            <a:r>
              <a:rPr lang="en-US" dirty="0"/>
              <a:t>&lt;triggered SQL statements</a:t>
            </a:r>
            <a:r>
              <a:rPr lang="en-US" dirty="0" smtClean="0"/>
              <a:t>&gt;</a:t>
            </a:r>
          </a:p>
          <a:p>
            <a:pPr marL="0" indent="51117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Assume our DB has a relation schema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00FF"/>
                </a:solidFill>
              </a:rPr>
              <a:t>Professor (</a:t>
            </a:r>
            <a:r>
              <a:rPr lang="en-US" altLang="en-US" dirty="0" err="1">
                <a:solidFill>
                  <a:srgbClr val="0000FF"/>
                </a:solidFill>
              </a:rPr>
              <a:t>pNum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</a:rPr>
              <a:t>pName</a:t>
            </a:r>
            <a:r>
              <a:rPr lang="en-US" altLang="en-US" dirty="0">
                <a:solidFill>
                  <a:srgbClr val="0000FF"/>
                </a:solidFill>
              </a:rPr>
              <a:t>, salary)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We want to write a trigger that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rgbClr val="0000FF"/>
                </a:solidFill>
              </a:rPr>
              <a:t>Ensures that any new professor inserted              has salary &gt;= 60000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CREATE TRIGGER </a:t>
            </a:r>
            <a:r>
              <a:rPr lang="en-US" altLang="en-US" dirty="0" err="1">
                <a:latin typeface="Courier New" panose="02070309020205020404" pitchFamily="49" charset="0"/>
              </a:rPr>
              <a:t>minSalary</a:t>
            </a:r>
            <a:r>
              <a:rPr lang="en-US" altLang="en-US" dirty="0">
                <a:latin typeface="Courier New" panose="02070309020205020404" pitchFamily="49" charset="0"/>
              </a:rPr>
              <a:t> BEFORE INSERT ON Professor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 (: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new.salary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 60000)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	THEN RAISE_APPLICATION_ERROR (-20004, 			‘Violation of Minimum Professor Salary’);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END IF;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631825">
              <a:buNone/>
            </a:pPr>
            <a:r>
              <a:rPr lang="en-US" dirty="0"/>
              <a:t>CREATE TRIGGER reminder1 </a:t>
            </a:r>
            <a:endParaRPr lang="en-US" dirty="0" smtClean="0"/>
          </a:p>
          <a:p>
            <a:pPr marL="0" indent="631825">
              <a:buNone/>
            </a:pPr>
            <a:r>
              <a:rPr lang="en-US" dirty="0" smtClean="0"/>
              <a:t>ON </a:t>
            </a:r>
            <a:r>
              <a:rPr lang="en-US" dirty="0" err="1"/>
              <a:t>Sales.Customer</a:t>
            </a:r>
            <a:r>
              <a:rPr lang="en-US" dirty="0"/>
              <a:t> </a:t>
            </a:r>
            <a:endParaRPr lang="en-US" dirty="0" smtClean="0"/>
          </a:p>
          <a:p>
            <a:pPr marL="0" indent="631825">
              <a:buNone/>
            </a:pPr>
            <a:r>
              <a:rPr lang="en-US" dirty="0" smtClean="0"/>
              <a:t>AFTER </a:t>
            </a:r>
            <a:r>
              <a:rPr lang="en-US" dirty="0"/>
              <a:t>INSERT, UPDATE </a:t>
            </a:r>
            <a:endParaRPr lang="en-US" dirty="0" smtClean="0"/>
          </a:p>
          <a:p>
            <a:pPr marL="0" indent="631825">
              <a:buNone/>
            </a:pPr>
            <a:r>
              <a:rPr lang="en-US" dirty="0" smtClean="0"/>
              <a:t>AS </a:t>
            </a:r>
            <a:r>
              <a:rPr lang="en-US" dirty="0"/>
              <a:t>RAISERROR ('Notify Customer Relations', 16, 10); </a:t>
            </a:r>
          </a:p>
        </p:txBody>
      </p:sp>
    </p:spTree>
    <p:extLst>
      <p:ext uri="{BB962C8B-B14F-4D97-AF65-F5344CB8AC3E}">
        <p14:creationId xmlns:p14="http://schemas.microsoft.com/office/powerpoint/2010/main" val="4220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3C9D077-AFA0-450E-85D8-37BAB90E628A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Indexes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12800" y="1676401"/>
            <a:ext cx="10464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b="1"/>
              <a:t>REALLY</a:t>
            </a:r>
            <a:r>
              <a:rPr lang="en-US" altLang="en-US" b="1">
                <a:solidFill>
                  <a:srgbClr val="FF0066"/>
                </a:solidFill>
              </a:rPr>
              <a:t> </a:t>
            </a:r>
            <a:r>
              <a:rPr lang="en-US" altLang="en-US"/>
              <a:t>important to speed up query processing time.</a:t>
            </a:r>
          </a:p>
          <a:p>
            <a:endParaRPr lang="en-US" altLang="en-US"/>
          </a:p>
          <a:p>
            <a:r>
              <a:rPr lang="en-US" altLang="en-US"/>
              <a:t>Suppose we have a relation</a:t>
            </a:r>
          </a:p>
          <a:p>
            <a:endParaRPr lang="en-US" altLang="en-US"/>
          </a:p>
          <a:p>
            <a:r>
              <a:rPr lang="en-US" altLang="en-US"/>
              <a:t>               </a:t>
            </a:r>
            <a:r>
              <a:rPr lang="en-US" altLang="en-US">
                <a:solidFill>
                  <a:schemeClr val="accent2"/>
                </a:solidFill>
              </a:rPr>
              <a:t>Person (name, age, city)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Sequential scan of the file Person may take long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438401" y="4114801"/>
            <a:ext cx="350769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*</a:t>
            </a:r>
          </a:p>
          <a:p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Person</a:t>
            </a:r>
          </a:p>
          <a:p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name = “Smith”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 INDEX statement is used to create indexes in tables.</a:t>
            </a:r>
          </a:p>
          <a:p>
            <a:r>
              <a:rPr lang="en-US" dirty="0"/>
              <a:t>An index can be created in a table to find data more quickly and efficiently.</a:t>
            </a:r>
          </a:p>
          <a:p>
            <a:r>
              <a:rPr lang="en-US" dirty="0"/>
              <a:t>The users cannot see the indexes, they are just used to speed up searches/queries.</a:t>
            </a:r>
          </a:p>
          <a:p>
            <a:r>
              <a:rPr lang="en-US" dirty="0"/>
              <a:t>CREATE INDEX </a:t>
            </a:r>
            <a:r>
              <a:rPr lang="en-US" dirty="0" err="1"/>
              <a:t>index_name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 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 smtClean="0"/>
              <a:t>)</a:t>
            </a:r>
          </a:p>
          <a:p>
            <a:r>
              <a:rPr lang="en-US" dirty="0"/>
              <a:t>CREATE UNIQUE INDEX </a:t>
            </a:r>
            <a:r>
              <a:rPr lang="en-US" dirty="0" err="1" smtClean="0"/>
              <a:t>index_name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dirty="0" err="1" smtClean="0"/>
              <a:t>table_name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statement below creates an index named "</a:t>
            </a:r>
            <a:r>
              <a:rPr lang="en-US" dirty="0" err="1"/>
              <a:t>PIndex</a:t>
            </a:r>
            <a:r>
              <a:rPr lang="en-US" dirty="0"/>
              <a:t>" on the "</a:t>
            </a:r>
            <a:r>
              <a:rPr lang="en-US" dirty="0" err="1"/>
              <a:t>LastName</a:t>
            </a:r>
            <a:r>
              <a:rPr lang="en-US" dirty="0"/>
              <a:t>" column in the "Persons" table</a:t>
            </a:r>
            <a:r>
              <a:rPr lang="en-US" dirty="0" smtClean="0"/>
              <a:t>:</a:t>
            </a:r>
          </a:p>
          <a:p>
            <a:r>
              <a:rPr lang="en-US" dirty="0"/>
              <a:t>CREATE INDEX </a:t>
            </a:r>
            <a:r>
              <a:rPr lang="en-US" dirty="0" err="1"/>
              <a:t>PIndex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 Persons (</a:t>
            </a:r>
            <a:r>
              <a:rPr lang="en-US" dirty="0" err="1"/>
              <a:t>LastName</a:t>
            </a:r>
            <a:r>
              <a:rPr lang="en-US" dirty="0" smtClean="0"/>
              <a:t>)</a:t>
            </a:r>
          </a:p>
          <a:p>
            <a:r>
              <a:rPr lang="en-US" dirty="0"/>
              <a:t>CREATE INDEX </a:t>
            </a:r>
            <a:r>
              <a:rPr lang="en-US" dirty="0" err="1"/>
              <a:t>PIndex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 Persons (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F2DC061-3492-423F-A1F4-E22C16EBCAE6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668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Create an index on name: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B+ trees have fan-out of 100s: max 4 levels !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Indexes</a:t>
            </a:r>
          </a:p>
        </p:txBody>
      </p:sp>
      <p:graphicFrame>
        <p:nvGraphicFramePr>
          <p:cNvPr id="225284" name="Group 4"/>
          <p:cNvGraphicFramePr>
            <a:graphicFrameLocks noGrp="1"/>
          </p:cNvGraphicFramePr>
          <p:nvPr/>
        </p:nvGraphicFramePr>
        <p:xfrm>
          <a:off x="1320800" y="4800600"/>
          <a:ext cx="9550398" cy="584200"/>
        </p:xfrm>
        <a:graphic>
          <a:graphicData uri="http://schemas.openxmlformats.org/drawingml/2006/table">
            <a:tbl>
              <a:tblPr/>
              <a:tblGrid>
                <a:gridCol w="1591733"/>
                <a:gridCol w="1591733"/>
                <a:gridCol w="1591733"/>
                <a:gridCol w="1591733"/>
                <a:gridCol w="1591733"/>
                <a:gridCol w="1591733"/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Adam</a:t>
                      </a: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Betty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Charles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….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Smith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" charset="0"/>
                        </a:rPr>
                        <a:t>….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17" name="Group 20"/>
          <p:cNvGrpSpPr>
            <a:grpSpLocks/>
          </p:cNvGrpSpPr>
          <p:nvPr/>
        </p:nvGrpSpPr>
        <p:grpSpPr bwMode="auto">
          <a:xfrm>
            <a:off x="4267200" y="2743200"/>
            <a:ext cx="2643717" cy="1373188"/>
            <a:chOff x="2016" y="1728"/>
            <a:chExt cx="1249" cy="865"/>
          </a:xfrm>
        </p:grpSpPr>
        <p:sp>
          <p:nvSpPr>
            <p:cNvPr id="29727" name="Oval 21"/>
            <p:cNvSpPr>
              <a:spLocks noChangeAspect="1" noChangeArrowheads="1"/>
            </p:cNvSpPr>
            <p:nvPr/>
          </p:nvSpPr>
          <p:spPr bwMode="auto">
            <a:xfrm>
              <a:off x="2688" y="172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8" name="Oval 22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9" name="Oval 23"/>
            <p:cNvSpPr>
              <a:spLocks noChangeAspect="1" noChangeArrowheads="1"/>
            </p:cNvSpPr>
            <p:nvPr/>
          </p:nvSpPr>
          <p:spPr bwMode="auto">
            <a:xfrm>
              <a:off x="2928" y="196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0" name="Oval 24"/>
            <p:cNvSpPr>
              <a:spLocks noChangeAspect="1" noChangeArrowheads="1"/>
            </p:cNvSpPr>
            <p:nvPr/>
          </p:nvSpPr>
          <p:spPr bwMode="auto">
            <a:xfrm>
              <a:off x="2016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1" name="Oval 25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2" name="Oval 26"/>
            <p:cNvSpPr>
              <a:spLocks noChangeAspect="1" noChangeArrowheads="1"/>
            </p:cNvSpPr>
            <p:nvPr/>
          </p:nvSpPr>
          <p:spPr bwMode="auto">
            <a:xfrm>
              <a:off x="2784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3" name="Oval 27"/>
            <p:cNvSpPr>
              <a:spLocks noChangeAspect="1" noChangeArrowheads="1"/>
            </p:cNvSpPr>
            <p:nvPr/>
          </p:nvSpPr>
          <p:spPr bwMode="auto">
            <a:xfrm>
              <a:off x="3168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4" name="Oval 28"/>
            <p:cNvSpPr>
              <a:spLocks noChangeAspect="1" noChangeArrowheads="1"/>
            </p:cNvSpPr>
            <p:nvPr/>
          </p:nvSpPr>
          <p:spPr bwMode="auto">
            <a:xfrm>
              <a:off x="2784" y="2496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5" name="Oval 29"/>
            <p:cNvSpPr>
              <a:spLocks noChangeAspect="1" noChangeArrowheads="1"/>
            </p:cNvSpPr>
            <p:nvPr/>
          </p:nvSpPr>
          <p:spPr bwMode="auto">
            <a:xfrm>
              <a:off x="3168" y="2496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8" name="Line 30"/>
          <p:cNvSpPr>
            <a:spLocks noChangeShapeType="1"/>
          </p:cNvSpPr>
          <p:nvPr/>
        </p:nvSpPr>
        <p:spPr bwMode="auto">
          <a:xfrm flipH="1">
            <a:off x="5283200" y="28956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31"/>
          <p:cNvSpPr>
            <a:spLocks noChangeShapeType="1"/>
          </p:cNvSpPr>
          <p:nvPr/>
        </p:nvSpPr>
        <p:spPr bwMode="auto">
          <a:xfrm>
            <a:off x="5892800" y="2895600"/>
            <a:ext cx="30480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32"/>
          <p:cNvSpPr>
            <a:spLocks noChangeShapeType="1"/>
          </p:cNvSpPr>
          <p:nvPr/>
        </p:nvSpPr>
        <p:spPr bwMode="auto">
          <a:xfrm flipH="1">
            <a:off x="4368800" y="3200400"/>
            <a:ext cx="71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33"/>
          <p:cNvSpPr>
            <a:spLocks noChangeShapeType="1"/>
          </p:cNvSpPr>
          <p:nvPr/>
        </p:nvSpPr>
        <p:spPr bwMode="auto">
          <a:xfrm flipH="1">
            <a:off x="5080000" y="3276600"/>
            <a:ext cx="10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34"/>
          <p:cNvSpPr>
            <a:spLocks noChangeShapeType="1"/>
          </p:cNvSpPr>
          <p:nvPr/>
        </p:nvSpPr>
        <p:spPr bwMode="auto">
          <a:xfrm flipH="1">
            <a:off x="6096000" y="3276600"/>
            <a:ext cx="20320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35"/>
          <p:cNvSpPr>
            <a:spLocks noChangeShapeType="1"/>
          </p:cNvSpPr>
          <p:nvPr/>
        </p:nvSpPr>
        <p:spPr bwMode="auto">
          <a:xfrm>
            <a:off x="6400800" y="32766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36"/>
          <p:cNvSpPr>
            <a:spLocks noChangeShapeType="1"/>
          </p:cNvSpPr>
          <p:nvPr/>
        </p:nvSpPr>
        <p:spPr bwMode="auto">
          <a:xfrm>
            <a:off x="5994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37"/>
          <p:cNvSpPr>
            <a:spLocks noChangeShapeType="1"/>
          </p:cNvSpPr>
          <p:nvPr/>
        </p:nvSpPr>
        <p:spPr bwMode="auto">
          <a:xfrm>
            <a:off x="6096000" y="3657600"/>
            <a:ext cx="609600" cy="3048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8"/>
          <p:cNvSpPr>
            <a:spLocks noChangeShapeType="1"/>
          </p:cNvSpPr>
          <p:nvPr/>
        </p:nvSpPr>
        <p:spPr bwMode="auto">
          <a:xfrm>
            <a:off x="6908800" y="4114800"/>
            <a:ext cx="1219200" cy="6858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</a:t>
            </a:r>
            <a:r>
              <a:rPr lang="en-US" altLang="en-US" dirty="0"/>
              <a:t>to use SQL </a:t>
            </a:r>
            <a:r>
              <a:rPr lang="en-US" altLang="en-US" dirty="0" smtClean="0"/>
              <a:t>to </a:t>
            </a:r>
            <a:r>
              <a:rPr lang="en-US" altLang="en-US" dirty="0"/>
              <a:t>create tables, indexes, and </a:t>
            </a:r>
            <a:r>
              <a:rPr lang="en-US" altLang="en-US" dirty="0" smtClean="0"/>
              <a:t>views.</a:t>
            </a:r>
            <a:endParaRPr lang="en-US" altLang="en-US" dirty="0"/>
          </a:p>
          <a:p>
            <a:r>
              <a:rPr lang="en-US" altLang="en-US" dirty="0"/>
              <a:t>How to use SQL for data manipulation (</a:t>
            </a:r>
            <a:r>
              <a:rPr lang="en-US" altLang="en-US" dirty="0" smtClean="0"/>
              <a:t>to Insert , </a:t>
            </a:r>
            <a:r>
              <a:rPr lang="en-US" altLang="en-US" dirty="0"/>
              <a:t>modify, delete, and retrieve data)</a:t>
            </a:r>
          </a:p>
          <a:p>
            <a:r>
              <a:rPr lang="en-US" altLang="en-US" dirty="0"/>
              <a:t>How to use SQL to query a database to extract useful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5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91852B3-0BDE-4C63-B6E2-E51BF3218333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Indexes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828801" y="3276600"/>
            <a:ext cx="62099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CREATE INDEX</a:t>
            </a:r>
            <a:r>
              <a:rPr lang="en-US" altLang="en-US"/>
              <a:t>  nameIndex </a:t>
            </a:r>
            <a:r>
              <a:rPr lang="en-US" altLang="en-US">
                <a:solidFill>
                  <a:schemeClr val="accent2"/>
                </a:solidFill>
              </a:rPr>
              <a:t>ON</a:t>
            </a:r>
            <a:r>
              <a:rPr lang="en-US" altLang="en-US"/>
              <a:t> Person(name)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117601" y="2362200"/>
            <a:ext cx="1124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/>
              <a:t>Syntax: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2130546-823C-49A6-86B3-D9351A4E3925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Indexes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711200" y="1752600"/>
            <a:ext cx="6380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/>
              <a:t>Indexes can be created on more than one attribute: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352801" y="2438400"/>
            <a:ext cx="473078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CREATE INDEX</a:t>
            </a:r>
            <a:r>
              <a:rPr lang="en-US" altLang="en-US"/>
              <a:t> doubleindex </a:t>
            </a:r>
            <a:r>
              <a:rPr lang="en-US" altLang="en-US">
                <a:solidFill>
                  <a:schemeClr val="accent2"/>
                </a:solidFill>
              </a:rPr>
              <a:t>ON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/>
              <a:t>                               Person (age, city)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352800" y="3810001"/>
            <a:ext cx="511614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* 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Person 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age = 55 AND city = “Seattle”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352801" y="5181601"/>
            <a:ext cx="324960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* 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Person 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city = “Seattle”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1016001" y="4267200"/>
            <a:ext cx="1303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/>
              <a:t>Helps in: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914400" y="5638800"/>
            <a:ext cx="1499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/>
              <a:t>But not in: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096434" y="2708275"/>
            <a:ext cx="1361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0FF748-B2AB-4E69-BFA1-2CC288F590F5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Views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86834" y="1793876"/>
            <a:ext cx="78061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dirty="0"/>
              <a:t>Views are relations, except that they are not physically stored.</a:t>
            </a:r>
          </a:p>
          <a:p>
            <a:endParaRPr lang="en-US" altLang="en-US" dirty="0"/>
          </a:p>
          <a:p>
            <a:r>
              <a:rPr lang="en-US" altLang="en-US" dirty="0"/>
              <a:t>For presenting different information to different users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Employee</a:t>
            </a:r>
            <a:r>
              <a:rPr lang="en-US" altLang="en-US" dirty="0"/>
              <a:t>(</a:t>
            </a:r>
            <a:r>
              <a:rPr lang="en-US" altLang="en-US" dirty="0" err="1"/>
              <a:t>ssn</a:t>
            </a:r>
            <a:r>
              <a:rPr lang="en-US" altLang="en-US" dirty="0"/>
              <a:t>, name, department, project, salary)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Payroll has access to </a:t>
            </a:r>
            <a:r>
              <a:rPr lang="en-US" altLang="en-US" dirty="0">
                <a:solidFill>
                  <a:schemeClr val="accent2"/>
                </a:solidFill>
              </a:rPr>
              <a:t>Employee</a:t>
            </a:r>
            <a:r>
              <a:rPr lang="en-US" altLang="en-US" dirty="0"/>
              <a:t>, others only to </a:t>
            </a:r>
            <a:r>
              <a:rPr lang="en-US" altLang="en-US" dirty="0">
                <a:solidFill>
                  <a:schemeClr val="accent2"/>
                </a:solidFill>
              </a:rPr>
              <a:t>Developers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235200" y="3962400"/>
            <a:ext cx="52173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CREATE VIEW</a:t>
            </a:r>
            <a:r>
              <a:rPr lang="en-US" altLang="en-US"/>
              <a:t>  Developers </a:t>
            </a:r>
            <a:r>
              <a:rPr lang="en-US" altLang="en-US">
                <a:solidFill>
                  <a:schemeClr val="accent2"/>
                </a:solidFill>
              </a:rPr>
              <a:t>AS</a:t>
            </a:r>
            <a:endParaRPr lang="en-US" altLang="en-US"/>
          </a:p>
          <a:p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name, project</a:t>
            </a:r>
          </a:p>
          <a:p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Employee</a:t>
            </a:r>
          </a:p>
          <a:p>
            <a:r>
              <a:rPr lang="en-US" altLang="en-US"/>
              <a:t>   </a:t>
            </a:r>
            <a:r>
              <a:rPr lang="en-US" altLang="en-US">
                <a:solidFill>
                  <a:schemeClr val="accent2"/>
                </a:solidFill>
              </a:rPr>
              <a:t>WHERE </a:t>
            </a:r>
            <a:r>
              <a:rPr lang="en-US" altLang="en-US"/>
              <a:t>department = “Development”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C8F673D-8BEC-4D08-AED9-1D91C5CF97F7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Different View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11200" y="1143001"/>
            <a:ext cx="526560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Person(name, city)</a:t>
            </a:r>
          </a:p>
          <a:p>
            <a:r>
              <a:rPr lang="en-US" altLang="en-US">
                <a:solidFill>
                  <a:schemeClr val="accent2"/>
                </a:solidFill>
              </a:rPr>
              <a:t>Purchase(buyer, seller, product, store)</a:t>
            </a:r>
          </a:p>
          <a:p>
            <a:r>
              <a:rPr lang="en-US" altLang="en-US">
                <a:solidFill>
                  <a:schemeClr val="accent2"/>
                </a:solidFill>
              </a:rPr>
              <a:t>Product(name, maker, category)</a:t>
            </a:r>
          </a:p>
          <a:p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olidFill>
                <a:schemeClr val="accent2"/>
              </a:solidFill>
            </a:endParaRP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have a new virtual table:</a:t>
            </a:r>
          </a:p>
          <a:p>
            <a:r>
              <a:rPr lang="en-US" altLang="en-US">
                <a:solidFill>
                  <a:schemeClr val="accent2"/>
                </a:solidFill>
              </a:rPr>
              <a:t>Seattle-view(buyer, seller, product, store)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24001" y="2667000"/>
            <a:ext cx="5981125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CREATE VIEW</a:t>
            </a:r>
            <a:r>
              <a:rPr lang="en-US" altLang="en-US"/>
              <a:t>  Seattle-view  AS</a:t>
            </a:r>
          </a:p>
          <a:p>
            <a:endParaRPr lang="en-US" altLang="en-US"/>
          </a:p>
          <a:p>
            <a:r>
              <a:rPr lang="en-US" altLang="en-US"/>
              <a:t>         </a:t>
            </a: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buyer, seller, product, store</a:t>
            </a:r>
          </a:p>
          <a:p>
            <a:r>
              <a:rPr lang="en-US" altLang="en-US"/>
              <a:t>         </a:t>
            </a: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Person, Purchase</a:t>
            </a:r>
          </a:p>
          <a:p>
            <a:r>
              <a:rPr lang="en-US" altLang="en-US"/>
              <a:t>        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Person.city = “Seattle”    AND</a:t>
            </a:r>
          </a:p>
          <a:p>
            <a:r>
              <a:rPr lang="en-US" altLang="en-US"/>
              <a:t>                          Person.name = Purchase.buyer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1E3D902-B27B-4FD9-B346-4734CD0EF606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Different View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219200" y="3200400"/>
            <a:ext cx="687226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name, store</a:t>
            </a:r>
          </a:p>
          <a:p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Seattle-view, Product</a:t>
            </a:r>
          </a:p>
          <a:p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Seattle-view.product = Product.name  AND</a:t>
            </a:r>
          </a:p>
          <a:p>
            <a:r>
              <a:rPr lang="en-US" altLang="en-US"/>
              <a:t>                 Product.category = “shoes”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320800" y="21336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We can later use the view: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0572F13-0A60-4783-B503-0C6323A01D44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Happens When We Query a View ?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422288" cy="156966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accent2"/>
                </a:solidFill>
              </a:rPr>
              <a:t>SELECT</a:t>
            </a:r>
            <a:r>
              <a:rPr lang="en-US" altLang="en-US" sz="2400" smtClean="0"/>
              <a:t>   name, </a:t>
            </a:r>
            <a:r>
              <a:rPr lang="en-US" altLang="en-US" sz="2400" smtClean="0">
                <a:solidFill>
                  <a:srgbClr val="FF5050"/>
                </a:solidFill>
              </a:rPr>
              <a:t>Seattle-view</a:t>
            </a:r>
            <a:r>
              <a:rPr lang="en-US" altLang="en-US" sz="2400" smtClean="0"/>
              <a:t>.store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accent2"/>
                </a:solidFill>
              </a:rPr>
              <a:t>FROM</a:t>
            </a:r>
            <a:r>
              <a:rPr lang="en-US" altLang="en-US" sz="2400" smtClean="0"/>
              <a:t>      </a:t>
            </a:r>
            <a:r>
              <a:rPr lang="en-US" altLang="en-US" sz="2400" smtClean="0">
                <a:solidFill>
                  <a:srgbClr val="FF5050"/>
                </a:solidFill>
              </a:rPr>
              <a:t>Seattle-view</a:t>
            </a:r>
            <a:r>
              <a:rPr lang="en-US" altLang="en-US" sz="2400" smtClean="0"/>
              <a:t>,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accent2"/>
                </a:solidFill>
              </a:rPr>
              <a:t>WHERE</a:t>
            </a:r>
            <a:r>
              <a:rPr lang="en-US" altLang="en-US" sz="2400" smtClean="0"/>
              <a:t>   </a:t>
            </a:r>
            <a:r>
              <a:rPr lang="en-US" altLang="en-US" sz="2400" smtClean="0">
                <a:solidFill>
                  <a:srgbClr val="FF5050"/>
                </a:solidFill>
              </a:rPr>
              <a:t>Seattle-view</a:t>
            </a:r>
            <a:r>
              <a:rPr lang="en-US" altLang="en-US" sz="2400" smtClean="0"/>
              <a:t>.product = Product.name 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/>
              <a:t>                  Product.category = “shoes”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5486400" y="37338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320801" y="4267200"/>
            <a:ext cx="627191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SELECT</a:t>
            </a:r>
            <a:r>
              <a:rPr lang="en-US" altLang="en-US" sz="2400"/>
              <a:t>  name, </a:t>
            </a:r>
            <a:r>
              <a:rPr lang="en-US" altLang="en-US" sz="2400">
                <a:solidFill>
                  <a:srgbClr val="FF5050"/>
                </a:solidFill>
              </a:rPr>
              <a:t>Purchase</a:t>
            </a:r>
            <a:r>
              <a:rPr lang="en-US" altLang="en-US" sz="2400"/>
              <a:t>.store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    </a:t>
            </a:r>
            <a:r>
              <a:rPr lang="en-US" altLang="en-US" sz="2400">
                <a:solidFill>
                  <a:srgbClr val="FF5050"/>
                </a:solidFill>
              </a:rPr>
              <a:t>Person, Purchase</a:t>
            </a:r>
            <a:r>
              <a:rPr lang="en-US" altLang="en-US" sz="2400"/>
              <a:t>, Product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WHERE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rgbClr val="FF5050"/>
                </a:solidFill>
              </a:rPr>
              <a:t>Person.city = “Seattle”   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5050"/>
                </a:solidFill>
              </a:rPr>
              <a:t>                Person.name = Purchase.buyer</a:t>
            </a:r>
            <a:r>
              <a:rPr lang="en-US" altLang="en-US" sz="2400"/>
              <a:t>  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</a:t>
            </a:r>
            <a:r>
              <a:rPr lang="en-US" altLang="en-US" sz="2400">
                <a:solidFill>
                  <a:srgbClr val="FF5050"/>
                </a:solidFill>
              </a:rPr>
              <a:t>Purchase</a:t>
            </a:r>
            <a:r>
              <a:rPr lang="en-US" altLang="en-US" sz="2400"/>
              <a:t>.poduct = Product.name 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        Product.category = “shoes”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C26304AD-4781-46EA-9EF2-5AE0242601B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Views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Virtual views: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Used in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Computed only on-demand – slow</a:t>
            </a:r>
            <a:r>
              <a:rPr lang="en-US" altLang="en-US" i="1" smtClean="0"/>
              <a:t>er</a:t>
            </a:r>
            <a:r>
              <a:rPr lang="en-US" altLang="en-US" smtClean="0"/>
              <a:t> at runtime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Always up to date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Materialized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Used in data warehouses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Precomputed offline – fast</a:t>
            </a:r>
            <a:r>
              <a:rPr lang="en-US" altLang="en-US" i="1" smtClean="0"/>
              <a:t>er</a:t>
            </a:r>
            <a:r>
              <a:rPr lang="en-US" altLang="en-US" smtClean="0"/>
              <a:t> at runtime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May have stale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3B923B2-B4F1-404A-8268-7CDB9DC3735D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Updating Views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09600" y="1192214"/>
            <a:ext cx="57601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/>
              <a:t>How can I insert a tuple into a table that doesn’t exist?</a:t>
            </a:r>
          </a:p>
          <a:p>
            <a:endParaRPr lang="en-US" altLang="en-US" sz="2000"/>
          </a:p>
          <a:p>
            <a:r>
              <a:rPr lang="en-US" altLang="en-US" sz="2000">
                <a:solidFill>
                  <a:schemeClr val="accent2"/>
                </a:solidFill>
              </a:rPr>
              <a:t>Employee</a:t>
            </a:r>
            <a:r>
              <a:rPr lang="en-US" altLang="en-US" sz="2000"/>
              <a:t>(ssn, name, department, project, salary)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438401" y="2362200"/>
            <a:ext cx="438152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CREATE VIEW</a:t>
            </a:r>
            <a:r>
              <a:rPr lang="en-US" altLang="en-US" sz="2000"/>
              <a:t>  Developers </a:t>
            </a:r>
            <a:r>
              <a:rPr lang="en-US" altLang="en-US" sz="2000">
                <a:solidFill>
                  <a:schemeClr val="accent2"/>
                </a:solidFill>
              </a:rPr>
              <a:t>AS</a:t>
            </a:r>
            <a:endParaRPr lang="en-US" altLang="en-US" sz="2000"/>
          </a:p>
          <a:p>
            <a:r>
              <a:rPr lang="en-US" altLang="en-US" sz="2000"/>
              <a:t>   </a:t>
            </a:r>
            <a:r>
              <a:rPr lang="en-US" altLang="en-US" sz="2000">
                <a:solidFill>
                  <a:schemeClr val="accent2"/>
                </a:solidFill>
              </a:rPr>
              <a:t>SELECT</a:t>
            </a:r>
            <a:r>
              <a:rPr lang="en-US" altLang="en-US" sz="2000"/>
              <a:t> name, project</a:t>
            </a:r>
          </a:p>
          <a:p>
            <a:r>
              <a:rPr lang="en-US" altLang="en-US" sz="2000"/>
              <a:t>   </a:t>
            </a:r>
            <a:r>
              <a:rPr lang="en-US" altLang="en-US" sz="2000">
                <a:solidFill>
                  <a:schemeClr val="accent2"/>
                </a:solidFill>
              </a:rPr>
              <a:t>FROM</a:t>
            </a:r>
            <a:r>
              <a:rPr lang="en-US" altLang="en-US" sz="2000"/>
              <a:t>  Employee</a:t>
            </a:r>
          </a:p>
          <a:p>
            <a:r>
              <a:rPr lang="en-US" altLang="en-US" sz="2000"/>
              <a:t>   </a:t>
            </a:r>
            <a:r>
              <a:rPr lang="en-US" altLang="en-US" sz="2000">
                <a:solidFill>
                  <a:schemeClr val="accent2"/>
                </a:solidFill>
              </a:rPr>
              <a:t>WHERE </a:t>
            </a:r>
            <a:r>
              <a:rPr lang="en-US" altLang="en-US" sz="2000"/>
              <a:t>department = “Development”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470400" y="4114800"/>
            <a:ext cx="3298275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INSERT INTO</a:t>
            </a:r>
            <a:r>
              <a:rPr lang="en-US" altLang="en-US" sz="2000"/>
              <a:t>  Developers   </a:t>
            </a:r>
            <a:br>
              <a:rPr lang="en-US" altLang="en-US" sz="2000"/>
            </a:br>
            <a:r>
              <a:rPr lang="en-US" altLang="en-US" sz="2000">
                <a:solidFill>
                  <a:schemeClr val="accent2"/>
                </a:solidFill>
              </a:rPr>
              <a:t>VALUES</a:t>
            </a:r>
            <a:r>
              <a:rPr lang="en-US" altLang="en-US" sz="2000"/>
              <a:t>(“Joe”, “Optimizer”)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743200" y="5257800"/>
            <a:ext cx="5741252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INSERT INTO</a:t>
            </a:r>
            <a:r>
              <a:rPr lang="en-US" altLang="en-US" sz="2000"/>
              <a:t>  Employee </a:t>
            </a:r>
            <a:br>
              <a:rPr lang="en-US" altLang="en-US" sz="2000"/>
            </a:br>
            <a:r>
              <a:rPr lang="en-US" altLang="en-US" sz="2000">
                <a:solidFill>
                  <a:schemeClr val="accent2"/>
                </a:solidFill>
              </a:rPr>
              <a:t>VALUES</a:t>
            </a:r>
            <a:r>
              <a:rPr lang="en-US" altLang="en-US" sz="2000"/>
              <a:t>(NULL, “Joe”, NULL, “Optimizer”, NULL)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508001" y="4038601"/>
            <a:ext cx="2273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/>
              <a:t>If we make the</a:t>
            </a:r>
          </a:p>
          <a:p>
            <a:r>
              <a:rPr lang="en-US" altLang="en-US" sz="2000"/>
              <a:t>following insertion: 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508000" y="5334001"/>
            <a:ext cx="1370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/>
              <a:t>It becomes: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62B5682-EE3A-4A07-8524-668EBD913377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Non-Updatable Views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032001" y="1905000"/>
            <a:ext cx="5981125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CREATE VIEW</a:t>
            </a:r>
            <a:r>
              <a:rPr lang="en-US" altLang="en-US"/>
              <a:t>  Seattle-view  AS</a:t>
            </a:r>
          </a:p>
          <a:p>
            <a:endParaRPr lang="en-US" altLang="en-US"/>
          </a:p>
          <a:p>
            <a:r>
              <a:rPr lang="en-US" altLang="en-US"/>
              <a:t>         </a:t>
            </a: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seller, product, store</a:t>
            </a:r>
          </a:p>
          <a:p>
            <a:r>
              <a:rPr lang="en-US" altLang="en-US"/>
              <a:t>         </a:t>
            </a: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Person, Purchase</a:t>
            </a:r>
          </a:p>
          <a:p>
            <a:r>
              <a:rPr lang="en-US" altLang="en-US"/>
              <a:t>         </a:t>
            </a: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Person.city = “Seattle”    AND</a:t>
            </a:r>
          </a:p>
          <a:p>
            <a:r>
              <a:rPr lang="en-US" altLang="en-US"/>
              <a:t>                          Person.name = Purchase.buyer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00567" y="4697414"/>
            <a:ext cx="75028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How can we add the following tuple to the view?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     (“Joe”,  “Shoe Model 12345”,  “Nine West”)</a:t>
            </a:r>
          </a:p>
          <a:p>
            <a:endParaRPr lang="en-US" altLang="en-US" sz="2000"/>
          </a:p>
          <a:p>
            <a:r>
              <a:rPr lang="en-US" altLang="en-US" sz="2000"/>
              <a:t>We need to add “Joe” to Person first, but we don’t have all its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dirty="0" smtClean="0"/>
              <a:t>security scheme </a:t>
            </a:r>
            <a:r>
              <a:rPr lang="en-US" dirty="0"/>
              <a:t>is based on three central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Users. The actor in the database. Each time they retrieves, inserts, delete or update data.</a:t>
            </a:r>
          </a:p>
          <a:p>
            <a:r>
              <a:rPr lang="en-US" dirty="0" smtClean="0"/>
              <a:t>Database Objects. The items to which SQL security protection can be applied. These objects are tables and views.</a:t>
            </a:r>
          </a:p>
          <a:p>
            <a:r>
              <a:rPr lang="en-US" dirty="0" smtClean="0"/>
              <a:t>Privileges: The action that a user is permitted to carry out for a given database object. These privileges are</a:t>
            </a:r>
            <a:br>
              <a:rPr lang="en-US" dirty="0" smtClean="0"/>
            </a:br>
            <a:r>
              <a:rPr lang="en-US" dirty="0" smtClean="0"/>
              <a:t>SELECT, INSERT, DELETE AND UPDATE.</a:t>
            </a:r>
          </a:p>
          <a:p>
            <a:r>
              <a:rPr lang="en-US" dirty="0" smtClean="0"/>
              <a:t>To established a security scheme for a database, you use the SLQ GRANT statement to specify which user have which privileges on which database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SQL is Structured Query Language, which is a </a:t>
            </a:r>
            <a:r>
              <a:rPr lang="en-US" sz="6000" dirty="0" smtClean="0"/>
              <a:t>computer </a:t>
            </a:r>
            <a:r>
              <a:rPr lang="en-US" sz="6000" dirty="0"/>
              <a:t>language for storing, manipulating </a:t>
            </a:r>
            <a:r>
              <a:rPr lang="en-US" sz="6000" dirty="0" smtClean="0"/>
              <a:t> and </a:t>
            </a:r>
            <a:r>
              <a:rPr lang="en-US" sz="6000" dirty="0"/>
              <a:t>retrieving data stored </a:t>
            </a:r>
            <a:r>
              <a:rPr lang="en-US" sz="6000" dirty="0" smtClean="0"/>
              <a:t>in  a </a:t>
            </a:r>
            <a:r>
              <a:rPr lang="en-US" sz="6000" dirty="0"/>
              <a:t> </a:t>
            </a:r>
            <a:r>
              <a:rPr lang="en-US" sz="6000" dirty="0" smtClean="0"/>
              <a:t>relational </a:t>
            </a:r>
            <a:r>
              <a:rPr lang="en-US" sz="6000" dirty="0"/>
              <a:t>database.</a:t>
            </a:r>
          </a:p>
          <a:p>
            <a:r>
              <a:rPr lang="en-US" sz="6000" dirty="0" smtClean="0"/>
              <a:t>SQL is the standard language for Relational Database System</a:t>
            </a:r>
          </a:p>
          <a:p>
            <a:r>
              <a:rPr lang="en-US" sz="6000" dirty="0" smtClean="0"/>
              <a:t>All  the </a:t>
            </a:r>
            <a:r>
              <a:rPr lang="en-US" sz="6000" dirty="0"/>
              <a:t> </a:t>
            </a:r>
            <a:r>
              <a:rPr lang="en-US" sz="6000" dirty="0" smtClean="0"/>
              <a:t>Relational </a:t>
            </a:r>
            <a:r>
              <a:rPr lang="en-US" sz="6000" dirty="0"/>
              <a:t>Database </a:t>
            </a:r>
            <a:r>
              <a:rPr lang="en-US" sz="6000" dirty="0" smtClean="0"/>
              <a:t> Management </a:t>
            </a:r>
            <a:r>
              <a:rPr lang="en-US" sz="6000" dirty="0"/>
              <a:t>Systems </a:t>
            </a:r>
            <a:r>
              <a:rPr lang="en-US" sz="6000" dirty="0" smtClean="0"/>
              <a:t> (</a:t>
            </a:r>
            <a:r>
              <a:rPr lang="en-US" sz="6000" dirty="0"/>
              <a:t>RDMS) </a:t>
            </a:r>
            <a:r>
              <a:rPr lang="en-US" sz="6000" dirty="0" smtClean="0"/>
              <a:t> like </a:t>
            </a:r>
            <a:r>
              <a:rPr lang="en-US" sz="6000" dirty="0"/>
              <a:t>MySQL, MS Access, Oracle, Sybase, Informix, </a:t>
            </a:r>
            <a:r>
              <a:rPr lang="en-US" sz="6000" dirty="0" smtClean="0"/>
              <a:t> Postgres </a:t>
            </a:r>
            <a:r>
              <a:rPr lang="en-US" sz="6000" dirty="0"/>
              <a:t> </a:t>
            </a:r>
            <a:r>
              <a:rPr lang="en-US" sz="6000" dirty="0" smtClean="0"/>
              <a:t>and </a:t>
            </a:r>
            <a:r>
              <a:rPr lang="en-US" sz="6000" dirty="0"/>
              <a:t>SQL Server use SQL as </a:t>
            </a:r>
            <a:r>
              <a:rPr lang="en-US" sz="6000" dirty="0" smtClean="0"/>
              <a:t> their </a:t>
            </a:r>
            <a:r>
              <a:rPr lang="en-US" sz="6000" dirty="0"/>
              <a:t> </a:t>
            </a:r>
            <a:r>
              <a:rPr lang="en-US" sz="6000" dirty="0" smtClean="0"/>
              <a:t>standard </a:t>
            </a:r>
            <a:r>
              <a:rPr lang="en-US" sz="6000" dirty="0"/>
              <a:t>database 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60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the Privileges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830" y="1182143"/>
            <a:ext cx="5690946" cy="4345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553" y="1721848"/>
            <a:ext cx="4370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For </a:t>
            </a:r>
            <a:r>
              <a:rPr lang="en-US" dirty="0" smtClean="0"/>
              <a:t>example, here </a:t>
            </a:r>
            <a:r>
              <a:rPr lang="en-US" dirty="0"/>
              <a:t>is a GRANT statement that lets Sam Clark retrieve and insert data in the </a:t>
            </a:r>
            <a:r>
              <a:rPr lang="en-US" dirty="0" smtClean="0"/>
              <a:t>OFFICES table </a:t>
            </a:r>
            <a:r>
              <a:rPr lang="en-US" dirty="0"/>
              <a:t>of the sample database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GRANT SELECT, INSERT</a:t>
            </a:r>
          </a:p>
          <a:p>
            <a:r>
              <a:rPr lang="en-US" dirty="0"/>
              <a:t>ON OFFICES</a:t>
            </a:r>
          </a:p>
          <a:p>
            <a:r>
              <a:rPr lang="en-US" dirty="0"/>
              <a:t>TO SAM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4900613"/>
            <a:ext cx="442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to take away these grants then apply revoke statement</a:t>
            </a:r>
          </a:p>
          <a:p>
            <a:endParaRPr lang="en-US" dirty="0"/>
          </a:p>
          <a:p>
            <a:r>
              <a:rPr lang="en-US" dirty="0" smtClean="0"/>
              <a:t>REVOKE SELECT, INSERT</a:t>
            </a:r>
          </a:p>
          <a:p>
            <a:r>
              <a:rPr lang="en-US" dirty="0" smtClean="0"/>
              <a:t>ON OFFICE</a:t>
            </a:r>
          </a:p>
          <a:p>
            <a:r>
              <a:rPr lang="en-US" dirty="0" smtClean="0"/>
              <a:t>FROM 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3" y="2172968"/>
            <a:ext cx="8596668" cy="3880773"/>
          </a:xfrm>
        </p:spPr>
        <p:txBody>
          <a:bodyPr/>
          <a:lstStyle/>
          <a:p>
            <a:r>
              <a:rPr lang="en-US" dirty="0" smtClean="0"/>
              <a:t>Each user of a SQL-based database is typically assigned a user-id, to identify the user to the DBMS software.</a:t>
            </a:r>
          </a:p>
          <a:p>
            <a:r>
              <a:rPr lang="en-US" dirty="0" smtClean="0"/>
              <a:t>User-id determine whether the statement will be permitted or prohibited by the DBMs.</a:t>
            </a:r>
          </a:p>
          <a:p>
            <a:r>
              <a:rPr lang="en-US" dirty="0" smtClean="0"/>
              <a:t>Assigned by DBA.</a:t>
            </a:r>
          </a:p>
          <a:p>
            <a:r>
              <a:rPr lang="en-US" dirty="0" smtClean="0"/>
              <a:t>Creating user syntax</a:t>
            </a:r>
          </a:p>
          <a:p>
            <a:r>
              <a:rPr lang="en-US" dirty="0" smtClean="0"/>
              <a:t>Create user username identified by password;</a:t>
            </a:r>
          </a:p>
          <a:p>
            <a:r>
              <a:rPr lang="en-US" dirty="0" smtClean="0"/>
              <a:t>Create user </a:t>
            </a:r>
            <a:r>
              <a:rPr lang="en-US" dirty="0" err="1" smtClean="0"/>
              <a:t>sam</a:t>
            </a:r>
            <a:r>
              <a:rPr lang="en-US" dirty="0" smtClean="0"/>
              <a:t> identified by welcome123;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91" y="3351438"/>
            <a:ext cx="4021537" cy="27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8119"/>
            <a:ext cx="8596668" cy="4293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BUNDLE OF PRIVILIGES TO MANY USERS USE ROLE</a:t>
            </a:r>
          </a:p>
          <a:p>
            <a:r>
              <a:rPr lang="en-US" dirty="0" smtClean="0"/>
              <a:t>Role define set of privileges.</a:t>
            </a:r>
          </a:p>
          <a:p>
            <a:pPr marL="1714500" lvl="4" indent="0">
              <a:buNone/>
            </a:pPr>
            <a:r>
              <a:rPr lang="en-US" sz="1800" dirty="0" smtClean="0"/>
              <a:t>Grant create session, create user, create table, insert, delete to role name;</a:t>
            </a:r>
          </a:p>
          <a:p>
            <a:pPr marL="1714500" lvl="4" indent="0">
              <a:buNone/>
            </a:pPr>
            <a:r>
              <a:rPr lang="en-US" sz="1800" dirty="0" smtClean="0"/>
              <a:t>Grant select delete update on table name to r1;</a:t>
            </a:r>
          </a:p>
          <a:p>
            <a:r>
              <a:rPr lang="en-US" dirty="0" smtClean="0"/>
              <a:t>Assigned these grants to new user</a:t>
            </a:r>
            <a:br>
              <a:rPr lang="en-US" dirty="0" smtClean="0"/>
            </a:br>
            <a:r>
              <a:rPr lang="en-US" dirty="0" smtClean="0"/>
              <a:t>				Grant r1 to user1,user2,user3,user4….,</a:t>
            </a:r>
            <a:r>
              <a:rPr lang="en-US" dirty="0" err="1" smtClean="0"/>
              <a:t>usern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a group of user perform same task the we create role for group of users.</a:t>
            </a:r>
          </a:p>
          <a:p>
            <a:r>
              <a:rPr lang="en-US" dirty="0" smtClean="0"/>
              <a:t>Suppose Sam, David, Jerry are clerk so we create role for them</a:t>
            </a:r>
          </a:p>
          <a:p>
            <a:r>
              <a:rPr lang="en-US" dirty="0" smtClean="0"/>
              <a:t>Create role clerk identified by login;</a:t>
            </a:r>
          </a:p>
          <a:p>
            <a:r>
              <a:rPr lang="en-US" dirty="0" smtClean="0"/>
              <a:t>Now grant privileges to clerk</a:t>
            </a:r>
            <a:br>
              <a:rPr lang="en-US" dirty="0" smtClean="0"/>
            </a:br>
            <a:r>
              <a:rPr lang="en-US" dirty="0" smtClean="0"/>
              <a:t>					Grant r1 to clerk;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8119"/>
            <a:ext cx="8596668" cy="4293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Now </a:t>
            </a:r>
            <a:r>
              <a:rPr lang="en-US" dirty="0"/>
              <a:t>grant this clerks role to users like this</a:t>
            </a:r>
          </a:p>
          <a:p>
            <a:r>
              <a:rPr lang="en-US" dirty="0"/>
              <a:t>grant clerks to </a:t>
            </a:r>
            <a:r>
              <a:rPr lang="en-US" dirty="0" err="1"/>
              <a:t>sami</a:t>
            </a:r>
            <a:r>
              <a:rPr lang="en-US" dirty="0"/>
              <a:t>, </a:t>
            </a:r>
            <a:r>
              <a:rPr lang="en-US" dirty="0" err="1"/>
              <a:t>scott</a:t>
            </a:r>
            <a:r>
              <a:rPr lang="en-US" dirty="0"/>
              <a:t>, </a:t>
            </a:r>
            <a:r>
              <a:rPr lang="en-US" dirty="0" err="1"/>
              <a:t>ashi</a:t>
            </a:r>
            <a:r>
              <a:rPr lang="en-US" dirty="0"/>
              <a:t>, </a:t>
            </a:r>
            <a:r>
              <a:rPr lang="en-US" dirty="0" err="1"/>
              <a:t>tanya</a:t>
            </a:r>
            <a:r>
              <a:rPr lang="en-US" dirty="0"/>
              <a:t> ;</a:t>
            </a:r>
          </a:p>
          <a:p>
            <a:r>
              <a:rPr lang="en-US" dirty="0"/>
              <a:t>Now Sami, Scott, </a:t>
            </a:r>
            <a:r>
              <a:rPr lang="en-US" dirty="0" err="1"/>
              <a:t>Ashi</a:t>
            </a:r>
            <a:r>
              <a:rPr lang="en-US" dirty="0"/>
              <a:t> and Tanya have all the privileges granted on clerks role. </a:t>
            </a:r>
          </a:p>
          <a:p>
            <a:r>
              <a:rPr lang="en-US" dirty="0"/>
              <a:t>Suppose after one month you want grant delete on privilege on </a:t>
            </a:r>
            <a:r>
              <a:rPr lang="en-US" dirty="0" err="1"/>
              <a:t>emp</a:t>
            </a:r>
            <a:r>
              <a:rPr lang="en-US" dirty="0"/>
              <a:t> table all these users then just </a:t>
            </a:r>
            <a:r>
              <a:rPr lang="en-US" dirty="0" smtClean="0"/>
              <a:t>delete these </a:t>
            </a:r>
            <a:r>
              <a:rPr lang="en-US" dirty="0"/>
              <a:t>privilege to clerks </a:t>
            </a:r>
            <a:r>
              <a:rPr lang="en-US" dirty="0" smtClean="0"/>
              <a:t>role and automatically all the users will have the privilege. </a:t>
            </a:r>
            <a:endParaRPr lang="en-US" dirty="0"/>
          </a:p>
          <a:p>
            <a:r>
              <a:rPr lang="en-US" dirty="0"/>
              <a:t>grant delete on </a:t>
            </a:r>
            <a:r>
              <a:rPr lang="en-US" dirty="0" err="1"/>
              <a:t>emp</a:t>
            </a:r>
            <a:r>
              <a:rPr lang="en-US" dirty="0"/>
              <a:t> to clerks;</a:t>
            </a:r>
          </a:p>
          <a:p>
            <a:r>
              <a:rPr lang="en-US" dirty="0"/>
              <a:t>If you want to take back update privilege on </a:t>
            </a:r>
            <a:r>
              <a:rPr lang="en-US" dirty="0" err="1"/>
              <a:t>emp</a:t>
            </a:r>
            <a:r>
              <a:rPr lang="en-US" dirty="0"/>
              <a:t> table from these users just take it back from clerks role.</a:t>
            </a:r>
          </a:p>
          <a:p>
            <a:r>
              <a:rPr lang="en-US" dirty="0"/>
              <a:t>revoke update on </a:t>
            </a:r>
            <a:r>
              <a:rPr lang="en-US" dirty="0" err="1"/>
              <a:t>emp</a:t>
            </a:r>
            <a:r>
              <a:rPr lang="en-US" dirty="0"/>
              <a:t> from clerks;</a:t>
            </a:r>
          </a:p>
          <a:p>
            <a:r>
              <a:rPr lang="en-US" dirty="0"/>
              <a:t>To Drop a role </a:t>
            </a:r>
          </a:p>
          <a:p>
            <a:r>
              <a:rPr lang="en-US" dirty="0"/>
              <a:t>Drop role clerks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modify role use ALTER command.</a:t>
            </a:r>
          </a:p>
          <a:p>
            <a:r>
              <a:rPr lang="en-US" dirty="0" smtClean="0"/>
              <a:t>Alter role </a:t>
            </a:r>
            <a:r>
              <a:rPr lang="en-US" dirty="0" err="1" smtClean="0"/>
              <a:t>role</a:t>
            </a:r>
            <a:r>
              <a:rPr lang="en-US" dirty="0" smtClean="0"/>
              <a:t> name with attribute name;</a:t>
            </a:r>
          </a:p>
          <a:p>
            <a:r>
              <a:rPr lang="en-US" dirty="0" smtClean="0"/>
              <a:t>Alter role clerk with </a:t>
            </a:r>
            <a:r>
              <a:rPr lang="en-US" dirty="0" err="1" smtClean="0"/>
              <a:t>system_clerk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SQL session </a:t>
            </a:r>
            <a:r>
              <a:rPr lang="en-US" dirty="0"/>
              <a:t>is </a:t>
            </a:r>
            <a:r>
              <a:rPr lang="en-US" dirty="0" smtClean="0"/>
              <a:t>the connection </a:t>
            </a:r>
            <a:r>
              <a:rPr lang="en-US" dirty="0"/>
              <a:t>between some sort of client application and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session </a:t>
            </a:r>
            <a:r>
              <a:rPr lang="en-US" dirty="0" smtClean="0"/>
              <a:t>provides the </a:t>
            </a:r>
            <a:r>
              <a:rPr lang="en-US" dirty="0"/>
              <a:t>context in which the authorization identifier executes SQL statements during a </a:t>
            </a:r>
            <a:r>
              <a:rPr lang="en-US" dirty="0" smtClean="0"/>
              <a:t>single connection.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session begins when you start the interactive SQL program, </a:t>
            </a:r>
            <a:r>
              <a:rPr lang="en-US" dirty="0" smtClean="0"/>
              <a:t>and it </a:t>
            </a:r>
            <a:r>
              <a:rPr lang="en-US" dirty="0"/>
              <a:t>lasts until you exit the program. In an application program using programmatic SQL,</a:t>
            </a:r>
          </a:p>
          <a:p>
            <a:r>
              <a:rPr lang="en-US" dirty="0" smtClean="0"/>
              <a:t>All </a:t>
            </a:r>
            <a:r>
              <a:rPr lang="en-US" dirty="0"/>
              <a:t>of the SQL statements used during </a:t>
            </a:r>
            <a:r>
              <a:rPr lang="en-US" dirty="0" smtClean="0"/>
              <a:t>the session </a:t>
            </a:r>
            <a:r>
              <a:rPr lang="en-US" dirty="0"/>
              <a:t>are associated with the user-id specified for the session.</a:t>
            </a:r>
          </a:p>
          <a:p>
            <a:r>
              <a:rPr lang="en-US" dirty="0"/>
              <a:t>Usually, you must supply both a user-id and an associated password at </a:t>
            </a:r>
            <a:r>
              <a:rPr lang="en-US" dirty="0" smtClean="0"/>
              <a:t>the beginning </a:t>
            </a:r>
            <a:r>
              <a:rPr lang="en-US" dirty="0"/>
              <a:t>of a session</a:t>
            </a:r>
            <a:r>
              <a:rPr lang="en-US" dirty="0" smtClean="0"/>
              <a:t>.</a:t>
            </a:r>
            <a:endParaRPr lang="en-US" altLang="en-US" sz="2400" dirty="0" smtClean="0"/>
          </a:p>
          <a:p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Grant create session to </a:t>
            </a:r>
            <a:r>
              <a:rPr lang="en-US" altLang="en-US" sz="2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sam</a:t>
            </a: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GRANT is a command used to provide access or privileges on the database objects to the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Normally</a:t>
            </a:r>
            <a:r>
              <a:rPr lang="en-US" dirty="0"/>
              <a:t>, the GRANT statement is used by </a:t>
            </a:r>
            <a:r>
              <a:rPr lang="en-US" dirty="0" smtClean="0"/>
              <a:t>the owner </a:t>
            </a:r>
            <a:r>
              <a:rPr lang="en-US" dirty="0"/>
              <a:t>of a table or view to give other users access to the data. </a:t>
            </a:r>
            <a:endParaRPr lang="en-US" dirty="0" smtClean="0"/>
          </a:p>
          <a:p>
            <a:pPr marL="749300" indent="0">
              <a:buNone/>
            </a:pPr>
            <a:r>
              <a:rPr lang="en-US" dirty="0" smtClean="0"/>
              <a:t>GRANT SELECT, INSERT, DELETE, UPDATE</a:t>
            </a:r>
          </a:p>
          <a:p>
            <a:pPr marL="749300" indent="0">
              <a:buNone/>
            </a:pPr>
            <a:r>
              <a:rPr lang="en-US" dirty="0" smtClean="0"/>
              <a:t>ON OREDER</a:t>
            </a:r>
          </a:p>
          <a:p>
            <a:pPr marL="749300" indent="0">
              <a:buNone/>
            </a:pPr>
            <a:r>
              <a:rPr lang="en-US" dirty="0" smtClean="0"/>
              <a:t>TO OPUSER</a:t>
            </a:r>
          </a:p>
          <a:p>
            <a:r>
              <a:rPr lang="en-US" i="1" dirty="0"/>
              <a:t>Allow Sam Clark to insert or delete an office.</a:t>
            </a:r>
          </a:p>
          <a:p>
            <a:pPr marL="0" indent="749300">
              <a:buNone/>
            </a:pPr>
            <a:r>
              <a:rPr lang="en-US" dirty="0"/>
              <a:t>GRANT INSERT, DELETE</a:t>
            </a:r>
          </a:p>
          <a:p>
            <a:pPr marL="0" indent="749300">
              <a:buNone/>
            </a:pPr>
            <a:r>
              <a:rPr lang="en-US" dirty="0"/>
              <a:t>ON OFFICES</a:t>
            </a:r>
          </a:p>
          <a:p>
            <a:pPr marL="0" indent="749300">
              <a:buNone/>
            </a:pPr>
            <a:r>
              <a:rPr lang="en-US" dirty="0"/>
              <a:t>TO SAM</a:t>
            </a:r>
          </a:p>
        </p:txBody>
      </p:sp>
    </p:spTree>
    <p:extLst>
      <p:ext uri="{BB962C8B-B14F-4D97-AF65-F5344CB8AC3E}">
        <p14:creationId xmlns:p14="http://schemas.microsoft.com/office/powerpoint/2010/main" val="28318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 STAMENTS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879"/>
            <a:ext cx="8596668" cy="47518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all privileges to the user using ALL PRIVILEGES statements</a:t>
            </a:r>
          </a:p>
          <a:p>
            <a:pPr marL="0" indent="465138">
              <a:buNone/>
            </a:pPr>
            <a:r>
              <a:rPr lang="en-US" dirty="0"/>
              <a:t>GRANT ALL PRIVILEGES</a:t>
            </a:r>
          </a:p>
          <a:p>
            <a:pPr marL="0" indent="465138">
              <a:buNone/>
            </a:pPr>
            <a:r>
              <a:rPr lang="en-US" dirty="0"/>
              <a:t>ON SALESREPS</a:t>
            </a:r>
          </a:p>
          <a:p>
            <a:pPr marL="0" indent="465138">
              <a:buNone/>
            </a:pPr>
            <a:r>
              <a:rPr lang="en-US" dirty="0"/>
              <a:t>TO </a:t>
            </a:r>
            <a:r>
              <a:rPr lang="en-US" dirty="0" smtClean="0"/>
              <a:t>SAM</a:t>
            </a:r>
          </a:p>
          <a:p>
            <a:r>
              <a:rPr lang="en-US" i="1" dirty="0"/>
              <a:t>Give all users </a:t>
            </a:r>
            <a:r>
              <a:rPr lang="en-US" dirty="0"/>
              <a:t>SELECT </a:t>
            </a:r>
            <a:r>
              <a:rPr lang="en-US" i="1" dirty="0" smtClean="0"/>
              <a:t>access </a:t>
            </a:r>
            <a:r>
              <a:rPr lang="en-US" i="1" dirty="0"/>
              <a:t>to the </a:t>
            </a:r>
            <a:r>
              <a:rPr lang="en-US" dirty="0"/>
              <a:t>OFFICES </a:t>
            </a:r>
            <a:r>
              <a:rPr lang="en-US" i="1" dirty="0"/>
              <a:t>table.</a:t>
            </a:r>
          </a:p>
          <a:p>
            <a:pPr marL="0" indent="465138">
              <a:buNone/>
            </a:pPr>
            <a:r>
              <a:rPr lang="en-US" dirty="0"/>
              <a:t>GRANT SELECT</a:t>
            </a:r>
          </a:p>
          <a:p>
            <a:pPr marL="0" indent="465138">
              <a:buNone/>
            </a:pPr>
            <a:r>
              <a:rPr lang="en-US" dirty="0"/>
              <a:t>ON OFFICES</a:t>
            </a:r>
          </a:p>
          <a:p>
            <a:pPr marL="0" indent="465138">
              <a:buNone/>
            </a:pPr>
            <a:r>
              <a:rPr lang="en-US" dirty="0"/>
              <a:t>TO </a:t>
            </a:r>
            <a:r>
              <a:rPr lang="en-US" dirty="0" smtClean="0"/>
              <a:t>PUBLIC</a:t>
            </a:r>
          </a:p>
          <a:p>
            <a:r>
              <a:rPr lang="en-US" i="1" dirty="0"/>
              <a:t>Let order-processing users change company names and salesperson assignments.</a:t>
            </a:r>
          </a:p>
          <a:p>
            <a:pPr marL="465138" indent="0">
              <a:buNone/>
            </a:pPr>
            <a:r>
              <a:rPr lang="en-US" dirty="0"/>
              <a:t>GRANT UPDATE (COMPANY, CUST_REP)</a:t>
            </a:r>
          </a:p>
          <a:p>
            <a:pPr marL="465138" indent="0">
              <a:buNone/>
            </a:pPr>
            <a:r>
              <a:rPr lang="en-US" dirty="0"/>
              <a:t>ON CUSTOMERS</a:t>
            </a:r>
          </a:p>
          <a:p>
            <a:pPr marL="465138" indent="0">
              <a:buNone/>
            </a:pPr>
            <a:r>
              <a:rPr lang="en-US" dirty="0"/>
              <a:t>TO OPUSER</a:t>
            </a:r>
          </a:p>
        </p:txBody>
      </p:sp>
    </p:spTree>
    <p:extLst>
      <p:ext uri="{BB962C8B-B14F-4D97-AF65-F5344CB8AC3E}">
        <p14:creationId xmlns:p14="http://schemas.microsoft.com/office/powerpoint/2010/main" val="25378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9785"/>
            <a:ext cx="8596668" cy="571157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Give accounts receivable users read-only access to the employee number, name, and sales</a:t>
            </a:r>
          </a:p>
          <a:p>
            <a:r>
              <a:rPr lang="en-US" i="1" dirty="0"/>
              <a:t>office columns of the </a:t>
            </a:r>
            <a:r>
              <a:rPr lang="en-US" dirty="0"/>
              <a:t>SALESREPS </a:t>
            </a:r>
            <a:r>
              <a:rPr lang="en-US" i="1" dirty="0"/>
              <a:t>table.</a:t>
            </a:r>
          </a:p>
          <a:p>
            <a:pPr marL="0" indent="688975">
              <a:buNone/>
            </a:pPr>
            <a:r>
              <a:rPr lang="en-US" dirty="0"/>
              <a:t>GRANT SELECT (EMPL_NUM, NAME, REP_OFFICE)</a:t>
            </a:r>
          </a:p>
          <a:p>
            <a:pPr marL="0" indent="688975">
              <a:buNone/>
            </a:pPr>
            <a:r>
              <a:rPr lang="en-US" dirty="0"/>
              <a:t>ON SALESREPS</a:t>
            </a:r>
          </a:p>
          <a:p>
            <a:pPr marL="0" indent="688975">
              <a:buNone/>
            </a:pPr>
            <a:r>
              <a:rPr lang="en-US" dirty="0"/>
              <a:t>TO </a:t>
            </a:r>
            <a:r>
              <a:rPr lang="en-US" dirty="0" smtClean="0"/>
              <a:t>ARUSER</a:t>
            </a:r>
          </a:p>
          <a:p>
            <a:r>
              <a:rPr lang="en-US" dirty="0" smtClean="0"/>
              <a:t>Passing GRANT</a:t>
            </a:r>
          </a:p>
          <a:p>
            <a:pPr marL="0" indent="688975">
              <a:buNone/>
            </a:pPr>
            <a:r>
              <a:rPr lang="en-US" dirty="0"/>
              <a:t>GRANT SELECT</a:t>
            </a:r>
          </a:p>
          <a:p>
            <a:pPr marL="0" indent="688975">
              <a:buNone/>
            </a:pPr>
            <a:r>
              <a:rPr lang="en-US" dirty="0"/>
              <a:t>ON WESTREPS</a:t>
            </a:r>
          </a:p>
          <a:p>
            <a:pPr marL="0" indent="688975">
              <a:buNone/>
            </a:pPr>
            <a:r>
              <a:rPr lang="en-US" dirty="0"/>
              <a:t>TO LARRY</a:t>
            </a:r>
          </a:p>
          <a:p>
            <a:pPr marL="0" indent="688975">
              <a:buNone/>
            </a:pPr>
            <a:r>
              <a:rPr lang="en-US" dirty="0"/>
              <a:t>WITH GRANT </a:t>
            </a:r>
            <a:r>
              <a:rPr lang="en-US" dirty="0" smtClean="0"/>
              <a:t>OPTION</a:t>
            </a:r>
          </a:p>
          <a:p>
            <a:r>
              <a:rPr lang="en-US" dirty="0"/>
              <a:t>Larry can now issue this GRANT statement:</a:t>
            </a:r>
          </a:p>
          <a:p>
            <a:pPr marL="0" indent="688975">
              <a:buNone/>
            </a:pPr>
            <a:r>
              <a:rPr lang="en-US" dirty="0"/>
              <a:t>GRANT SELECT</a:t>
            </a:r>
          </a:p>
          <a:p>
            <a:pPr marL="0" indent="688975">
              <a:buNone/>
            </a:pPr>
            <a:r>
              <a:rPr lang="en-US" dirty="0"/>
              <a:t>ON WESTREPS</a:t>
            </a:r>
          </a:p>
          <a:p>
            <a:pPr marL="0" indent="688975">
              <a:buNone/>
            </a:pPr>
            <a:r>
              <a:rPr lang="en-US" dirty="0"/>
              <a:t>TO SUE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3831"/>
            <a:ext cx="8596668" cy="46619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privileges that you have granted with the </a:t>
            </a:r>
            <a:r>
              <a:rPr lang="en-US" dirty="0" smtClean="0"/>
              <a:t>GRANT statement </a:t>
            </a:r>
            <a:r>
              <a:rPr lang="en-US" dirty="0"/>
              <a:t>can be taken away with the REVOKE </a:t>
            </a:r>
            <a:r>
              <a:rPr lang="en-US" dirty="0" smtClean="0"/>
              <a:t>statement</a:t>
            </a:r>
          </a:p>
          <a:p>
            <a:r>
              <a:rPr lang="en-US" dirty="0"/>
              <a:t>A REVOKE statement may take away all or some of the privileges that </a:t>
            </a:r>
            <a:r>
              <a:rPr lang="en-US" dirty="0" smtClean="0"/>
              <a:t>you previously </a:t>
            </a:r>
            <a:r>
              <a:rPr lang="en-US" dirty="0"/>
              <a:t>granted to a user-id</a:t>
            </a:r>
            <a:r>
              <a:rPr lang="en-US" dirty="0" smtClean="0"/>
              <a:t>.</a:t>
            </a:r>
          </a:p>
          <a:p>
            <a:r>
              <a:rPr lang="en-US" i="1" dirty="0"/>
              <a:t>Grant and then revoke some </a:t>
            </a:r>
            <a:r>
              <a:rPr lang="en-US" dirty="0"/>
              <a:t>SALESREPS </a:t>
            </a:r>
            <a:r>
              <a:rPr lang="en-US" i="1" dirty="0"/>
              <a:t>table privileges.</a:t>
            </a:r>
          </a:p>
          <a:p>
            <a:pPr marL="0" indent="793750">
              <a:buNone/>
            </a:pPr>
            <a:r>
              <a:rPr lang="en-US" dirty="0"/>
              <a:t>GRANT SELECT, INSERT, UPDATE</a:t>
            </a:r>
          </a:p>
          <a:p>
            <a:pPr marL="0" indent="793750">
              <a:buNone/>
            </a:pPr>
            <a:r>
              <a:rPr lang="en-US" dirty="0"/>
              <a:t>ON SALESREPS</a:t>
            </a:r>
          </a:p>
          <a:p>
            <a:pPr marL="0" indent="793750">
              <a:buNone/>
            </a:pPr>
            <a:r>
              <a:rPr lang="en-US" dirty="0"/>
              <a:t>TO ARUSER, </a:t>
            </a:r>
            <a:r>
              <a:rPr lang="en-US" dirty="0" smtClean="0"/>
              <a:t>OPUSER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793750">
              <a:buNone/>
            </a:pPr>
            <a:r>
              <a:rPr lang="en-US" dirty="0"/>
              <a:t>REVOKE INSERT, UPDATE</a:t>
            </a:r>
          </a:p>
          <a:p>
            <a:pPr marL="0" indent="793750">
              <a:buNone/>
            </a:pPr>
            <a:r>
              <a:rPr lang="en-US" dirty="0"/>
              <a:t>ON SALESREPS</a:t>
            </a:r>
          </a:p>
          <a:p>
            <a:pPr marL="0" indent="793750">
              <a:buNone/>
            </a:pPr>
            <a:r>
              <a:rPr lang="en-US" dirty="0"/>
              <a:t>FROM OPUSER</a:t>
            </a:r>
          </a:p>
        </p:txBody>
      </p:sp>
    </p:spTree>
    <p:extLst>
      <p:ext uri="{BB962C8B-B14F-4D97-AF65-F5344CB8AC3E}">
        <p14:creationId xmlns:p14="http://schemas.microsoft.com/office/powerpoint/2010/main" val="20576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853"/>
            <a:ext cx="8596668" cy="5816510"/>
          </a:xfrm>
        </p:spPr>
        <p:txBody>
          <a:bodyPr/>
          <a:lstStyle/>
          <a:p>
            <a:r>
              <a:rPr lang="en-US" i="1" dirty="0"/>
              <a:t>Take away </a:t>
            </a:r>
            <a:r>
              <a:rPr lang="en-US" dirty="0"/>
              <a:t>UPDATE </a:t>
            </a:r>
            <a:r>
              <a:rPr lang="en-US" i="1" dirty="0"/>
              <a:t>and </a:t>
            </a:r>
            <a:r>
              <a:rPr lang="en-US" dirty="0"/>
              <a:t>DELETE </a:t>
            </a:r>
            <a:r>
              <a:rPr lang="en-US" i="1" dirty="0"/>
              <a:t>privileges for two user-ids.</a:t>
            </a:r>
          </a:p>
          <a:p>
            <a:pPr marL="0" indent="854075">
              <a:buNone/>
            </a:pPr>
            <a:r>
              <a:rPr lang="en-US" dirty="0"/>
              <a:t>REVOKE UPDATE, DELETE</a:t>
            </a:r>
          </a:p>
          <a:p>
            <a:pPr marL="0" indent="854075">
              <a:buNone/>
            </a:pPr>
            <a:r>
              <a:rPr lang="en-US" dirty="0"/>
              <a:t>ON OFFICES</a:t>
            </a:r>
          </a:p>
          <a:p>
            <a:pPr marL="0" indent="854075">
              <a:buNone/>
            </a:pPr>
            <a:r>
              <a:rPr lang="en-US" dirty="0"/>
              <a:t>FROM ARUSER, OPUSER</a:t>
            </a:r>
          </a:p>
          <a:p>
            <a:r>
              <a:rPr lang="en-US" i="1" dirty="0"/>
              <a:t>Take away all privileges on the </a:t>
            </a:r>
            <a:r>
              <a:rPr lang="en-US" dirty="0"/>
              <a:t>OFFICES </a:t>
            </a:r>
            <a:r>
              <a:rPr lang="en-US" i="1" dirty="0"/>
              <a:t>that were formerly granted to all users.</a:t>
            </a:r>
          </a:p>
          <a:p>
            <a:pPr marL="0" indent="854075">
              <a:buNone/>
            </a:pPr>
            <a:r>
              <a:rPr lang="en-US" dirty="0"/>
              <a:t>REVOKE ALL PRIVILEGES</a:t>
            </a:r>
          </a:p>
          <a:p>
            <a:pPr marL="0" indent="854075">
              <a:buNone/>
            </a:pPr>
            <a:r>
              <a:rPr lang="en-US" dirty="0"/>
              <a:t>ON OFFICES</a:t>
            </a:r>
          </a:p>
          <a:p>
            <a:pPr marL="0" indent="854075">
              <a:buNone/>
            </a:pPr>
            <a:r>
              <a:rPr lang="en-US" dirty="0"/>
              <a:t>FROM PUBLIC</a:t>
            </a:r>
          </a:p>
        </p:txBody>
      </p:sp>
    </p:spTree>
    <p:extLst>
      <p:ext uri="{BB962C8B-B14F-4D97-AF65-F5344CB8AC3E}">
        <p14:creationId xmlns:p14="http://schemas.microsoft.com/office/powerpoint/2010/main" val="37171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Along </a:t>
            </a:r>
            <a:r>
              <a:rPr lang="en-US" sz="2000" dirty="0"/>
              <a:t>with </a:t>
            </a:r>
            <a:r>
              <a:rPr lang="en-US" sz="2000" dirty="0" err="1"/>
              <a:t>Codd’s</a:t>
            </a:r>
            <a:r>
              <a:rPr lang="en-US" sz="2000" dirty="0"/>
              <a:t> definition of the relational model, he proposed a language </a:t>
            </a:r>
            <a:r>
              <a:rPr lang="en-US" sz="2000" dirty="0" smtClean="0"/>
              <a:t>called DSL/Alpha </a:t>
            </a:r>
            <a:r>
              <a:rPr lang="en-US" sz="2000" dirty="0"/>
              <a:t>for manipulating the data in relational </a:t>
            </a:r>
            <a:r>
              <a:rPr lang="en-US" sz="2000" dirty="0" smtClean="0"/>
              <a:t>tables</a:t>
            </a:r>
          </a:p>
          <a:p>
            <a:r>
              <a:rPr lang="en-US" sz="2000" dirty="0" smtClean="0"/>
              <a:t> IBM </a:t>
            </a:r>
            <a:r>
              <a:rPr lang="en-US" sz="2000" dirty="0"/>
              <a:t>commissioned a group to build a prototype based on </a:t>
            </a:r>
            <a:r>
              <a:rPr lang="en-US" sz="2000" dirty="0" err="1"/>
              <a:t>Codd’s</a:t>
            </a:r>
            <a:r>
              <a:rPr lang="en-US" sz="2000" dirty="0"/>
              <a:t> ideas.</a:t>
            </a:r>
          </a:p>
          <a:p>
            <a:r>
              <a:rPr lang="en-US" sz="2000" dirty="0"/>
              <a:t>This group created a simplified version of DSL/Alpha that they called SQUARE. </a:t>
            </a:r>
            <a:r>
              <a:rPr lang="en-US" sz="2000" dirty="0" smtClean="0"/>
              <a:t>Re-</a:t>
            </a:r>
            <a:r>
              <a:rPr lang="en-US" sz="2000" dirty="0" err="1" smtClean="0"/>
              <a:t>finements</a:t>
            </a:r>
            <a:r>
              <a:rPr lang="en-US" sz="2000" dirty="0" smtClean="0"/>
              <a:t> </a:t>
            </a:r>
            <a:r>
              <a:rPr lang="en-US" sz="2000" dirty="0"/>
              <a:t>to SQUARE led to a language called SEQUEL, which was, finally, </a:t>
            </a:r>
            <a:r>
              <a:rPr lang="en-US" sz="2000" dirty="0" smtClean="0"/>
              <a:t>renamed SQL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98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 TABLE statement is used to </a:t>
            </a:r>
            <a:r>
              <a:rPr lang="en-US" dirty="0" smtClean="0"/>
              <a:t>add, delete, </a:t>
            </a:r>
            <a:r>
              <a:rPr lang="en-US" dirty="0"/>
              <a:t>or modify columns in an existing table</a:t>
            </a:r>
            <a:r>
              <a:rPr lang="en-US" dirty="0" smtClean="0"/>
              <a:t>.</a:t>
            </a:r>
          </a:p>
          <a:p>
            <a:r>
              <a:rPr lang="en-US" dirty="0"/>
              <a:t>SQL ALTER TABLE Syntax</a:t>
            </a:r>
          </a:p>
          <a:p>
            <a:r>
              <a:rPr lang="en-US" dirty="0"/>
              <a:t>To add a column in a table, use the following </a:t>
            </a: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>     ALTER</a:t>
            </a:r>
            <a:r>
              <a:rPr lang="en-US" dirty="0"/>
              <a:t> TABLE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ADD</a:t>
            </a:r>
            <a:r>
              <a:rPr lang="en-US" dirty="0"/>
              <a:t> 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smtClean="0"/>
              <a:t>datatype;</a:t>
            </a:r>
            <a:endParaRPr lang="en-US" dirty="0"/>
          </a:p>
          <a:p>
            <a:r>
              <a:rPr lang="en-US" dirty="0"/>
              <a:t>To delete a column in a table, use the following syntax (notice that some database systems don't allow deleting a column):</a:t>
            </a:r>
          </a:p>
          <a:p>
            <a:pPr marL="0" indent="0">
              <a:buNone/>
            </a:pPr>
            <a:r>
              <a:rPr lang="en-US" dirty="0" smtClean="0"/>
              <a:t>          ALTER</a:t>
            </a:r>
            <a:r>
              <a:rPr lang="en-US" dirty="0"/>
              <a:t> TABLE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DROP</a:t>
            </a:r>
            <a:r>
              <a:rPr lang="en-US" dirty="0"/>
              <a:t> COLUMN 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o change the data type of a column in a table, use the following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ALTER</a:t>
            </a:r>
            <a:r>
              <a:rPr lang="en-US" dirty="0"/>
              <a:t> TABLE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MODIFY (</a:t>
            </a:r>
            <a:r>
              <a:rPr lang="en-US" dirty="0" err="1" smtClean="0"/>
              <a:t>column_name</a:t>
            </a:r>
            <a:r>
              <a:rPr lang="en-US" dirty="0" smtClean="0"/>
              <a:t> datatype);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o change the data type of a column in a table, use the following 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ALTER</a:t>
            </a:r>
            <a:r>
              <a:rPr lang="en-US" dirty="0"/>
              <a:t> TABLE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MODIFY (</a:t>
            </a:r>
            <a:r>
              <a:rPr lang="en-US" dirty="0" err="1" smtClean="0"/>
              <a:t>column_name</a:t>
            </a:r>
            <a:r>
              <a:rPr lang="en-US" dirty="0" smtClean="0"/>
              <a:t> datatype);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535291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Basic </a:t>
            </a:r>
            <a:r>
              <a:rPr lang="en-US" altLang="en-US" sz="2000" b="1" dirty="0"/>
              <a:t>data types</a:t>
            </a:r>
          </a:p>
          <a:p>
            <a:pPr lvl="1"/>
            <a:r>
              <a:rPr lang="en-US" altLang="en-US" sz="2000" b="1" dirty="0"/>
              <a:t>Numeric </a:t>
            </a:r>
            <a:r>
              <a:rPr lang="en-US" altLang="en-US" sz="2000" dirty="0"/>
              <a:t>data types </a:t>
            </a:r>
          </a:p>
          <a:p>
            <a:pPr lvl="2"/>
            <a:r>
              <a:rPr lang="en-US" altLang="en-US" sz="2000" dirty="0"/>
              <a:t>Integer numbers: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</a:p>
          <a:p>
            <a:pPr lvl="2"/>
            <a:r>
              <a:rPr lang="en-US" altLang="en-US" sz="2000" dirty="0"/>
              <a:t>Floating-point (real) numbers: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/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pPr lvl="1"/>
            <a:r>
              <a:rPr lang="en-US" altLang="en-US" sz="2000" b="1" dirty="0"/>
              <a:t>Character-string </a:t>
            </a:r>
            <a:r>
              <a:rPr lang="en-US" altLang="en-US" sz="2000" dirty="0"/>
              <a:t>data types </a:t>
            </a:r>
          </a:p>
          <a:p>
            <a:pPr lvl="2"/>
            <a:r>
              <a:rPr lang="en-US" altLang="en-US" sz="2000" dirty="0"/>
              <a:t>Fixed length: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sz="2000" dirty="0"/>
              <a:t>Varying 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VARCHAR(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 smtClean="0">
                <a:cs typeface="Courier New" panose="02070309020205020404" pitchFamily="49" charset="0"/>
              </a:rPr>
              <a:t>,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2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535291"/>
          </a:xfrm>
        </p:spPr>
        <p:txBody>
          <a:bodyPr>
            <a:noAutofit/>
          </a:bodyPr>
          <a:lstStyle/>
          <a:p>
            <a:pPr lvl="1"/>
            <a:r>
              <a:rPr lang="en-US" altLang="en-US" sz="2000" b="1" dirty="0" smtClean="0"/>
              <a:t>Boolean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data type </a:t>
            </a:r>
          </a:p>
          <a:p>
            <a:pPr lvl="2"/>
            <a:r>
              <a:rPr lang="en-US" altLang="en-US" sz="2000" dirty="0"/>
              <a:t>Values of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2000" dirty="0"/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lvl="1"/>
            <a:r>
              <a:rPr lang="en-US" altLang="en-US" sz="2000" b="1" dirty="0"/>
              <a:t>DATE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data </a:t>
            </a:r>
            <a:r>
              <a:rPr lang="en-US" altLang="en-US" sz="2000" dirty="0"/>
              <a:t>type </a:t>
            </a:r>
          </a:p>
          <a:p>
            <a:pPr lvl="2"/>
            <a:r>
              <a:rPr lang="en-US" altLang="en-US" sz="2000" dirty="0">
                <a:cs typeface="Courier New" panose="02070309020205020404" pitchFamily="49" charset="0"/>
              </a:rPr>
              <a:t>Components are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altLang="en-US" sz="2000" dirty="0"/>
              <a:t>, </a:t>
            </a:r>
            <a:r>
              <a:rPr lang="en-US" altLang="en-US" sz="2000" dirty="0">
                <a:cs typeface="Courier New" panose="02070309020205020404" pitchFamily="49" charset="0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altLang="en-US" sz="2000" dirty="0">
                <a:cs typeface="Courier New" panose="02070309020205020404" pitchFamily="49" charset="0"/>
              </a:rPr>
              <a:t>in the form </a:t>
            </a:r>
            <a:r>
              <a:rPr lang="en-US" altLang="en-US" sz="2000" dirty="0" smtClean="0">
                <a:cs typeface="Courier New" panose="02070309020205020404" pitchFamily="49" charset="0"/>
              </a:rPr>
              <a:t>YYYY-MM-DD</a:t>
            </a:r>
          </a:p>
          <a:p>
            <a:pPr marL="457200" lvl="2" indent="-457200"/>
            <a:r>
              <a:rPr lang="en-US" altLang="en-US" sz="2000" dirty="0" smtClean="0">
                <a:cs typeface="Courier New" panose="02070309020205020404" pitchFamily="49" charset="0"/>
              </a:rPr>
              <a:t>Time data type</a:t>
            </a:r>
          </a:p>
          <a:p>
            <a:pPr marL="860425" lvl="2" indent="53975"/>
            <a:r>
              <a:rPr lang="en-US" sz="2000" dirty="0"/>
              <a:t>Stores a time of day like 12:30 P.M.</a:t>
            </a:r>
            <a:endParaRPr lang="en-US" altLang="en-US" sz="2000" dirty="0" smtClean="0">
              <a:cs typeface="Courier New" panose="02070309020205020404" pitchFamily="49" charset="0"/>
            </a:endParaRPr>
          </a:p>
          <a:p>
            <a:pPr marL="457200" lvl="2" indent="-457200"/>
            <a:r>
              <a:rPr lang="en-US" altLang="en-US" sz="2000" dirty="0" smtClean="0">
                <a:cs typeface="Courier New" panose="02070309020205020404" pitchFamily="49" charset="0"/>
              </a:rPr>
              <a:t>LOB Large Object</a:t>
            </a:r>
            <a:br>
              <a:rPr lang="en-US" altLang="en-US" sz="2000" dirty="0" smtClean="0">
                <a:cs typeface="Courier New" panose="02070309020205020404" pitchFamily="49" charset="0"/>
              </a:rPr>
            </a:br>
            <a:r>
              <a:rPr lang="en-US" altLang="en-US" sz="2000" dirty="0" smtClean="0">
                <a:cs typeface="Courier New" panose="02070309020205020404" pitchFamily="49" charset="0"/>
              </a:rPr>
              <a:t>Store complex data like image, audio video.</a:t>
            </a:r>
          </a:p>
          <a:p>
            <a:pPr marL="457200" lvl="2" indent="-457200"/>
            <a:r>
              <a:rPr lang="en-US" altLang="en-US" sz="2000" dirty="0" smtClean="0">
                <a:cs typeface="Courier New" panose="02070309020205020404" pitchFamily="49" charset="0"/>
              </a:rPr>
              <a:t>It is further categorize into BLOB,CLOB and NLOB.</a:t>
            </a:r>
            <a:endParaRPr lang="en-US" alt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8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3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provides a CREATE TYPE statement for defining user-defined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CREATE </a:t>
            </a:r>
            <a:r>
              <a:rPr lang="en-US" dirty="0"/>
              <a:t>TYPE SALARY AS </a:t>
            </a:r>
            <a:r>
              <a:rPr lang="en-US" dirty="0" smtClean="0"/>
              <a:t>NUMERIC(8,2) FINAL;</a:t>
            </a:r>
          </a:p>
          <a:p>
            <a:r>
              <a:rPr lang="en-US" dirty="0" smtClean="0"/>
              <a:t>Salary data type can be used in Create table.</a:t>
            </a:r>
          </a:p>
          <a:p>
            <a:pPr marL="403225" indent="0">
              <a:buNone/>
            </a:pPr>
            <a:r>
              <a:rPr lang="en-US" dirty="0" smtClean="0"/>
              <a:t>CREATE TABLE EMPLOYEE(</a:t>
            </a:r>
          </a:p>
          <a:p>
            <a:pPr marL="403225" indent="0">
              <a:buNone/>
            </a:pPr>
            <a:r>
              <a:rPr lang="en-US" dirty="0" smtClean="0"/>
              <a:t>SSN			NUMBER			NOT NULL,     </a:t>
            </a:r>
          </a:p>
          <a:p>
            <a:pPr marL="403225" indent="0">
              <a:buNone/>
            </a:pPr>
            <a:r>
              <a:rPr lang="en-US" dirty="0" err="1" smtClean="0"/>
              <a:t>Emp_name</a:t>
            </a:r>
            <a:r>
              <a:rPr lang="en-US" dirty="0"/>
              <a:t>	</a:t>
            </a:r>
            <a:r>
              <a:rPr lang="en-US" dirty="0" smtClean="0"/>
              <a:t>VARCHAR(60)		NOT NULL,</a:t>
            </a:r>
          </a:p>
          <a:p>
            <a:pPr marL="403225" indent="0">
              <a:buNone/>
            </a:pPr>
            <a:r>
              <a:rPr lang="en-US" dirty="0" smtClean="0"/>
              <a:t>DESIGNATION	CHAR,</a:t>
            </a:r>
          </a:p>
          <a:p>
            <a:pPr marL="403225" indent="0">
              <a:buNone/>
            </a:pPr>
            <a:r>
              <a:rPr lang="en-US" dirty="0" smtClean="0"/>
              <a:t>ADDRESS		VARCHAR(50),</a:t>
            </a:r>
          </a:p>
          <a:p>
            <a:pPr marL="403225" indent="0">
              <a:buNone/>
            </a:pPr>
            <a:r>
              <a:rPr lang="en-US" dirty="0" smtClean="0"/>
              <a:t>SALARY		SALARY</a:t>
            </a:r>
          </a:p>
          <a:p>
            <a:pPr marL="403225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 smtClean="0"/>
              <a:t>Create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one line per column (attribute) definition</a:t>
            </a:r>
          </a:p>
          <a:p>
            <a:r>
              <a:rPr lang="en-US" altLang="en-US" dirty="0"/>
              <a:t>Use spaces to line up attribute characteristics and constraints</a:t>
            </a:r>
          </a:p>
          <a:p>
            <a:r>
              <a:rPr lang="en-US" altLang="en-US" dirty="0" smtClean="0"/>
              <a:t>Table </a:t>
            </a:r>
            <a:r>
              <a:rPr lang="en-US" altLang="en-US" dirty="0"/>
              <a:t>names are capitalized</a:t>
            </a:r>
          </a:p>
          <a:p>
            <a:r>
              <a:rPr lang="en-US" altLang="en-US" dirty="0"/>
              <a:t>NOT NULL specification </a:t>
            </a:r>
          </a:p>
          <a:p>
            <a:r>
              <a:rPr lang="en-US" altLang="en-US" dirty="0"/>
              <a:t>UNIQUE specification </a:t>
            </a:r>
          </a:p>
          <a:p>
            <a:r>
              <a:rPr lang="en-US" altLang="en-US" dirty="0"/>
              <a:t>Primary key attributes contain both </a:t>
            </a:r>
            <a:r>
              <a:rPr lang="en-US" altLang="en-US" dirty="0" smtClean="0"/>
              <a:t> </a:t>
            </a:r>
            <a:r>
              <a:rPr lang="en-US" altLang="en-US" dirty="0"/>
              <a:t>NOT NULL and </a:t>
            </a:r>
            <a:r>
              <a:rPr lang="en-US" altLang="en-US" dirty="0" smtClean="0"/>
              <a:t> </a:t>
            </a:r>
            <a:r>
              <a:rPr lang="en-US" altLang="en-US" dirty="0"/>
              <a:t>UNIQUE specification</a:t>
            </a:r>
          </a:p>
          <a:p>
            <a:r>
              <a:rPr lang="en-US" altLang="en-US" dirty="0"/>
              <a:t>RDBMS will automatically enforce referential integrity for foreign keys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58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5973</TotalTime>
  <Words>2484</Words>
  <Application>Microsoft Office PowerPoint</Application>
  <PresentationFormat>Custom</PresentationFormat>
  <Paragraphs>478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Facet</vt:lpstr>
      <vt:lpstr>Data base system</vt:lpstr>
      <vt:lpstr>Topic</vt:lpstr>
      <vt:lpstr>Objectives</vt:lpstr>
      <vt:lpstr>SQL</vt:lpstr>
      <vt:lpstr>SQL</vt:lpstr>
      <vt:lpstr>Data Type</vt:lpstr>
      <vt:lpstr>Data Type</vt:lpstr>
      <vt:lpstr>User Define data type</vt:lpstr>
      <vt:lpstr>Create Table Structure</vt:lpstr>
      <vt:lpstr>Constraints</vt:lpstr>
      <vt:lpstr>Create Table Structure</vt:lpstr>
      <vt:lpstr>Create Table Structure</vt:lpstr>
      <vt:lpstr>Create Table Structure</vt:lpstr>
      <vt:lpstr>Create Table Structure</vt:lpstr>
      <vt:lpstr>PowerPoint Presentation</vt:lpstr>
      <vt:lpstr>PowerPoint Presentation</vt:lpstr>
      <vt:lpstr>DROP DDL Commands</vt:lpstr>
      <vt:lpstr>Assertion</vt:lpstr>
      <vt:lpstr>Example</vt:lpstr>
      <vt:lpstr>Trigger</vt:lpstr>
      <vt:lpstr>Trigger</vt:lpstr>
      <vt:lpstr>Syntax</vt:lpstr>
      <vt:lpstr>Trigger</vt:lpstr>
      <vt:lpstr>Trigger</vt:lpstr>
      <vt:lpstr>Example 1</vt:lpstr>
      <vt:lpstr>Indexes</vt:lpstr>
      <vt:lpstr>Create index constraints</vt:lpstr>
      <vt:lpstr>Create index constraints</vt:lpstr>
      <vt:lpstr>Indexes</vt:lpstr>
      <vt:lpstr>Creating Indexes</vt:lpstr>
      <vt:lpstr>Creating Indexes</vt:lpstr>
      <vt:lpstr>Defining Views</vt:lpstr>
      <vt:lpstr>A Different View</vt:lpstr>
      <vt:lpstr>A Different View</vt:lpstr>
      <vt:lpstr>What Happens When We Query a View ?</vt:lpstr>
      <vt:lpstr>Types of Views</vt:lpstr>
      <vt:lpstr>Updating Views</vt:lpstr>
      <vt:lpstr>Non-Updatable Views</vt:lpstr>
      <vt:lpstr>DCL</vt:lpstr>
      <vt:lpstr>GRANT the Privileges</vt:lpstr>
      <vt:lpstr>USER ID</vt:lpstr>
      <vt:lpstr>Group of users</vt:lpstr>
      <vt:lpstr>Group of users</vt:lpstr>
      <vt:lpstr>SQL Session</vt:lpstr>
      <vt:lpstr>GRANT statement</vt:lpstr>
      <vt:lpstr>GRANTS STAMENTS</vt:lpstr>
      <vt:lpstr>PowerPoint Presentation</vt:lpstr>
      <vt:lpstr>REVOKE</vt:lpstr>
      <vt:lpstr>PowerPoint Presentation</vt:lpstr>
      <vt:lpstr>ALTER Commands</vt:lpstr>
      <vt:lpstr>ALTER Commands</vt:lpstr>
      <vt:lpstr>ALTER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innocent akhtar</dc:creator>
  <cp:lastModifiedBy>Ms Nasreen</cp:lastModifiedBy>
  <cp:revision>141</cp:revision>
  <dcterms:created xsi:type="dcterms:W3CDTF">2017-02-17T09:43:00Z</dcterms:created>
  <dcterms:modified xsi:type="dcterms:W3CDTF">2019-04-09T06:43:51Z</dcterms:modified>
</cp:coreProperties>
</file>