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1" r:id="rId5"/>
    <p:sldId id="263" r:id="rId6"/>
    <p:sldId id="264" r:id="rId7"/>
    <p:sldId id="267" r:id="rId8"/>
    <p:sldId id="270" r:id="rId9"/>
    <p:sldId id="271" r:id="rId10"/>
    <p:sldId id="272" r:id="rId11"/>
    <p:sldId id="268" r:id="rId12"/>
    <p:sldId id="273" r:id="rId13"/>
    <p:sldId id="293" r:id="rId14"/>
    <p:sldId id="290" r:id="rId15"/>
    <p:sldId id="291" r:id="rId16"/>
    <p:sldId id="292" r:id="rId17"/>
    <p:sldId id="269" r:id="rId18"/>
    <p:sldId id="298" r:id="rId19"/>
    <p:sldId id="299" r:id="rId20"/>
    <p:sldId id="300" r:id="rId21"/>
    <p:sldId id="281" r:id="rId22"/>
    <p:sldId id="283" r:id="rId23"/>
    <p:sldId id="284" r:id="rId24"/>
    <p:sldId id="285"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26" r:id="rId51"/>
    <p:sldId id="327" r:id="rId52"/>
    <p:sldId id="328" r:id="rId53"/>
    <p:sldId id="329" r:id="rId54"/>
    <p:sldId id="330" r:id="rId55"/>
    <p:sldId id="331" r:id="rId56"/>
    <p:sldId id="332" r:id="rId57"/>
    <p:sldId id="333" r:id="rId58"/>
    <p:sldId id="334" r:id="rId59"/>
    <p:sldId id="335" r:id="rId60"/>
    <p:sldId id="336" r:id="rId61"/>
    <p:sldId id="337" r:id="rId62"/>
    <p:sldId id="338" r:id="rId63"/>
    <p:sldId id="339" r:id="rId64"/>
    <p:sldId id="340" r:id="rId65"/>
    <p:sldId id="341" r:id="rId66"/>
    <p:sldId id="342" r:id="rId67"/>
    <p:sldId id="343" r:id="rId68"/>
    <p:sldId id="344" r:id="rId69"/>
    <p:sldId id="345" r:id="rId70"/>
    <p:sldId id="346" r:id="rId71"/>
    <p:sldId id="347" r:id="rId72"/>
    <p:sldId id="348" r:id="rId73"/>
    <p:sldId id="349" r:id="rId74"/>
    <p:sldId id="350" r:id="rId75"/>
    <p:sldId id="351" r:id="rId76"/>
    <p:sldId id="352" r:id="rId77"/>
    <p:sldId id="353" r:id="rId78"/>
    <p:sldId id="354" r:id="rId79"/>
    <p:sldId id="355" r:id="rId80"/>
    <p:sldId id="356" r:id="rId81"/>
    <p:sldId id="357" r:id="rId82"/>
    <p:sldId id="358" r:id="rId83"/>
    <p:sldId id="359" r:id="rId84"/>
    <p:sldId id="360" r:id="rId85"/>
    <p:sldId id="361" r:id="rId86"/>
    <p:sldId id="362" r:id="rId87"/>
    <p:sldId id="363" r:id="rId88"/>
    <p:sldId id="364" r:id="rId89"/>
    <p:sldId id="365" r:id="rId90"/>
    <p:sldId id="366" r:id="rId91"/>
    <p:sldId id="367" r:id="rId92"/>
    <p:sldId id="368" r:id="rId93"/>
    <p:sldId id="369" r:id="rId94"/>
    <p:sldId id="370" r:id="rId95"/>
    <p:sldId id="371" r:id="rId96"/>
    <p:sldId id="372" r:id="rId97"/>
    <p:sldId id="373"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7" d="100"/>
          <a:sy n="77" d="100"/>
        </p:scale>
        <p:origin x="-378"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73FBB8-7A2A-439C-8157-CAACD9D18BD9}"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2344132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73FBB8-7A2A-439C-8157-CAACD9D18BD9}"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1879771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73FBB8-7A2A-439C-8157-CAACD9D18BD9}"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C4B1E-4A9A-422B-BA9E-2ADE885BC47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78630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73FBB8-7A2A-439C-8157-CAACD9D18BD9}"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2297863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73FBB8-7A2A-439C-8157-CAACD9D18BD9}"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C4B1E-4A9A-422B-BA9E-2ADE885BC47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31081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73FBB8-7A2A-439C-8157-CAACD9D18BD9}"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528148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73FBB8-7A2A-439C-8157-CAACD9D18BD9}"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2507902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73FBB8-7A2A-439C-8157-CAACD9D18BD9}"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2326759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73FBB8-7A2A-439C-8157-CAACD9D18BD9}"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110627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73FBB8-7A2A-439C-8157-CAACD9D18BD9}"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251231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73FBB8-7A2A-439C-8157-CAACD9D18BD9}"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3489892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73FBB8-7A2A-439C-8157-CAACD9D18BD9}" type="datetimeFigureOut">
              <a:rPr lang="en-US" smtClean="0"/>
              <a:t>4/30/2019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3776177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73FBB8-7A2A-439C-8157-CAACD9D18BD9}" type="datetimeFigureOut">
              <a:rPr lang="en-US" smtClean="0"/>
              <a:t>4/30/2019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175842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73FBB8-7A2A-439C-8157-CAACD9D18BD9}" type="datetimeFigureOut">
              <a:rPr lang="en-US" smtClean="0"/>
              <a:t>4/30/2019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132637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73FBB8-7A2A-439C-8157-CAACD9D18BD9}"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315519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73FBB8-7A2A-439C-8157-CAACD9D18BD9}"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C4B1E-4A9A-422B-BA9E-2ADE885BC473}" type="slidenum">
              <a:rPr lang="en-US" smtClean="0"/>
              <a:t>‹#›</a:t>
            </a:fld>
            <a:endParaRPr lang="en-US"/>
          </a:p>
        </p:txBody>
      </p:sp>
    </p:spTree>
    <p:extLst>
      <p:ext uri="{BB962C8B-B14F-4D97-AF65-F5344CB8AC3E}">
        <p14:creationId xmlns:p14="http://schemas.microsoft.com/office/powerpoint/2010/main" val="1040608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73FBB8-7A2A-439C-8157-CAACD9D18BD9}" type="datetimeFigureOut">
              <a:rPr lang="en-US" smtClean="0"/>
              <a:t>4/30/2019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C4B1E-4A9A-422B-BA9E-2ADE885BC473}" type="slidenum">
              <a:rPr lang="en-US" smtClean="0"/>
              <a:t>‹#›</a:t>
            </a:fld>
            <a:endParaRPr lang="en-US"/>
          </a:p>
        </p:txBody>
      </p:sp>
    </p:spTree>
    <p:extLst>
      <p:ext uri="{BB962C8B-B14F-4D97-AF65-F5344CB8AC3E}">
        <p14:creationId xmlns:p14="http://schemas.microsoft.com/office/powerpoint/2010/main" val="2146228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image" Target="../media/image8.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13.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7.png"/><Relationship Id="rId5" Type="http://schemas.openxmlformats.org/officeDocument/2006/relationships/oleObject" Target="../embeddings/oleObject10.bin"/><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png"/><Relationship Id="rId5" Type="http://schemas.openxmlformats.org/officeDocument/2006/relationships/oleObject" Target="../embeddings/oleObject12.bin"/><Relationship Id="rId4" Type="http://schemas.openxmlformats.org/officeDocument/2006/relationships/image" Target="../media/image16.png"/></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2.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a:t>
            </a:r>
            <a:endParaRPr lang="en-US" dirty="0"/>
          </a:p>
        </p:txBody>
      </p:sp>
      <p:sp>
        <p:nvSpPr>
          <p:cNvPr id="3" name="Subtitle 2"/>
          <p:cNvSpPr>
            <a:spLocks noGrp="1"/>
          </p:cNvSpPr>
          <p:nvPr>
            <p:ph type="subTitle" idx="1"/>
          </p:nvPr>
        </p:nvSpPr>
        <p:spPr/>
        <p:txBody>
          <a:bodyPr>
            <a:normAutofit lnSpcReduction="10000"/>
          </a:bodyPr>
          <a:lstStyle/>
          <a:p>
            <a:r>
              <a:rPr lang="en-US" dirty="0" err="1" smtClean="0"/>
              <a:t>Nasreen</a:t>
            </a:r>
            <a:r>
              <a:rPr lang="en-US" dirty="0" smtClean="0"/>
              <a:t> akhtar</a:t>
            </a:r>
          </a:p>
          <a:p>
            <a:r>
              <a:rPr lang="en-US" dirty="0" smtClean="0"/>
              <a:t>FAST-NU</a:t>
            </a:r>
          </a:p>
          <a:p>
            <a:r>
              <a:rPr lang="en-US" dirty="0" smtClean="0"/>
              <a:t>Faisalabad </a:t>
            </a:r>
            <a:r>
              <a:rPr lang="en-US" dirty="0" err="1" smtClean="0"/>
              <a:t>Chiniot</a:t>
            </a:r>
            <a:r>
              <a:rPr lang="en-US" dirty="0" smtClean="0"/>
              <a:t> Campus</a:t>
            </a:r>
            <a:endParaRPr lang="en-US" dirty="0"/>
          </a:p>
        </p:txBody>
      </p:sp>
    </p:spTree>
    <p:extLst>
      <p:ext uri="{BB962C8B-B14F-4D97-AF65-F5344CB8AC3E}">
        <p14:creationId xmlns:p14="http://schemas.microsoft.com/office/powerpoint/2010/main" val="2684615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ACID Property</a:t>
            </a:r>
            <a:endParaRPr lang="en-US" dirty="0"/>
          </a:p>
        </p:txBody>
      </p:sp>
      <p:sp>
        <p:nvSpPr>
          <p:cNvPr id="3" name="Content Placeholder 2"/>
          <p:cNvSpPr>
            <a:spLocks noGrp="1"/>
          </p:cNvSpPr>
          <p:nvPr>
            <p:ph idx="1"/>
          </p:nvPr>
        </p:nvSpPr>
        <p:spPr/>
        <p:txBody>
          <a:bodyPr>
            <a:normAutofit lnSpcReduction="10000"/>
          </a:bodyPr>
          <a:lstStyle/>
          <a:p>
            <a:pPr algn="just"/>
            <a:r>
              <a:rPr lang="en-US" altLang="en-US" b="1" dirty="0" smtClean="0"/>
              <a:t>Isolation</a:t>
            </a:r>
            <a:r>
              <a:rPr lang="en-US" altLang="en-US" dirty="0"/>
              <a:t>: A transaction should not make its updates visible to other transactions until it is committed; this property, when enforced strictly, solves the temporary update problem and makes cascading rollbacks of transactions  </a:t>
            </a:r>
            <a:r>
              <a:rPr lang="en-US" altLang="en-US" dirty="0" smtClean="0"/>
              <a:t>unnecessary</a:t>
            </a:r>
          </a:p>
          <a:p>
            <a:pPr marL="914400" indent="-457200"/>
            <a:r>
              <a:rPr lang="en-US" dirty="0"/>
              <a:t>The </a:t>
            </a:r>
            <a:r>
              <a:rPr lang="en-US" i="1" dirty="0"/>
              <a:t>isolation property </a:t>
            </a:r>
            <a:r>
              <a:rPr lang="en-US" dirty="0"/>
              <a:t>is enforced by the </a:t>
            </a:r>
            <a:r>
              <a:rPr lang="en-US" i="1" dirty="0"/>
              <a:t>concurrency control subsystem </a:t>
            </a:r>
            <a:r>
              <a:rPr lang="en-US" dirty="0"/>
              <a:t>of </a:t>
            </a:r>
            <a:r>
              <a:rPr lang="en-US" dirty="0" smtClean="0"/>
              <a:t>the DBMS</a:t>
            </a:r>
          </a:p>
          <a:p>
            <a:pPr marL="914400" indent="-457200"/>
            <a:r>
              <a:rPr lang="en-US" dirty="0" smtClean="0"/>
              <a:t> </a:t>
            </a:r>
            <a:r>
              <a:rPr lang="en-US" dirty="0"/>
              <a:t>E</a:t>
            </a:r>
            <a:r>
              <a:rPr lang="en-US" dirty="0" smtClean="0"/>
              <a:t>very </a:t>
            </a:r>
            <a:r>
              <a:rPr lang="en-US" dirty="0"/>
              <a:t>transaction does not make its updates (write operations) visible </a:t>
            </a:r>
            <a:r>
              <a:rPr lang="en-US" dirty="0" smtClean="0"/>
              <a:t>to other </a:t>
            </a:r>
            <a:r>
              <a:rPr lang="en-US" dirty="0"/>
              <a:t>transactions until it is </a:t>
            </a:r>
            <a:r>
              <a:rPr lang="en-US" dirty="0" smtClean="0"/>
              <a:t>committed</a:t>
            </a:r>
          </a:p>
          <a:p>
            <a:pPr marL="457200" indent="-457200">
              <a:buNone/>
            </a:pPr>
            <a:r>
              <a:rPr lang="en-US" sz="2400" dirty="0">
                <a:solidFill>
                  <a:schemeClr val="accent1">
                    <a:lumMod val="75000"/>
                  </a:schemeClr>
                </a:solidFill>
              </a:rPr>
              <a:t>4</a:t>
            </a:r>
            <a:r>
              <a:rPr lang="en-US" sz="2400" dirty="0" smtClean="0">
                <a:solidFill>
                  <a:schemeClr val="accent1">
                    <a:lumMod val="75000"/>
                  </a:schemeClr>
                </a:solidFill>
              </a:rPr>
              <a:t> </a:t>
            </a:r>
            <a:r>
              <a:rPr lang="en-US" sz="2400" dirty="0">
                <a:solidFill>
                  <a:schemeClr val="accent1">
                    <a:lumMod val="75000"/>
                  </a:schemeClr>
                </a:solidFill>
              </a:rPr>
              <a:t>ACID Property</a:t>
            </a:r>
            <a:endParaRPr lang="en-US" sz="2400" dirty="0" smtClean="0">
              <a:solidFill>
                <a:schemeClr val="accent1">
                  <a:lumMod val="75000"/>
                </a:schemeClr>
              </a:solidFill>
            </a:endParaRPr>
          </a:p>
          <a:p>
            <a:pPr marL="403225" indent="-403225">
              <a:tabLst>
                <a:tab pos="282575" algn="l"/>
              </a:tabLst>
            </a:pPr>
            <a:r>
              <a:rPr lang="en-US" altLang="en-US" b="1" dirty="0"/>
              <a:t>Durability or permanency</a:t>
            </a:r>
            <a:r>
              <a:rPr lang="en-US" altLang="en-US" dirty="0"/>
              <a:t>: Once a transaction changes the database and the changes are committed, these changes must never be lost because of subsequent failure</a:t>
            </a:r>
            <a:r>
              <a:rPr lang="en-US" altLang="en-US" dirty="0" smtClean="0"/>
              <a:t>.</a:t>
            </a:r>
            <a:endParaRPr lang="en-US" altLang="en-US" dirty="0"/>
          </a:p>
          <a:p>
            <a:endParaRPr lang="en-US" dirty="0"/>
          </a:p>
        </p:txBody>
      </p:sp>
    </p:spTree>
    <p:extLst>
      <p:ext uri="{BB962C8B-B14F-4D97-AF65-F5344CB8AC3E}">
        <p14:creationId xmlns:p14="http://schemas.microsoft.com/office/powerpoint/2010/main" val="376090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a:t>
            </a:r>
            <a:endParaRPr lang="en-US" dirty="0"/>
          </a:p>
        </p:txBody>
      </p:sp>
      <p:sp>
        <p:nvSpPr>
          <p:cNvPr id="3" name="Content Placeholder 2"/>
          <p:cNvSpPr>
            <a:spLocks noGrp="1"/>
          </p:cNvSpPr>
          <p:nvPr>
            <p:ph idx="1"/>
          </p:nvPr>
        </p:nvSpPr>
        <p:spPr/>
        <p:txBody>
          <a:bodyPr/>
          <a:lstStyle/>
          <a:p>
            <a:pPr algn="just"/>
            <a:r>
              <a:rPr lang="en-GB" altLang="en-US" dirty="0" smtClean="0">
                <a:latin typeface="Times New Roman" panose="02020603050405020304" pitchFamily="18" charset="0"/>
                <a:cs typeface="Times New Roman" panose="02020603050405020304" pitchFamily="18" charset="0"/>
              </a:rPr>
              <a:t>When </a:t>
            </a:r>
            <a:r>
              <a:rPr lang="en-GB" altLang="en-US" dirty="0">
                <a:latin typeface="Times New Roman" panose="02020603050405020304" pitchFamily="18" charset="0"/>
                <a:cs typeface="Times New Roman" panose="02020603050405020304" pitchFamily="18" charset="0"/>
              </a:rPr>
              <a:t>multiple users have the ability to access the same resource and each user </a:t>
            </a:r>
            <a:r>
              <a:rPr lang="en-GB" altLang="en-US" dirty="0" smtClean="0">
                <a:latin typeface="Times New Roman" panose="02020603050405020304" pitchFamily="18" charset="0"/>
                <a:cs typeface="Times New Roman" panose="02020603050405020304" pitchFamily="18" charset="0"/>
              </a:rPr>
              <a:t>access </a:t>
            </a:r>
            <a:r>
              <a:rPr lang="en-GB" altLang="en-US" dirty="0">
                <a:latin typeface="Times New Roman" panose="02020603050405020304" pitchFamily="18" charset="0"/>
                <a:cs typeface="Times New Roman" panose="02020603050405020304" pitchFamily="18" charset="0"/>
              </a:rPr>
              <a:t>to the resource </a:t>
            </a:r>
            <a:r>
              <a:rPr lang="en-GB" altLang="en-US" dirty="0" smtClean="0">
                <a:latin typeface="Times New Roman" panose="02020603050405020304" pitchFamily="18" charset="0"/>
                <a:cs typeface="Times New Roman" panose="02020603050405020304" pitchFamily="18" charset="0"/>
              </a:rPr>
              <a:t>and alter them simultaneously then this problem is called Concurrency. </a:t>
            </a:r>
          </a:p>
          <a:p>
            <a:pPr algn="just"/>
            <a:r>
              <a:rPr lang="en-GB" altLang="en-US" dirty="0" smtClean="0">
                <a:latin typeface="Times New Roman" panose="02020603050405020304" pitchFamily="18" charset="0"/>
                <a:cs typeface="Times New Roman" panose="02020603050405020304" pitchFamily="18" charset="0"/>
              </a:rPr>
              <a:t>Concurrency </a:t>
            </a:r>
            <a:r>
              <a:rPr lang="en-GB" altLang="en-US" dirty="0">
                <a:latin typeface="Times New Roman" panose="02020603050405020304" pitchFamily="18" charset="0"/>
                <a:cs typeface="Times New Roman" panose="02020603050405020304" pitchFamily="18" charset="0"/>
              </a:rPr>
              <a:t>is high when there is no apparent wait time for a user to get its request. Concurrency is low when wait times are </a:t>
            </a:r>
            <a:r>
              <a:rPr lang="en-GB" altLang="en-US" dirty="0" smtClean="0">
                <a:latin typeface="Times New Roman" panose="02020603050405020304" pitchFamily="18" charset="0"/>
                <a:cs typeface="Times New Roman" panose="02020603050405020304" pitchFamily="18" charset="0"/>
              </a:rPr>
              <a:t>evident isolation</a:t>
            </a:r>
          </a:p>
          <a:p>
            <a:pPr algn="just"/>
            <a:r>
              <a:rPr lang="en-GB" altLang="en-US" dirty="0" smtClean="0">
                <a:latin typeface="Times New Roman" panose="02020603050405020304" pitchFamily="18" charset="0"/>
                <a:cs typeface="Times New Roman" panose="02020603050405020304" pitchFamily="18" charset="0"/>
              </a:rPr>
              <a:t>For example </a:t>
            </a:r>
          </a:p>
          <a:p>
            <a:pPr algn="just"/>
            <a:endParaRPr lang="en-GB" altLang="en-US" dirty="0">
              <a:latin typeface="Times New Roman" panose="02020603050405020304" pitchFamily="18" charset="0"/>
              <a:cs typeface="Times New Roman" panose="02020603050405020304" pitchFamily="18" charset="0"/>
            </a:endParaRPr>
          </a:p>
          <a:p>
            <a:pPr marL="0" indent="0" algn="just">
              <a:buNone/>
            </a:pPr>
            <a:r>
              <a:rPr lang="en-GB" altLang="en-US" dirty="0" smtClean="0">
                <a:latin typeface="Times New Roman" panose="02020603050405020304" pitchFamily="18" charset="0"/>
                <a:cs typeface="Times New Roman" panose="02020603050405020304" pitchFamily="18" charset="0"/>
              </a:rPr>
              <a:t>		time: 10:00AM 										time:10:01</a:t>
            </a:r>
          </a:p>
          <a:p>
            <a:pPr marL="0" indent="0" algn="just">
              <a:buNone/>
            </a:pPr>
            <a:endParaRPr lang="en-GB" altLang="en-US"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1494971" y="4644571"/>
            <a:ext cx="4949059" cy="37683"/>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030" y="3730172"/>
            <a:ext cx="1248228" cy="124822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80" y="3911600"/>
            <a:ext cx="1000125" cy="1066800"/>
          </a:xfrm>
          <a:prstGeom prst="rect">
            <a:avLst/>
          </a:prstGeom>
        </p:spPr>
      </p:pic>
      <p:sp>
        <p:nvSpPr>
          <p:cNvPr id="9" name="Flowchart: Magnetic Disk 8"/>
          <p:cNvSpPr/>
          <p:nvPr/>
        </p:nvSpPr>
        <p:spPr>
          <a:xfrm>
            <a:off x="3824201" y="4769355"/>
            <a:ext cx="1988457" cy="96349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838715" y="5112061"/>
            <a:ext cx="2177457" cy="646331"/>
          </a:xfrm>
          <a:prstGeom prst="rect">
            <a:avLst/>
          </a:prstGeom>
          <a:noFill/>
        </p:spPr>
        <p:txBody>
          <a:bodyPr wrap="square" rtlCol="0">
            <a:spAutoFit/>
          </a:bodyPr>
          <a:lstStyle/>
          <a:p>
            <a:r>
              <a:rPr lang="en-US" dirty="0" smtClean="0"/>
              <a:t>Before transaction X=10000</a:t>
            </a:r>
            <a:endParaRPr lang="en-US" dirty="0"/>
          </a:p>
        </p:txBody>
      </p:sp>
      <p:sp>
        <p:nvSpPr>
          <p:cNvPr id="11" name="TextBox 10"/>
          <p:cNvSpPr txBox="1"/>
          <p:nvPr/>
        </p:nvSpPr>
        <p:spPr>
          <a:xfrm>
            <a:off x="846196" y="5169127"/>
            <a:ext cx="2177457" cy="1200329"/>
          </a:xfrm>
          <a:prstGeom prst="rect">
            <a:avLst/>
          </a:prstGeom>
          <a:noFill/>
        </p:spPr>
        <p:txBody>
          <a:bodyPr wrap="square" rtlCol="0">
            <a:spAutoFit/>
          </a:bodyPr>
          <a:lstStyle/>
          <a:p>
            <a:r>
              <a:rPr lang="en-US" dirty="0" smtClean="0"/>
              <a:t>Withdraw 5000</a:t>
            </a:r>
          </a:p>
          <a:p>
            <a:r>
              <a:rPr lang="en-US" dirty="0" smtClean="0"/>
              <a:t>Read (X)</a:t>
            </a:r>
          </a:p>
          <a:p>
            <a:r>
              <a:rPr lang="en-US" dirty="0" smtClean="0"/>
              <a:t>X=X-5000</a:t>
            </a:r>
          </a:p>
          <a:p>
            <a:r>
              <a:rPr lang="en-US" dirty="0" smtClean="0"/>
              <a:t>Write(X)</a:t>
            </a:r>
            <a:endParaRPr lang="en-US" dirty="0"/>
          </a:p>
        </p:txBody>
      </p:sp>
      <p:sp>
        <p:nvSpPr>
          <p:cNvPr id="12" name="TextBox 11"/>
          <p:cNvSpPr txBox="1"/>
          <p:nvPr/>
        </p:nvSpPr>
        <p:spPr>
          <a:xfrm>
            <a:off x="6782068" y="5435226"/>
            <a:ext cx="2177457" cy="1200329"/>
          </a:xfrm>
          <a:prstGeom prst="rect">
            <a:avLst/>
          </a:prstGeom>
          <a:noFill/>
        </p:spPr>
        <p:txBody>
          <a:bodyPr wrap="square" rtlCol="0">
            <a:spAutoFit/>
          </a:bodyPr>
          <a:lstStyle/>
          <a:p>
            <a:r>
              <a:rPr lang="en-US" dirty="0" smtClean="0"/>
              <a:t>Withdraw 7000</a:t>
            </a:r>
            <a:endParaRPr lang="en-US" dirty="0"/>
          </a:p>
          <a:p>
            <a:r>
              <a:rPr lang="en-US" dirty="0" smtClean="0"/>
              <a:t>Read X</a:t>
            </a:r>
          </a:p>
          <a:p>
            <a:r>
              <a:rPr lang="en-US" dirty="0" smtClean="0"/>
              <a:t>X=X-7000</a:t>
            </a:r>
          </a:p>
          <a:p>
            <a:r>
              <a:rPr lang="en-US" dirty="0" smtClean="0"/>
              <a:t>Write(X)</a:t>
            </a:r>
            <a:endParaRPr lang="en-US" dirty="0"/>
          </a:p>
        </p:txBody>
      </p:sp>
      <p:sp>
        <p:nvSpPr>
          <p:cNvPr id="13" name="Flowchart: Magnetic Disk 12"/>
          <p:cNvSpPr/>
          <p:nvPr/>
        </p:nvSpPr>
        <p:spPr>
          <a:xfrm>
            <a:off x="3838715" y="5883430"/>
            <a:ext cx="1988457" cy="96349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24201" y="6200589"/>
            <a:ext cx="2177457" cy="646331"/>
          </a:xfrm>
          <a:prstGeom prst="rect">
            <a:avLst/>
          </a:prstGeom>
          <a:noFill/>
        </p:spPr>
        <p:txBody>
          <a:bodyPr wrap="square" rtlCol="0">
            <a:spAutoFit/>
          </a:bodyPr>
          <a:lstStyle/>
          <a:p>
            <a:r>
              <a:rPr lang="en-US" dirty="0" smtClean="0"/>
              <a:t>After transaction X=3000</a:t>
            </a:r>
            <a:endParaRPr lang="en-US" dirty="0"/>
          </a:p>
        </p:txBody>
      </p:sp>
    </p:spTree>
    <p:extLst>
      <p:ext uri="{BB962C8B-B14F-4D97-AF65-F5344CB8AC3E}">
        <p14:creationId xmlns:p14="http://schemas.microsoft.com/office/powerpoint/2010/main" val="502458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sample of transaction</a:t>
            </a:r>
            <a:endParaRPr lang="en-US" dirty="0"/>
          </a:p>
        </p:txBody>
      </p:sp>
      <p:sp>
        <p:nvSpPr>
          <p:cNvPr id="5" name="Rectangle 6"/>
          <p:cNvSpPr txBox="1">
            <a:spLocks noChangeArrowheads="1"/>
          </p:cNvSpPr>
          <p:nvPr/>
        </p:nvSpPr>
        <p:spPr>
          <a:xfrm>
            <a:off x="979315" y="1524000"/>
            <a:ext cx="8294687" cy="1295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r>
              <a:rPr lang="en-US" altLang="en-US" dirty="0" smtClean="0"/>
              <a:t>Two sample transactions:</a:t>
            </a:r>
          </a:p>
          <a:p>
            <a:pPr lvl="1">
              <a:lnSpc>
                <a:spcPct val="80000"/>
              </a:lnSpc>
            </a:pPr>
            <a:r>
              <a:rPr lang="en-US" altLang="en-US" dirty="0" smtClean="0"/>
              <a:t>(a) Transaction T1</a:t>
            </a:r>
          </a:p>
          <a:p>
            <a:pPr lvl="1">
              <a:lnSpc>
                <a:spcPct val="80000"/>
              </a:lnSpc>
            </a:pPr>
            <a:r>
              <a:rPr lang="en-US" altLang="en-US" dirty="0" smtClean="0"/>
              <a:t>(b) Transaction T2</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28324" y="2819400"/>
            <a:ext cx="8294687" cy="3667125"/>
          </a:xfrm>
          <a:prstGeom prst="rect">
            <a:avLst/>
          </a:prstGeom>
        </p:spPr>
      </p:pic>
    </p:spTree>
    <p:extLst>
      <p:ext uri="{BB962C8B-B14F-4D97-AF65-F5344CB8AC3E}">
        <p14:creationId xmlns:p14="http://schemas.microsoft.com/office/powerpoint/2010/main" val="3262942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control</a:t>
            </a:r>
            <a:endParaRPr lang="en-US" dirty="0"/>
          </a:p>
        </p:txBody>
      </p:sp>
      <p:sp>
        <p:nvSpPr>
          <p:cNvPr id="3" name="Content Placeholder 2"/>
          <p:cNvSpPr>
            <a:spLocks noGrp="1"/>
          </p:cNvSpPr>
          <p:nvPr>
            <p:ph idx="1"/>
          </p:nvPr>
        </p:nvSpPr>
        <p:spPr>
          <a:xfrm>
            <a:off x="677334" y="1930400"/>
            <a:ext cx="8596668" cy="4484913"/>
          </a:xfrm>
        </p:spPr>
        <p:txBody>
          <a:bodyPr>
            <a:normAutofit lnSpcReduction="10000"/>
          </a:bodyPr>
          <a:lstStyle/>
          <a:p>
            <a:pPr>
              <a:lnSpc>
                <a:spcPct val="80000"/>
              </a:lnSpc>
              <a:buNone/>
            </a:pPr>
            <a:r>
              <a:rPr lang="en-US" altLang="en-US" sz="2000" dirty="0"/>
              <a:t>Why Concurrency Control is needed:</a:t>
            </a:r>
          </a:p>
          <a:p>
            <a:pPr>
              <a:lnSpc>
                <a:spcPct val="80000"/>
              </a:lnSpc>
            </a:pPr>
            <a:r>
              <a:rPr lang="en-US" altLang="en-US" sz="2000" b="1" dirty="0"/>
              <a:t>The Lost Update Problem</a:t>
            </a:r>
          </a:p>
          <a:p>
            <a:pPr lvl="1">
              <a:lnSpc>
                <a:spcPct val="80000"/>
              </a:lnSpc>
            </a:pPr>
            <a:r>
              <a:rPr lang="en-US" altLang="en-US" sz="1900" dirty="0"/>
              <a:t>This occurs when two transactions that access the same database items have their operations interleaved in a way that makes the value of some database item incorrect. </a:t>
            </a:r>
          </a:p>
          <a:p>
            <a:pPr>
              <a:lnSpc>
                <a:spcPct val="80000"/>
              </a:lnSpc>
            </a:pPr>
            <a:r>
              <a:rPr lang="en-US" altLang="en-US" sz="2000" b="1" dirty="0"/>
              <a:t>The Temporary Update (or Dirty Read) Problem </a:t>
            </a:r>
          </a:p>
          <a:p>
            <a:pPr lvl="1">
              <a:lnSpc>
                <a:spcPct val="80000"/>
              </a:lnSpc>
            </a:pPr>
            <a:r>
              <a:rPr lang="en-US" altLang="en-US" sz="1900" dirty="0"/>
              <a:t>This occurs when one transaction updates a database item and then the transaction fails for some reason</a:t>
            </a:r>
          </a:p>
          <a:p>
            <a:pPr lvl="1">
              <a:lnSpc>
                <a:spcPct val="80000"/>
              </a:lnSpc>
            </a:pPr>
            <a:r>
              <a:rPr lang="en-US" altLang="en-US" sz="1900" dirty="0"/>
              <a:t>The updated item is accessed by another transaction before it is changed back to its original value. </a:t>
            </a:r>
          </a:p>
          <a:p>
            <a:pPr>
              <a:lnSpc>
                <a:spcPct val="80000"/>
              </a:lnSpc>
            </a:pPr>
            <a:r>
              <a:rPr lang="en-US" altLang="en-US" sz="2000" b="1" dirty="0"/>
              <a:t>The Incorrect Summary Problem</a:t>
            </a:r>
          </a:p>
          <a:p>
            <a:pPr lvl="1">
              <a:lnSpc>
                <a:spcPct val="80000"/>
              </a:lnSpc>
            </a:pPr>
            <a:r>
              <a:rPr lang="en-US" altLang="en-US" sz="1900" dirty="0"/>
              <a:t>If one transaction is calculating an aggregate summary function on a number of records while other transactions are updating some of these records, the aggregate function may calculate some values before they are updated and others after they are updated. </a:t>
            </a:r>
          </a:p>
        </p:txBody>
      </p:sp>
    </p:spTree>
    <p:extLst>
      <p:ext uri="{BB962C8B-B14F-4D97-AF65-F5344CB8AC3E}">
        <p14:creationId xmlns:p14="http://schemas.microsoft.com/office/powerpoint/2010/main" val="747974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Times New Roman" panose="02020603050405020304" pitchFamily="18" charset="0"/>
                <a:cs typeface="Times New Roman" panose="02020603050405020304" pitchFamily="18" charset="0"/>
              </a:rPr>
              <a:t>(a</a:t>
            </a:r>
            <a:r>
              <a:rPr lang="en-US" altLang="en-US" dirty="0">
                <a:latin typeface="Times New Roman" panose="02020603050405020304" pitchFamily="18" charset="0"/>
                <a:cs typeface="Times New Roman" panose="02020603050405020304" pitchFamily="18" charset="0"/>
              </a:rPr>
              <a:t>) The lost update </a:t>
            </a:r>
            <a:r>
              <a:rPr lang="en-US" altLang="en-US" dirty="0" smtClean="0">
                <a:latin typeface="Times New Roman" panose="02020603050405020304" pitchFamily="18" charset="0"/>
                <a:cs typeface="Times New Roman" panose="02020603050405020304" pitchFamily="18" charset="0"/>
              </a:rPr>
              <a:t>problem (write </a:t>
            </a:r>
            <a:r>
              <a:rPr lang="en-US" altLang="en-US" dirty="0" err="1" smtClean="0">
                <a:latin typeface="Times New Roman" panose="02020603050405020304" pitchFamily="18" charset="0"/>
                <a:cs typeface="Times New Roman" panose="02020603050405020304" pitchFamily="18" charset="0"/>
              </a:rPr>
              <a:t>write</a:t>
            </a:r>
            <a:r>
              <a:rPr lang="en-US" altLang="en-US" dirty="0" smtClean="0">
                <a:latin typeface="Times New Roman" panose="02020603050405020304" pitchFamily="18" charset="0"/>
                <a:cs typeface="Times New Roman" panose="02020603050405020304" pitchFamily="18" charset="0"/>
              </a:rPr>
              <a:t> conflict)</a:t>
            </a:r>
            <a:endParaRPr lang="en-US" dirty="0"/>
          </a:p>
        </p:txBody>
      </p:sp>
      <p:sp>
        <p:nvSpPr>
          <p:cNvPr id="3" name="Rectangle 2"/>
          <p:cNvSpPr/>
          <p:nvPr/>
        </p:nvSpPr>
        <p:spPr>
          <a:xfrm>
            <a:off x="972458" y="1724868"/>
            <a:ext cx="8650514" cy="5355312"/>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altLang="en-US" dirty="0"/>
              <a:t>Two transactions accessing the same database item have their operations interleaved in a way that makes the database item </a:t>
            </a:r>
            <a:r>
              <a:rPr lang="en-US" altLang="en-US" dirty="0" smtClean="0"/>
              <a:t>incorrect</a:t>
            </a:r>
          </a:p>
          <a:p>
            <a:pPr marL="285750" indent="-285750">
              <a:buClr>
                <a:schemeClr val="accent1"/>
              </a:buClr>
              <a:buFont typeface="Wingdings" panose="05000000000000000000" pitchFamily="2" charset="2"/>
              <a:buChar char="Ø"/>
            </a:pPr>
            <a:endParaRPr lang="en-US" altLang="en-US" dirty="0"/>
          </a:p>
          <a:p>
            <a:pPr marL="285750" indent="-285750">
              <a:buClr>
                <a:schemeClr val="accent1"/>
              </a:buClr>
              <a:buFont typeface="Wingdings" panose="05000000000000000000" pitchFamily="2" charset="2"/>
              <a:buChar char="Ø"/>
            </a:pPr>
            <a:endParaRPr lang="en-US" altLang="en-US" dirty="0" smtClean="0"/>
          </a:p>
          <a:p>
            <a:pPr marL="285750" indent="-285750">
              <a:buClr>
                <a:schemeClr val="accent1"/>
              </a:buClr>
              <a:buFont typeface="Wingdings" panose="05000000000000000000" pitchFamily="2" charset="2"/>
              <a:buChar char="Ø"/>
            </a:pPr>
            <a:endParaRPr lang="en-US" altLang="en-US" dirty="0"/>
          </a:p>
          <a:p>
            <a:pPr marL="285750" indent="-285750">
              <a:buClr>
                <a:schemeClr val="accent1"/>
              </a:buClr>
              <a:buFont typeface="Wingdings" panose="05000000000000000000" pitchFamily="2" charset="2"/>
              <a:buChar char="Ø"/>
            </a:pPr>
            <a:endParaRPr lang="en-US" altLang="en-US" dirty="0" smtClean="0"/>
          </a:p>
          <a:p>
            <a:pPr marL="285750" indent="-285750">
              <a:buClr>
                <a:schemeClr val="accent1"/>
              </a:buClr>
              <a:buFont typeface="Wingdings" panose="05000000000000000000" pitchFamily="2" charset="2"/>
              <a:buChar char="Ø"/>
            </a:pPr>
            <a:endParaRPr lang="en-US" altLang="en-US" dirty="0"/>
          </a:p>
          <a:p>
            <a:pPr marL="285750" indent="-285750">
              <a:buClr>
                <a:schemeClr val="accent1"/>
              </a:buClr>
              <a:buFont typeface="Wingdings" panose="05000000000000000000" pitchFamily="2" charset="2"/>
              <a:buChar char="Ø"/>
            </a:pPr>
            <a:endParaRPr lang="en-US" altLang="en-US" dirty="0" smtClean="0"/>
          </a:p>
          <a:p>
            <a:pPr marL="285750" indent="-285750">
              <a:buClr>
                <a:schemeClr val="accent1"/>
              </a:buClr>
              <a:buFont typeface="Wingdings" panose="05000000000000000000" pitchFamily="2" charset="2"/>
              <a:buChar char="Ø"/>
            </a:pPr>
            <a:endParaRPr lang="en-US" altLang="en-US" dirty="0"/>
          </a:p>
          <a:p>
            <a:pPr marL="285750" indent="-285750">
              <a:buClr>
                <a:schemeClr val="accent1"/>
              </a:buClr>
              <a:buFont typeface="Wingdings" panose="05000000000000000000" pitchFamily="2" charset="2"/>
              <a:buChar char="Ø"/>
            </a:pPr>
            <a:endParaRPr lang="en-US" altLang="en-US" dirty="0" smtClean="0"/>
          </a:p>
          <a:p>
            <a:pPr>
              <a:buClr>
                <a:schemeClr val="accent1"/>
              </a:buClr>
            </a:pPr>
            <a:r>
              <a:rPr lang="en-US" altLang="en-US" dirty="0" smtClean="0"/>
              <a:t/>
            </a:r>
            <a:br>
              <a:rPr lang="en-US" altLang="en-US" dirty="0" smtClean="0"/>
            </a:br>
            <a:endParaRPr lang="en-US" altLang="en-US" dirty="0"/>
          </a:p>
          <a:p>
            <a:pPr marL="285750" indent="-285750">
              <a:buClr>
                <a:schemeClr val="accent1"/>
              </a:buClr>
              <a:buFont typeface="Wingdings" panose="05000000000000000000" pitchFamily="2" charset="2"/>
              <a:buChar char="Ø"/>
            </a:pPr>
            <a:endParaRPr lang="en-US" altLang="en-US" dirty="0" smtClean="0"/>
          </a:p>
          <a:p>
            <a:pPr marL="285750" indent="-285750">
              <a:buClr>
                <a:schemeClr val="accent1"/>
              </a:buClr>
              <a:buFont typeface="Wingdings" panose="05000000000000000000" pitchFamily="2" charset="2"/>
              <a:buChar char="Ø"/>
            </a:pPr>
            <a:endParaRPr lang="en-US" altLang="en-US" dirty="0"/>
          </a:p>
          <a:p>
            <a:pPr marL="285750" indent="-285750">
              <a:buClr>
                <a:schemeClr val="accent1"/>
              </a:buClr>
              <a:buFont typeface="Wingdings" panose="05000000000000000000" pitchFamily="2" charset="2"/>
              <a:buChar char="Ø"/>
            </a:pPr>
            <a:endParaRPr lang="en-US" altLang="en-US" dirty="0" smtClean="0"/>
          </a:p>
          <a:p>
            <a:pPr marL="285750" indent="-285750">
              <a:buClr>
                <a:schemeClr val="accent1"/>
              </a:buClr>
              <a:buFont typeface="Wingdings" panose="05000000000000000000" pitchFamily="2" charset="2"/>
              <a:buChar char="Ø"/>
            </a:pPr>
            <a:r>
              <a:rPr lang="en-US" altLang="en-US" dirty="0" smtClean="0"/>
              <a:t>item </a:t>
            </a:r>
            <a:r>
              <a:rPr lang="en-US" altLang="en-US" dirty="0"/>
              <a:t>X has incorrect value  because its update from T1 is “lost” (</a:t>
            </a:r>
            <a:r>
              <a:rPr lang="en-US" altLang="en-US" dirty="0" smtClean="0"/>
              <a:t>overwritten)</a:t>
            </a:r>
          </a:p>
          <a:p>
            <a:pPr marL="285750" indent="-285750">
              <a:buClr>
                <a:schemeClr val="accent1"/>
              </a:buClr>
              <a:buFont typeface="Wingdings" panose="05000000000000000000" pitchFamily="2" charset="2"/>
              <a:buChar char="Ø"/>
            </a:pPr>
            <a:r>
              <a:rPr lang="en-US" altLang="en-US" dirty="0" smtClean="0"/>
              <a:t>T2 </a:t>
            </a:r>
            <a:r>
              <a:rPr lang="en-US" altLang="en-US" dirty="0"/>
              <a:t>reads the value of X before T1 changes it in the database and hence the updated database value resulting from T1 is lost</a:t>
            </a:r>
          </a:p>
          <a:p>
            <a:pPr>
              <a:buClr>
                <a:schemeClr val="accent1"/>
              </a:buClr>
            </a:pPr>
            <a:endParaRPr lang="en-US" altLang="en-US" dirty="0"/>
          </a:p>
        </p:txBody>
      </p:sp>
      <p:sp>
        <p:nvSpPr>
          <p:cNvPr id="6" name="Text Box 7"/>
          <p:cNvSpPr txBox="1">
            <a:spLocks noChangeArrowheads="1"/>
          </p:cNvSpPr>
          <p:nvPr/>
        </p:nvSpPr>
        <p:spPr bwMode="auto">
          <a:xfrm>
            <a:off x="7990114" y="2651035"/>
            <a:ext cx="74681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dirty="0">
                <a:latin typeface="Arial" panose="020B0604020202020204" pitchFamily="34" charset="0"/>
              </a:rPr>
              <a:t>X=4</a:t>
            </a:r>
          </a:p>
          <a:p>
            <a:pPr eaLnBrk="0" hangingPunct="0"/>
            <a:r>
              <a:rPr lang="en-US" altLang="en-US" dirty="0">
                <a:latin typeface="Arial" panose="020B0604020202020204" pitchFamily="34" charset="0"/>
              </a:rPr>
              <a:t>Y=8</a:t>
            </a:r>
          </a:p>
          <a:p>
            <a:pPr eaLnBrk="0" hangingPunct="0"/>
            <a:r>
              <a:rPr lang="en-US" altLang="en-US" dirty="0">
                <a:latin typeface="Arial" panose="020B0604020202020204" pitchFamily="34" charset="0"/>
              </a:rPr>
              <a:t>N=2</a:t>
            </a:r>
          </a:p>
          <a:p>
            <a:pPr eaLnBrk="0" hangingPunct="0"/>
            <a:r>
              <a:rPr lang="en-US" altLang="en-US" dirty="0">
                <a:latin typeface="Arial" panose="020B0604020202020204" pitchFamily="34" charset="0"/>
              </a:rPr>
              <a:t>M=3</a:t>
            </a:r>
          </a:p>
        </p:txBody>
      </p:sp>
      <p:graphicFrame>
        <p:nvGraphicFramePr>
          <p:cNvPr id="7" name="Object 6"/>
          <p:cNvGraphicFramePr>
            <a:graphicFrameLocks noChangeAspect="1"/>
          </p:cNvGraphicFramePr>
          <p:nvPr>
            <p:extLst>
              <p:ext uri="{D42A27DB-BD31-4B8C-83A1-F6EECF244321}">
                <p14:modId xmlns:p14="http://schemas.microsoft.com/office/powerpoint/2010/main" val="1010521708"/>
              </p:ext>
            </p:extLst>
          </p:nvPr>
        </p:nvGraphicFramePr>
        <p:xfrm>
          <a:off x="1416505" y="2333171"/>
          <a:ext cx="6013450" cy="3399972"/>
        </p:xfrm>
        <a:graphic>
          <a:graphicData uri="http://schemas.openxmlformats.org/presentationml/2006/ole">
            <mc:AlternateContent xmlns:mc="http://schemas.openxmlformats.org/markup-compatibility/2006">
              <mc:Choice xmlns:v="urn:schemas-microsoft-com:vml" Requires="v">
                <p:oleObj spid="_x0000_s2065" name="Document" r:id="rId3" imgW="6118920" imgH="3593520" progId="Word.Document.8">
                  <p:embed/>
                </p:oleObj>
              </mc:Choice>
              <mc:Fallback>
                <p:oleObj name="Document" r:id="rId3" imgW="6118920" imgH="35935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505" y="2333171"/>
                        <a:ext cx="6013450" cy="3399972"/>
                      </a:xfrm>
                      <a:prstGeom prst="rect">
                        <a:avLst/>
                      </a:prstGeom>
                      <a:noFill/>
                      <a:ln>
                        <a:noFill/>
                      </a:ln>
                      <a:effectLst/>
                    </p:spPr>
                  </p:pic>
                </p:oleObj>
              </mc:Fallback>
            </mc:AlternateContent>
          </a:graphicData>
        </a:graphic>
      </p:graphicFrame>
      <p:cxnSp>
        <p:nvCxnSpPr>
          <p:cNvPr id="9" name="Straight Connector 8"/>
          <p:cNvCxnSpPr/>
          <p:nvPr/>
        </p:nvCxnSpPr>
        <p:spPr>
          <a:xfrm>
            <a:off x="3077029" y="2322286"/>
            <a:ext cx="0" cy="3367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8743" y="2333171"/>
            <a:ext cx="0" cy="33564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624285" y="2340431"/>
            <a:ext cx="0" cy="33564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097485" y="2318658"/>
            <a:ext cx="0" cy="335642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12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 The temporary update problem.</a:t>
            </a:r>
            <a:endParaRPr lang="en-US" dirty="0"/>
          </a:p>
        </p:txBody>
      </p:sp>
      <p:sp>
        <p:nvSpPr>
          <p:cNvPr id="5" name="Rectangle 5"/>
          <p:cNvSpPr txBox="1">
            <a:spLocks noChangeArrowheads="1"/>
          </p:cNvSpPr>
          <p:nvPr/>
        </p:nvSpPr>
        <p:spPr>
          <a:xfrm>
            <a:off x="594168" y="1262743"/>
            <a:ext cx="8763000" cy="574765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en-US" sz="2000" dirty="0" smtClean="0"/>
              <a:t>One transaction updates a database item and then the transaction fails. The updated item is accessed by another transaction before it is changed back to its original value</a:t>
            </a:r>
          </a:p>
          <a:p>
            <a:endParaRPr lang="en-US" altLang="en-US" sz="2000" dirty="0" smtClean="0"/>
          </a:p>
          <a:p>
            <a:endParaRPr lang="en-US" altLang="en-US" sz="2000" dirty="0" smtClean="0"/>
          </a:p>
          <a:p>
            <a:endParaRPr lang="en-US" altLang="en-US" sz="2000" dirty="0" smtClean="0"/>
          </a:p>
          <a:p>
            <a:endParaRPr lang="en-US" altLang="en-US" sz="2000" dirty="0" smtClean="0"/>
          </a:p>
          <a:p>
            <a:endParaRPr lang="en-US" altLang="en-US" sz="2000" dirty="0" smtClean="0"/>
          </a:p>
          <a:p>
            <a:endParaRPr lang="en-US" altLang="en-US" sz="2000" dirty="0" smtClean="0"/>
          </a:p>
          <a:p>
            <a:endParaRPr lang="en-US" altLang="en-US" sz="2000" dirty="0" smtClean="0"/>
          </a:p>
          <a:p>
            <a:endParaRPr lang="en-US" altLang="en-US" sz="2000" dirty="0" smtClean="0"/>
          </a:p>
          <a:p>
            <a:endParaRPr lang="en-US" altLang="en-US" sz="2000" dirty="0" smtClean="0"/>
          </a:p>
          <a:p>
            <a:pPr marL="0" indent="0">
              <a:buNone/>
            </a:pPr>
            <a:r>
              <a:rPr lang="en-US" altLang="en-US" sz="2000" dirty="0" smtClean="0"/>
              <a:t/>
            </a:r>
            <a:br>
              <a:rPr lang="en-US" altLang="en-US" sz="2000" dirty="0" smtClean="0"/>
            </a:br>
            <a:endParaRPr lang="en-US" altLang="en-US" sz="2000" dirty="0" smtClean="0"/>
          </a:p>
          <a:p>
            <a:r>
              <a:rPr lang="en-US" altLang="en-US" sz="2000" dirty="0" smtClean="0"/>
              <a:t>transaction T1 fails and must change the value of X back to its old value</a:t>
            </a:r>
          </a:p>
          <a:p>
            <a:r>
              <a:rPr lang="en-US" altLang="en-US" sz="2000" dirty="0" smtClean="0"/>
              <a:t>meanwhile T2 has read the “temporary” incorrect value of X</a:t>
            </a:r>
            <a:endParaRPr lang="en-US" altLang="en-US" dirty="0"/>
          </a:p>
        </p:txBody>
      </p:sp>
      <p:pic>
        <p:nvPicPr>
          <p:cNvPr id="3" name="Picture 2"/>
          <p:cNvPicPr>
            <a:picLocks noChangeAspect="1"/>
          </p:cNvPicPr>
          <p:nvPr/>
        </p:nvPicPr>
        <p:blipFill>
          <a:blip r:embed="rId2"/>
          <a:stretch>
            <a:fillRect/>
          </a:stretch>
        </p:blipFill>
        <p:spPr>
          <a:xfrm>
            <a:off x="1013851" y="2155731"/>
            <a:ext cx="7430901" cy="3540377"/>
          </a:xfrm>
          <a:prstGeom prst="rect">
            <a:avLst/>
          </a:prstGeom>
        </p:spPr>
      </p:pic>
    </p:spTree>
    <p:extLst>
      <p:ext uri="{BB962C8B-B14F-4D97-AF65-F5344CB8AC3E}">
        <p14:creationId xmlns:p14="http://schemas.microsoft.com/office/powerpoint/2010/main" val="1943453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Times New Roman" panose="02020603050405020304" pitchFamily="18" charset="0"/>
                <a:cs typeface="Times New Roman" panose="02020603050405020304" pitchFamily="18" charset="0"/>
              </a:rPr>
              <a:t>(c</a:t>
            </a:r>
            <a:r>
              <a:rPr lang="en-US" altLang="en-US" dirty="0">
                <a:latin typeface="Times New Roman" panose="02020603050405020304" pitchFamily="18" charset="0"/>
                <a:cs typeface="Times New Roman" panose="02020603050405020304" pitchFamily="18" charset="0"/>
              </a:rPr>
              <a:t>) The incorrect summary problem.</a:t>
            </a:r>
            <a:endParaRPr lang="en-US" dirty="0"/>
          </a:p>
        </p:txBody>
      </p:sp>
      <p:graphicFrame>
        <p:nvGraphicFramePr>
          <p:cNvPr id="5" name="Object 8"/>
          <p:cNvGraphicFramePr>
            <a:graphicFrameLocks noChangeAspect="1"/>
          </p:cNvGraphicFramePr>
          <p:nvPr>
            <p:extLst>
              <p:ext uri="{D42A27DB-BD31-4B8C-83A1-F6EECF244321}">
                <p14:modId xmlns:p14="http://schemas.microsoft.com/office/powerpoint/2010/main" val="2312981346"/>
              </p:ext>
            </p:extLst>
          </p:nvPr>
        </p:nvGraphicFramePr>
        <p:xfrm>
          <a:off x="2952750" y="2557463"/>
          <a:ext cx="6597650" cy="4137025"/>
        </p:xfrm>
        <a:graphic>
          <a:graphicData uri="http://schemas.openxmlformats.org/presentationml/2006/ole">
            <mc:AlternateContent xmlns:mc="http://schemas.openxmlformats.org/markup-compatibility/2006">
              <mc:Choice xmlns:v="urn:schemas-microsoft-com:vml" Requires="v">
                <p:oleObj spid="_x0000_s4113" name="Document" r:id="rId3" imgW="6603480" imgH="4169520" progId="Word.Document.8">
                  <p:embed/>
                </p:oleObj>
              </mc:Choice>
              <mc:Fallback>
                <p:oleObj name="Document" r:id="rId3" imgW="6603480" imgH="41695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0" y="2557463"/>
                        <a:ext cx="6597650" cy="413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6" name="Straight Connector 5"/>
          <p:cNvCxnSpPr/>
          <p:nvPr/>
        </p:nvCxnSpPr>
        <p:spPr>
          <a:xfrm>
            <a:off x="7082971" y="2569029"/>
            <a:ext cx="0" cy="404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89714" y="2569029"/>
            <a:ext cx="0" cy="4049485"/>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77334" y="1444263"/>
            <a:ext cx="8873066" cy="1200329"/>
          </a:xfrm>
          <a:prstGeom prst="rect">
            <a:avLst/>
          </a:prstGeom>
        </p:spPr>
        <p:txBody>
          <a:bodyPr wrap="square">
            <a:spAutoFit/>
          </a:bodyPr>
          <a:lstStyle/>
          <a:p>
            <a:r>
              <a:rPr lang="en-US" altLang="en-US" dirty="0"/>
              <a:t>One transaction is calculating an aggregate summary function on a number of records while other transactions are updating some of these records.</a:t>
            </a:r>
          </a:p>
          <a:p>
            <a:r>
              <a:rPr lang="en-US" altLang="en-US" dirty="0"/>
              <a:t>The aggregate function may calculate some values before they are updated and others after.</a:t>
            </a:r>
          </a:p>
        </p:txBody>
      </p:sp>
      <p:sp>
        <p:nvSpPr>
          <p:cNvPr id="11" name="Rectangle 9"/>
          <p:cNvSpPr>
            <a:spLocks noChangeArrowheads="1"/>
          </p:cNvSpPr>
          <p:nvPr/>
        </p:nvSpPr>
        <p:spPr bwMode="auto">
          <a:xfrm>
            <a:off x="417286" y="3091543"/>
            <a:ext cx="1905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dirty="0">
                <a:latin typeface="Arial" panose="020B0604020202020204" pitchFamily="34" charset="0"/>
              </a:rPr>
              <a:t>T2 reads X after N is subtracted and reads Y before N is added, so a wrong summary is the result</a:t>
            </a:r>
          </a:p>
        </p:txBody>
      </p:sp>
    </p:spTree>
    <p:extLst>
      <p:ext uri="{BB962C8B-B14F-4D97-AF65-F5344CB8AC3E}">
        <p14:creationId xmlns:p14="http://schemas.microsoft.com/office/powerpoint/2010/main" val="1264396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control</a:t>
            </a:r>
            <a:endParaRPr lang="en-US" dirty="0"/>
          </a:p>
        </p:txBody>
      </p:sp>
      <p:sp>
        <p:nvSpPr>
          <p:cNvPr id="3" name="Content Placeholder 2"/>
          <p:cNvSpPr>
            <a:spLocks noGrp="1"/>
          </p:cNvSpPr>
          <p:nvPr>
            <p:ph idx="1"/>
          </p:nvPr>
        </p:nvSpPr>
        <p:spPr>
          <a:xfrm>
            <a:off x="677334" y="1930400"/>
            <a:ext cx="8596668" cy="4484913"/>
          </a:xfrm>
        </p:spPr>
        <p:txBody>
          <a:bodyPr>
            <a:normAutofit lnSpcReduction="10000"/>
          </a:bodyPr>
          <a:lstStyle/>
          <a:p>
            <a:pPr>
              <a:lnSpc>
                <a:spcPct val="90000"/>
              </a:lnSpc>
            </a:pPr>
            <a:r>
              <a:rPr lang="en-US" altLang="en-US" sz="2400" dirty="0"/>
              <a:t>Concurrency Control</a:t>
            </a:r>
          </a:p>
          <a:p>
            <a:pPr lvl="1">
              <a:lnSpc>
                <a:spcPct val="90000"/>
              </a:lnSpc>
            </a:pPr>
            <a:r>
              <a:rPr lang="en-US" altLang="en-US" sz="2000" dirty="0"/>
              <a:t>Most DBMS are multi-user systems. </a:t>
            </a:r>
          </a:p>
          <a:p>
            <a:pPr lvl="1">
              <a:lnSpc>
                <a:spcPct val="90000"/>
              </a:lnSpc>
            </a:pPr>
            <a:r>
              <a:rPr lang="en-US" altLang="en-US" sz="2000" dirty="0"/>
              <a:t>The concurrent execution of many different transactions submitted by various users must be </a:t>
            </a:r>
            <a:r>
              <a:rPr lang="en-US" altLang="en-US" sz="2000" dirty="0" smtClean="0"/>
              <a:t>organized </a:t>
            </a:r>
            <a:r>
              <a:rPr lang="en-US" altLang="en-US" sz="2000" dirty="0"/>
              <a:t>such that each transaction does not </a:t>
            </a:r>
            <a:r>
              <a:rPr lang="en-US" altLang="en-US" sz="2000"/>
              <a:t>interfere </a:t>
            </a:r>
            <a:r>
              <a:rPr lang="en-US" altLang="en-US" sz="2000" smtClean="0"/>
              <a:t>with </a:t>
            </a:r>
            <a:r>
              <a:rPr lang="en-US" altLang="en-US" sz="2000" dirty="0"/>
              <a:t>one another in a way that produces incorrect results.</a:t>
            </a:r>
          </a:p>
          <a:p>
            <a:pPr lvl="1">
              <a:lnSpc>
                <a:spcPct val="90000"/>
              </a:lnSpc>
            </a:pPr>
            <a:r>
              <a:rPr lang="en-US" altLang="en-US" sz="2000" dirty="0"/>
              <a:t>The concurrent execution of transactions must be such that each transaction appears to execute in isolation. </a:t>
            </a:r>
          </a:p>
          <a:p>
            <a:pPr lvl="1">
              <a:lnSpc>
                <a:spcPct val="90000"/>
              </a:lnSpc>
            </a:pPr>
            <a:endParaRPr lang="en-US" altLang="en-US" sz="2400" dirty="0"/>
          </a:p>
          <a:p>
            <a:pPr marL="457200" lvl="1" indent="0">
              <a:lnSpc>
                <a:spcPct val="90000"/>
              </a:lnSpc>
              <a:buNone/>
            </a:pPr>
            <a:endParaRPr lang="en-US" altLang="en-US" sz="2400" dirty="0"/>
          </a:p>
          <a:p>
            <a:pPr>
              <a:lnSpc>
                <a:spcPct val="90000"/>
              </a:lnSpc>
            </a:pPr>
            <a:r>
              <a:rPr lang="en-US" altLang="en-US" sz="2400" dirty="0"/>
              <a:t>Recovery</a:t>
            </a:r>
          </a:p>
          <a:p>
            <a:pPr lvl="1">
              <a:lnSpc>
                <a:spcPct val="90000"/>
              </a:lnSpc>
            </a:pPr>
            <a:r>
              <a:rPr lang="en-US" altLang="en-US" sz="2000" dirty="0"/>
              <a:t>System failures, either hardware or software, must not result in an inconsistent database</a:t>
            </a:r>
          </a:p>
          <a:p>
            <a:pPr>
              <a:lnSpc>
                <a:spcPct val="80000"/>
              </a:lnSpc>
              <a:buNone/>
            </a:pPr>
            <a:endParaRPr lang="en-US" altLang="en-US" sz="1900" dirty="0"/>
          </a:p>
        </p:txBody>
      </p:sp>
      <p:sp>
        <p:nvSpPr>
          <p:cNvPr id="4" name="AutoShape 1034"/>
          <p:cNvSpPr>
            <a:spLocks noChangeArrowheads="1"/>
          </p:cNvSpPr>
          <p:nvPr/>
        </p:nvSpPr>
        <p:spPr bwMode="auto">
          <a:xfrm>
            <a:off x="4440452" y="4833248"/>
            <a:ext cx="535216" cy="522514"/>
          </a:xfrm>
          <a:prstGeom prst="flowChartMagneticDisk">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 name="Object 1036">
            <a:hlinkClick r:id="" action="ppaction://ole?verb=0"/>
          </p:cNvPr>
          <p:cNvGraphicFramePr>
            <a:graphicFrameLocks/>
          </p:cNvGraphicFramePr>
          <p:nvPr>
            <p:extLst>
              <p:ext uri="{D42A27DB-BD31-4B8C-83A1-F6EECF244321}">
                <p14:modId xmlns:p14="http://schemas.microsoft.com/office/powerpoint/2010/main" val="162477114"/>
              </p:ext>
            </p:extLst>
          </p:nvPr>
        </p:nvGraphicFramePr>
        <p:xfrm>
          <a:off x="1137631" y="4430482"/>
          <a:ext cx="1070430" cy="609600"/>
        </p:xfrm>
        <a:graphic>
          <a:graphicData uri="http://schemas.openxmlformats.org/presentationml/2006/ole">
            <mc:AlternateContent xmlns:mc="http://schemas.openxmlformats.org/markup-compatibility/2006">
              <mc:Choice xmlns:v="urn:schemas-microsoft-com:vml" Requires="v">
                <p:oleObj spid="_x0000_s1058" name="Microsoft ClipArt Gallery" r:id="rId3" imgW="6070320" imgH="4711680" progId="MS_ClipArt_Gallery">
                  <p:embed/>
                </p:oleObj>
              </mc:Choice>
              <mc:Fallback>
                <p:oleObj name="Microsoft ClipArt Gallery" r:id="rId3" imgW="6070320" imgH="471168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7631" y="4430482"/>
                        <a:ext cx="1070430" cy="609600"/>
                      </a:xfrm>
                      <a:prstGeom prst="rect">
                        <a:avLst/>
                      </a:prstGeom>
                      <a:noFill/>
                      <a:ln>
                        <a:noFill/>
                      </a:ln>
                      <a:effectLst/>
                    </p:spPr>
                  </p:pic>
                </p:oleObj>
              </mc:Fallback>
            </mc:AlternateContent>
          </a:graphicData>
        </a:graphic>
      </p:graphicFrame>
      <p:graphicFrame>
        <p:nvGraphicFramePr>
          <p:cNvPr id="6" name="Object 1037">
            <a:hlinkClick r:id="" action="ppaction://ole?verb=0"/>
          </p:cNvPr>
          <p:cNvGraphicFramePr>
            <a:graphicFrameLocks/>
          </p:cNvGraphicFramePr>
          <p:nvPr>
            <p:extLst>
              <p:ext uri="{D42A27DB-BD31-4B8C-83A1-F6EECF244321}">
                <p14:modId xmlns:p14="http://schemas.microsoft.com/office/powerpoint/2010/main" val="192592299"/>
              </p:ext>
            </p:extLst>
          </p:nvPr>
        </p:nvGraphicFramePr>
        <p:xfrm>
          <a:off x="7368397" y="4299845"/>
          <a:ext cx="1070430" cy="609600"/>
        </p:xfrm>
        <a:graphic>
          <a:graphicData uri="http://schemas.openxmlformats.org/presentationml/2006/ole">
            <mc:AlternateContent xmlns:mc="http://schemas.openxmlformats.org/markup-compatibility/2006">
              <mc:Choice xmlns:v="urn:schemas-microsoft-com:vml" Requires="v">
                <p:oleObj spid="_x0000_s1059" name="Microsoft ClipArt Gallery" r:id="rId5" imgW="6070320" imgH="4711680" progId="MS_ClipArt_Gallery">
                  <p:embed/>
                </p:oleObj>
              </mc:Choice>
              <mc:Fallback>
                <p:oleObj name="Microsoft ClipArt Gallery" r:id="rId5" imgW="6070320" imgH="471168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8397" y="4299845"/>
                        <a:ext cx="1070430" cy="609600"/>
                      </a:xfrm>
                      <a:prstGeom prst="rect">
                        <a:avLst/>
                      </a:prstGeom>
                      <a:noFill/>
                      <a:ln>
                        <a:noFill/>
                      </a:ln>
                      <a:effectLst/>
                    </p:spPr>
                  </p:pic>
                </p:oleObj>
              </mc:Fallback>
            </mc:AlternateContent>
          </a:graphicData>
        </a:graphic>
      </p:graphicFrame>
      <p:sp>
        <p:nvSpPr>
          <p:cNvPr id="7" name="Line 1038"/>
          <p:cNvSpPr>
            <a:spLocks noChangeShapeType="1"/>
          </p:cNvSpPr>
          <p:nvPr/>
        </p:nvSpPr>
        <p:spPr bwMode="auto">
          <a:xfrm>
            <a:off x="2208061" y="4735282"/>
            <a:ext cx="2140860" cy="43542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039"/>
          <p:cNvSpPr>
            <a:spLocks noChangeShapeType="1"/>
          </p:cNvSpPr>
          <p:nvPr/>
        </p:nvSpPr>
        <p:spPr bwMode="auto">
          <a:xfrm flipH="1">
            <a:off x="5067199" y="4590131"/>
            <a:ext cx="2274664" cy="52251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29360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recovery is needed</a:t>
            </a:r>
            <a:endParaRPr lang="en-US" dirty="0"/>
          </a:p>
        </p:txBody>
      </p:sp>
      <p:sp>
        <p:nvSpPr>
          <p:cNvPr id="3" name="Content Placeholder 2"/>
          <p:cNvSpPr>
            <a:spLocks noGrp="1"/>
          </p:cNvSpPr>
          <p:nvPr>
            <p:ph idx="1"/>
          </p:nvPr>
        </p:nvSpPr>
        <p:spPr/>
        <p:txBody>
          <a:bodyPr/>
          <a:lstStyle/>
          <a:p>
            <a:r>
              <a:rPr lang="en-US" dirty="0"/>
              <a:t>Whenever a transaction is submitted to a DBMS for execution, the system is </a:t>
            </a:r>
            <a:r>
              <a:rPr lang="en-US" dirty="0" smtClean="0"/>
              <a:t>responsible for making </a:t>
            </a:r>
            <a:r>
              <a:rPr lang="en-US" dirty="0"/>
              <a:t>sure that either all the operations in the transaction are </a:t>
            </a:r>
            <a:r>
              <a:rPr lang="en-US" dirty="0" smtClean="0"/>
              <a:t>completed successfully </a:t>
            </a:r>
            <a:r>
              <a:rPr lang="en-US" dirty="0"/>
              <a:t>and their effect is recorded permanently in the </a:t>
            </a:r>
            <a:r>
              <a:rPr lang="en-US" dirty="0" smtClean="0"/>
              <a:t>database( known as committed).</a:t>
            </a:r>
          </a:p>
          <a:p>
            <a:r>
              <a:rPr lang="en-US" dirty="0" smtClean="0"/>
              <a:t>The transaction </a:t>
            </a:r>
            <a:r>
              <a:rPr lang="en-US" dirty="0"/>
              <a:t>does not have any effect on the database or any other </a:t>
            </a:r>
            <a:r>
              <a:rPr lang="en-US" dirty="0" smtClean="0"/>
              <a:t>transactions (transaction is </a:t>
            </a:r>
            <a:r>
              <a:rPr lang="en-US" b="1" dirty="0" smtClean="0"/>
              <a:t>aborted)</a:t>
            </a:r>
          </a:p>
          <a:p>
            <a:r>
              <a:rPr lang="en-US" dirty="0"/>
              <a:t>Failures are generally classified as transaction, system, </a:t>
            </a:r>
            <a:r>
              <a:rPr lang="en-US" dirty="0" smtClean="0"/>
              <a:t>and media </a:t>
            </a:r>
            <a:r>
              <a:rPr lang="en-US" dirty="0"/>
              <a:t>failures. There are several possible reasons for a transaction to fail in the </a:t>
            </a:r>
            <a:r>
              <a:rPr lang="en-US" dirty="0" smtClean="0"/>
              <a:t>middle of </a:t>
            </a:r>
            <a:r>
              <a:rPr lang="en-US" dirty="0"/>
              <a:t>execution:</a:t>
            </a:r>
          </a:p>
        </p:txBody>
      </p:sp>
    </p:spTree>
    <p:extLst>
      <p:ext uri="{BB962C8B-B14F-4D97-AF65-F5344CB8AC3E}">
        <p14:creationId xmlns:p14="http://schemas.microsoft.com/office/powerpoint/2010/main" val="4020059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failure</a:t>
            </a:r>
            <a:endParaRPr lang="en-US" dirty="0"/>
          </a:p>
        </p:txBody>
      </p:sp>
      <p:sp>
        <p:nvSpPr>
          <p:cNvPr id="3" name="Content Placeholder 2"/>
          <p:cNvSpPr>
            <a:spLocks noGrp="1"/>
          </p:cNvSpPr>
          <p:nvPr>
            <p:ph idx="1"/>
          </p:nvPr>
        </p:nvSpPr>
        <p:spPr>
          <a:xfrm>
            <a:off x="677334" y="1930401"/>
            <a:ext cx="8596668" cy="4524188"/>
          </a:xfrm>
        </p:spPr>
        <p:txBody>
          <a:bodyPr>
            <a:normAutofit fontScale="85000" lnSpcReduction="10000"/>
          </a:bodyPr>
          <a:lstStyle/>
          <a:p>
            <a:r>
              <a:rPr lang="en-US" b="1" dirty="0"/>
              <a:t>A computer failure (system crash). </a:t>
            </a:r>
            <a:endParaRPr lang="en-US" b="1" dirty="0" smtClean="0"/>
          </a:p>
          <a:p>
            <a:pPr marL="914400" indent="-457200"/>
            <a:r>
              <a:rPr lang="en-US" dirty="0" smtClean="0"/>
              <a:t>A </a:t>
            </a:r>
            <a:r>
              <a:rPr lang="en-US" dirty="0"/>
              <a:t>hardware, software, or network </a:t>
            </a:r>
            <a:r>
              <a:rPr lang="en-US" dirty="0" smtClean="0"/>
              <a:t>error occurs </a:t>
            </a:r>
            <a:r>
              <a:rPr lang="en-US" dirty="0"/>
              <a:t>in the computer system during transaction </a:t>
            </a:r>
            <a:r>
              <a:rPr lang="en-US" dirty="0" smtClean="0"/>
              <a:t>execution</a:t>
            </a:r>
            <a:endParaRPr lang="en-US" dirty="0"/>
          </a:p>
          <a:p>
            <a:pPr marL="349250" indent="-349250">
              <a:tabLst>
                <a:tab pos="282575" algn="l"/>
              </a:tabLst>
            </a:pPr>
            <a:r>
              <a:rPr lang="en-US" b="1" dirty="0" smtClean="0"/>
              <a:t>A </a:t>
            </a:r>
            <a:r>
              <a:rPr lang="en-US" b="1" dirty="0"/>
              <a:t>transaction or system error. </a:t>
            </a:r>
            <a:endParaRPr lang="en-US" b="1" dirty="0" smtClean="0"/>
          </a:p>
          <a:p>
            <a:pPr marL="914400" indent="-228600"/>
            <a:r>
              <a:rPr lang="en-US" dirty="0" smtClean="0"/>
              <a:t>Some </a:t>
            </a:r>
            <a:r>
              <a:rPr lang="en-US" dirty="0"/>
              <a:t>operation in the transaction may </a:t>
            </a:r>
            <a:r>
              <a:rPr lang="en-US" dirty="0" smtClean="0"/>
              <a:t>cause it </a:t>
            </a:r>
            <a:r>
              <a:rPr lang="en-US" dirty="0"/>
              <a:t>to fail, such as integer overflow or division by zero. </a:t>
            </a:r>
            <a:endParaRPr lang="en-US" dirty="0" smtClean="0"/>
          </a:p>
          <a:p>
            <a:pPr marL="914400" indent="-228600"/>
            <a:r>
              <a:rPr lang="en-US" dirty="0" smtClean="0"/>
              <a:t>Transaction </a:t>
            </a:r>
            <a:r>
              <a:rPr lang="en-US" dirty="0"/>
              <a:t>failure </a:t>
            </a:r>
            <a:r>
              <a:rPr lang="en-US" dirty="0" smtClean="0"/>
              <a:t>may also </a:t>
            </a:r>
            <a:r>
              <a:rPr lang="en-US" dirty="0"/>
              <a:t>occur because of erroneous parameter values or because of a </a:t>
            </a:r>
            <a:r>
              <a:rPr lang="en-US" dirty="0" smtClean="0"/>
              <a:t>logical programming error</a:t>
            </a:r>
          </a:p>
          <a:p>
            <a:pPr marL="914400" indent="-228600"/>
            <a:r>
              <a:rPr lang="en-US" dirty="0" smtClean="0"/>
              <a:t> </a:t>
            </a:r>
            <a:r>
              <a:rPr lang="en-US" dirty="0"/>
              <a:t>Additionally, the user may interrupt the </a:t>
            </a:r>
            <a:r>
              <a:rPr lang="en-US" dirty="0" smtClean="0"/>
              <a:t>transaction during </a:t>
            </a:r>
            <a:r>
              <a:rPr lang="en-US" dirty="0"/>
              <a:t>its execution.</a:t>
            </a:r>
          </a:p>
          <a:p>
            <a:r>
              <a:rPr lang="en-US" b="1" dirty="0"/>
              <a:t>3. Local errors or exception conditions detected by the transaction</a:t>
            </a:r>
            <a:r>
              <a:rPr lang="en-US" b="1" dirty="0" smtClean="0"/>
              <a:t>.</a:t>
            </a:r>
          </a:p>
          <a:p>
            <a:pPr marL="914400" indent="-457200"/>
            <a:r>
              <a:rPr lang="en-US" dirty="0" smtClean="0"/>
              <a:t>During transaction </a:t>
            </a:r>
            <a:r>
              <a:rPr lang="en-US" dirty="0"/>
              <a:t>execution, certain conditions may occur that necessitate </a:t>
            </a:r>
            <a:r>
              <a:rPr lang="en-US" dirty="0" smtClean="0"/>
              <a:t>cancellation of </a:t>
            </a:r>
            <a:r>
              <a:rPr lang="en-US" dirty="0"/>
              <a:t>the transaction. For example, data for the transaction may not </a:t>
            </a:r>
            <a:r>
              <a:rPr lang="en-US" dirty="0" smtClean="0"/>
              <a:t>be found</a:t>
            </a:r>
            <a:r>
              <a:rPr lang="en-US" dirty="0"/>
              <a:t>. </a:t>
            </a:r>
            <a:endParaRPr lang="en-US" dirty="0" smtClean="0"/>
          </a:p>
          <a:p>
            <a:pPr marL="914400" indent="-457200"/>
            <a:r>
              <a:rPr lang="en-US" dirty="0" smtClean="0"/>
              <a:t>insufficient </a:t>
            </a:r>
            <a:r>
              <a:rPr lang="en-US" dirty="0"/>
              <a:t>account balance in </a:t>
            </a:r>
            <a:r>
              <a:rPr lang="en-US" dirty="0" smtClean="0"/>
              <a:t>a banking </a:t>
            </a:r>
            <a:r>
              <a:rPr lang="en-US" dirty="0"/>
              <a:t>database, may cause a transaction, such as a fund withdrawal, to </a:t>
            </a:r>
            <a:r>
              <a:rPr lang="en-US" dirty="0" smtClean="0"/>
              <a:t>be canceled</a:t>
            </a:r>
            <a:r>
              <a:rPr lang="en-US" dirty="0"/>
              <a:t>. This exception could be programmed in the transaction itself, </a:t>
            </a:r>
            <a:r>
              <a:rPr lang="en-US" dirty="0" smtClean="0"/>
              <a:t>and in </a:t>
            </a:r>
            <a:r>
              <a:rPr lang="en-US" dirty="0"/>
              <a:t>such a case would not be considered as a transaction failure.</a:t>
            </a:r>
          </a:p>
        </p:txBody>
      </p:sp>
    </p:spTree>
    <p:extLst>
      <p:ext uri="{BB962C8B-B14F-4D97-AF65-F5344CB8AC3E}">
        <p14:creationId xmlns:p14="http://schemas.microsoft.com/office/powerpoint/2010/main" val="2562537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Single VS multi user system</a:t>
            </a:r>
          </a:p>
          <a:p>
            <a:r>
              <a:rPr lang="en-US" dirty="0" smtClean="0"/>
              <a:t>Transaction</a:t>
            </a:r>
          </a:p>
          <a:p>
            <a:r>
              <a:rPr lang="en-US" dirty="0" smtClean="0"/>
              <a:t>Properties of transaction</a:t>
            </a:r>
          </a:p>
          <a:p>
            <a:r>
              <a:rPr lang="en-US" dirty="0" smtClean="0"/>
              <a:t>Concurrency control and recovery methods.</a:t>
            </a:r>
          </a:p>
          <a:p>
            <a:endParaRPr lang="en-US" dirty="0" smtClean="0"/>
          </a:p>
          <a:p>
            <a:endParaRPr lang="en-US" dirty="0"/>
          </a:p>
        </p:txBody>
      </p:sp>
    </p:spTree>
    <p:extLst>
      <p:ext uri="{BB962C8B-B14F-4D97-AF65-F5344CB8AC3E}">
        <p14:creationId xmlns:p14="http://schemas.microsoft.com/office/powerpoint/2010/main" val="3091146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failure</a:t>
            </a:r>
            <a:endParaRPr lang="en-US" dirty="0"/>
          </a:p>
        </p:txBody>
      </p:sp>
      <p:sp>
        <p:nvSpPr>
          <p:cNvPr id="3" name="Content Placeholder 2"/>
          <p:cNvSpPr>
            <a:spLocks noGrp="1"/>
          </p:cNvSpPr>
          <p:nvPr>
            <p:ph idx="1"/>
          </p:nvPr>
        </p:nvSpPr>
        <p:spPr/>
        <p:txBody>
          <a:bodyPr>
            <a:normAutofit lnSpcReduction="10000"/>
          </a:bodyPr>
          <a:lstStyle/>
          <a:p>
            <a:r>
              <a:rPr lang="en-US" b="1" dirty="0"/>
              <a:t>Concurrency control enforcement. </a:t>
            </a:r>
            <a:endParaRPr lang="en-US" b="1" dirty="0" smtClean="0"/>
          </a:p>
          <a:p>
            <a:r>
              <a:rPr lang="en-US" dirty="0" smtClean="0"/>
              <a:t>The </a:t>
            </a:r>
            <a:r>
              <a:rPr lang="en-US" dirty="0"/>
              <a:t>concurrency control method </a:t>
            </a:r>
            <a:r>
              <a:rPr lang="en-US" dirty="0" smtClean="0"/>
              <a:t> </a:t>
            </a:r>
            <a:r>
              <a:rPr lang="en-US" dirty="0"/>
              <a:t>may decide to abort a transaction because it violates </a:t>
            </a:r>
            <a:r>
              <a:rPr lang="en-US" dirty="0" err="1" smtClean="0"/>
              <a:t>serializability</a:t>
            </a:r>
            <a:r>
              <a:rPr lang="en-US" dirty="0" smtClean="0"/>
              <a:t> </a:t>
            </a:r>
            <a:r>
              <a:rPr lang="en-US" dirty="0"/>
              <a:t>or it may abort one or more transactions to resolve </a:t>
            </a:r>
            <a:r>
              <a:rPr lang="en-US" dirty="0" smtClean="0"/>
              <a:t>a state </a:t>
            </a:r>
            <a:r>
              <a:rPr lang="en-US" dirty="0"/>
              <a:t>of deadlock among several transactions </a:t>
            </a:r>
          </a:p>
          <a:p>
            <a:r>
              <a:rPr lang="en-US" b="1" dirty="0" smtClean="0"/>
              <a:t>Disk </a:t>
            </a:r>
            <a:r>
              <a:rPr lang="en-US" b="1" dirty="0"/>
              <a:t>failure. </a:t>
            </a:r>
            <a:r>
              <a:rPr lang="en-US" dirty="0"/>
              <a:t>Some disk blocks may lose their data because of a read or </a:t>
            </a:r>
            <a:r>
              <a:rPr lang="en-US" dirty="0" smtClean="0"/>
              <a:t>write malfunction </a:t>
            </a:r>
            <a:r>
              <a:rPr lang="en-US" dirty="0"/>
              <a:t>or because of a disk read/write head </a:t>
            </a:r>
            <a:r>
              <a:rPr lang="en-US" dirty="0" smtClean="0"/>
              <a:t>crash</a:t>
            </a:r>
          </a:p>
          <a:p>
            <a:r>
              <a:rPr lang="en-US" b="1" dirty="0" smtClean="0"/>
              <a:t>Physical </a:t>
            </a:r>
            <a:r>
              <a:rPr lang="en-US" b="1" dirty="0"/>
              <a:t>problems and catastrophes. </a:t>
            </a:r>
            <a:r>
              <a:rPr lang="en-US" dirty="0"/>
              <a:t>This refers to an endless list of </a:t>
            </a:r>
            <a:r>
              <a:rPr lang="en-US" dirty="0" smtClean="0"/>
              <a:t>problems that </a:t>
            </a:r>
            <a:r>
              <a:rPr lang="en-US" dirty="0"/>
              <a:t>includes power or air-conditioning failure, fire, theft</a:t>
            </a:r>
            <a:r>
              <a:rPr lang="en-US" dirty="0" smtClean="0"/>
              <a:t>, overwriting </a:t>
            </a:r>
            <a:r>
              <a:rPr lang="en-US" dirty="0"/>
              <a:t>disks or tapes by </a:t>
            </a:r>
            <a:r>
              <a:rPr lang="en-US" dirty="0" smtClean="0"/>
              <a:t>mistake</a:t>
            </a:r>
          </a:p>
          <a:p>
            <a:r>
              <a:rPr lang="en-US" dirty="0"/>
              <a:t>Failures of types 1, 2, 3, and 4 are more common than those of types 5 or 6.</a:t>
            </a:r>
          </a:p>
          <a:p>
            <a:r>
              <a:rPr lang="en-US" dirty="0"/>
              <a:t>Whenever a failure of type 1 through 4 occurs, the system must keep sufficient information to quickly recover from the failure. </a:t>
            </a:r>
          </a:p>
        </p:txBody>
      </p:sp>
    </p:spTree>
    <p:extLst>
      <p:ext uri="{BB962C8B-B14F-4D97-AF65-F5344CB8AC3E}">
        <p14:creationId xmlns:p14="http://schemas.microsoft.com/office/powerpoint/2010/main" val="3619325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a:t>
            </a:r>
            <a:endParaRPr lang="en-US" dirty="0"/>
          </a:p>
        </p:txBody>
      </p:sp>
      <p:sp>
        <p:nvSpPr>
          <p:cNvPr id="3" name="Content Placeholder 2"/>
          <p:cNvSpPr>
            <a:spLocks noGrp="1"/>
          </p:cNvSpPr>
          <p:nvPr>
            <p:ph idx="1"/>
          </p:nvPr>
        </p:nvSpPr>
        <p:spPr>
          <a:xfrm>
            <a:off x="677334" y="1552097"/>
            <a:ext cx="8596668" cy="3880773"/>
          </a:xfrm>
        </p:spPr>
        <p:txBody>
          <a:bodyPr>
            <a:normAutofit lnSpcReduction="10000"/>
          </a:bodyPr>
          <a:lstStyle/>
          <a:p>
            <a:r>
              <a:rPr lang="en-US" altLang="en-US" dirty="0"/>
              <a:t>Mirroring</a:t>
            </a:r>
          </a:p>
          <a:p>
            <a:pPr lvl="1"/>
            <a:r>
              <a:rPr lang="en-US" altLang="en-US" dirty="0"/>
              <a:t>keep two copies of the database and maintain them simultaneously</a:t>
            </a:r>
          </a:p>
          <a:p>
            <a:pPr lvl="1"/>
            <a:endParaRPr lang="en-US" altLang="en-US" dirty="0"/>
          </a:p>
          <a:p>
            <a:pPr lvl="1"/>
            <a:endParaRPr lang="en-US" altLang="en-US" dirty="0"/>
          </a:p>
          <a:p>
            <a:r>
              <a:rPr lang="en-US" altLang="en-US" dirty="0"/>
              <a:t>Backup</a:t>
            </a:r>
          </a:p>
          <a:p>
            <a:pPr lvl="1"/>
            <a:r>
              <a:rPr lang="en-US" altLang="en-US" dirty="0"/>
              <a:t>periodically dump the complete state of the database to some form of tertiary storage</a:t>
            </a:r>
          </a:p>
          <a:p>
            <a:endParaRPr lang="en-US" altLang="en-US" dirty="0"/>
          </a:p>
          <a:p>
            <a:r>
              <a:rPr lang="en-US" altLang="en-US" dirty="0"/>
              <a:t>System Logging</a:t>
            </a:r>
          </a:p>
          <a:p>
            <a:pPr lvl="1"/>
            <a:r>
              <a:rPr lang="en-US" altLang="en-US" dirty="0"/>
              <a:t>the log keeps track of all transaction operations affecting the values of database items. The log is kept on disk so that it is not affected by failures except for disk and catastrophic failures. </a:t>
            </a:r>
          </a:p>
          <a:p>
            <a:endParaRPr lang="en-US" dirty="0"/>
          </a:p>
        </p:txBody>
      </p:sp>
      <p:sp>
        <p:nvSpPr>
          <p:cNvPr id="4" name="AutoShape 6"/>
          <p:cNvSpPr>
            <a:spLocks noChangeArrowheads="1"/>
          </p:cNvSpPr>
          <p:nvPr/>
        </p:nvSpPr>
        <p:spPr bwMode="auto">
          <a:xfrm>
            <a:off x="5631542" y="2426597"/>
            <a:ext cx="762000" cy="381000"/>
          </a:xfrm>
          <a:prstGeom prst="flowChartMagneticDisk">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 name="Group 15"/>
          <p:cNvGrpSpPr>
            <a:grpSpLocks/>
          </p:cNvGrpSpPr>
          <p:nvPr/>
        </p:nvGrpSpPr>
        <p:grpSpPr bwMode="auto">
          <a:xfrm>
            <a:off x="3559627" y="2386702"/>
            <a:ext cx="457200" cy="685800"/>
            <a:chOff x="2352" y="1248"/>
            <a:chExt cx="288" cy="432"/>
          </a:xfrm>
        </p:grpSpPr>
        <p:sp>
          <p:nvSpPr>
            <p:cNvPr id="6" name="Rectangle 8"/>
            <p:cNvSpPr>
              <a:spLocks noChangeArrowheads="1"/>
            </p:cNvSpPr>
            <p:nvPr/>
          </p:nvSpPr>
          <p:spPr bwMode="auto">
            <a:xfrm>
              <a:off x="2352" y="1248"/>
              <a:ext cx="288" cy="4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9"/>
            <p:cNvSpPr>
              <a:spLocks noChangeShapeType="1"/>
            </p:cNvSpPr>
            <p:nvPr/>
          </p:nvSpPr>
          <p:spPr bwMode="auto">
            <a:xfrm>
              <a:off x="2400" y="1296"/>
              <a:ext cx="192"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0"/>
            <p:cNvSpPr>
              <a:spLocks noChangeShapeType="1"/>
            </p:cNvSpPr>
            <p:nvPr/>
          </p:nvSpPr>
          <p:spPr bwMode="auto">
            <a:xfrm>
              <a:off x="2400" y="1344"/>
              <a:ext cx="192"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1"/>
            <p:cNvSpPr>
              <a:spLocks noChangeShapeType="1"/>
            </p:cNvSpPr>
            <p:nvPr/>
          </p:nvSpPr>
          <p:spPr bwMode="auto">
            <a:xfrm>
              <a:off x="2400" y="1392"/>
              <a:ext cx="192"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2"/>
            <p:cNvSpPr>
              <a:spLocks noChangeShapeType="1"/>
            </p:cNvSpPr>
            <p:nvPr/>
          </p:nvSpPr>
          <p:spPr bwMode="auto">
            <a:xfrm>
              <a:off x="2400" y="1440"/>
              <a:ext cx="192"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3"/>
            <p:cNvSpPr>
              <a:spLocks noChangeShapeType="1"/>
            </p:cNvSpPr>
            <p:nvPr/>
          </p:nvSpPr>
          <p:spPr bwMode="auto">
            <a:xfrm>
              <a:off x="2400" y="1488"/>
              <a:ext cx="192"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4"/>
            <p:cNvSpPr>
              <a:spLocks noChangeShapeType="1"/>
            </p:cNvSpPr>
            <p:nvPr/>
          </p:nvSpPr>
          <p:spPr bwMode="auto">
            <a:xfrm>
              <a:off x="2400" y="1536"/>
              <a:ext cx="192"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 name="Line 16"/>
          <p:cNvSpPr>
            <a:spLocks noChangeShapeType="1"/>
          </p:cNvSpPr>
          <p:nvPr/>
        </p:nvSpPr>
        <p:spPr bwMode="auto">
          <a:xfrm>
            <a:off x="4016827" y="2691502"/>
            <a:ext cx="1295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utoShape 19"/>
          <p:cNvSpPr>
            <a:spLocks noChangeArrowheads="1"/>
          </p:cNvSpPr>
          <p:nvPr/>
        </p:nvSpPr>
        <p:spPr bwMode="auto">
          <a:xfrm>
            <a:off x="3559627" y="3920689"/>
            <a:ext cx="762000" cy="381000"/>
          </a:xfrm>
          <a:prstGeom prst="flowChartMagneticDisk">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20"/>
          <p:cNvSpPr>
            <a:spLocks noChangeArrowheads="1"/>
          </p:cNvSpPr>
          <p:nvPr/>
        </p:nvSpPr>
        <p:spPr bwMode="auto">
          <a:xfrm>
            <a:off x="5693227" y="3741272"/>
            <a:ext cx="685800" cy="685800"/>
          </a:xfrm>
          <a:prstGeom prst="flowChartMagneticTape">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21"/>
          <p:cNvSpPr>
            <a:spLocks noChangeShapeType="1"/>
          </p:cNvSpPr>
          <p:nvPr/>
        </p:nvSpPr>
        <p:spPr bwMode="auto">
          <a:xfrm>
            <a:off x="4321627" y="4111189"/>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AutoShape 22"/>
          <p:cNvSpPr>
            <a:spLocks noChangeArrowheads="1"/>
          </p:cNvSpPr>
          <p:nvPr/>
        </p:nvSpPr>
        <p:spPr bwMode="auto">
          <a:xfrm>
            <a:off x="5617027" y="6103922"/>
            <a:ext cx="762000" cy="381000"/>
          </a:xfrm>
          <a:prstGeom prst="flowChartMagneticDisk">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 name="Group 23"/>
          <p:cNvGrpSpPr>
            <a:grpSpLocks/>
          </p:cNvGrpSpPr>
          <p:nvPr/>
        </p:nvGrpSpPr>
        <p:grpSpPr bwMode="auto">
          <a:xfrm>
            <a:off x="4093027" y="5556276"/>
            <a:ext cx="457200" cy="685800"/>
            <a:chOff x="2352" y="1248"/>
            <a:chExt cx="288" cy="432"/>
          </a:xfrm>
        </p:grpSpPr>
        <p:sp>
          <p:nvSpPr>
            <p:cNvPr id="19" name="Rectangle 24"/>
            <p:cNvSpPr>
              <a:spLocks noChangeArrowheads="1"/>
            </p:cNvSpPr>
            <p:nvPr/>
          </p:nvSpPr>
          <p:spPr bwMode="auto">
            <a:xfrm>
              <a:off x="2352" y="1248"/>
              <a:ext cx="288" cy="4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5"/>
            <p:cNvSpPr>
              <a:spLocks noChangeShapeType="1"/>
            </p:cNvSpPr>
            <p:nvPr/>
          </p:nvSpPr>
          <p:spPr bwMode="auto">
            <a:xfrm>
              <a:off x="2400" y="1296"/>
              <a:ext cx="192"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6"/>
            <p:cNvSpPr>
              <a:spLocks noChangeShapeType="1"/>
            </p:cNvSpPr>
            <p:nvPr/>
          </p:nvSpPr>
          <p:spPr bwMode="auto">
            <a:xfrm>
              <a:off x="2400" y="1344"/>
              <a:ext cx="192"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7"/>
            <p:cNvSpPr>
              <a:spLocks noChangeShapeType="1"/>
            </p:cNvSpPr>
            <p:nvPr/>
          </p:nvSpPr>
          <p:spPr bwMode="auto">
            <a:xfrm>
              <a:off x="2400" y="1392"/>
              <a:ext cx="192"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8"/>
            <p:cNvSpPr>
              <a:spLocks noChangeShapeType="1"/>
            </p:cNvSpPr>
            <p:nvPr/>
          </p:nvSpPr>
          <p:spPr bwMode="auto">
            <a:xfrm>
              <a:off x="2400" y="1440"/>
              <a:ext cx="192"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9"/>
            <p:cNvSpPr>
              <a:spLocks noChangeShapeType="1"/>
            </p:cNvSpPr>
            <p:nvPr/>
          </p:nvSpPr>
          <p:spPr bwMode="auto">
            <a:xfrm>
              <a:off x="2400" y="1488"/>
              <a:ext cx="192"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30"/>
            <p:cNvSpPr>
              <a:spLocks noChangeShapeType="1"/>
            </p:cNvSpPr>
            <p:nvPr/>
          </p:nvSpPr>
          <p:spPr bwMode="auto">
            <a:xfrm>
              <a:off x="2400" y="1536"/>
              <a:ext cx="192"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 name="AutoShape 55"/>
          <p:cNvSpPr>
            <a:spLocks noChangeArrowheads="1"/>
          </p:cNvSpPr>
          <p:nvPr/>
        </p:nvSpPr>
        <p:spPr bwMode="auto">
          <a:xfrm>
            <a:off x="5617027" y="5494322"/>
            <a:ext cx="762000" cy="381000"/>
          </a:xfrm>
          <a:prstGeom prst="flowChartMagneticDisk">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56"/>
          <p:cNvSpPr>
            <a:spLocks noChangeShapeType="1"/>
          </p:cNvSpPr>
          <p:nvPr/>
        </p:nvSpPr>
        <p:spPr bwMode="auto">
          <a:xfrm>
            <a:off x="4550227" y="5722922"/>
            <a:ext cx="1066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57"/>
          <p:cNvSpPr>
            <a:spLocks noChangeShapeType="1"/>
          </p:cNvSpPr>
          <p:nvPr/>
        </p:nvSpPr>
        <p:spPr bwMode="auto">
          <a:xfrm>
            <a:off x="4550227" y="6027722"/>
            <a:ext cx="114300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AutoShape 6"/>
          <p:cNvSpPr>
            <a:spLocks noChangeArrowheads="1"/>
          </p:cNvSpPr>
          <p:nvPr/>
        </p:nvSpPr>
        <p:spPr bwMode="auto">
          <a:xfrm>
            <a:off x="5312227" y="2498720"/>
            <a:ext cx="762000" cy="381000"/>
          </a:xfrm>
          <a:prstGeom prst="flowChartMagneticDisk">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15025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State</a:t>
            </a:r>
            <a:endParaRPr lang="en-US" dirty="0"/>
          </a:p>
        </p:txBody>
      </p:sp>
      <p:sp>
        <p:nvSpPr>
          <p:cNvPr id="3" name="Content Placeholder 2"/>
          <p:cNvSpPr>
            <a:spLocks noGrp="1"/>
          </p:cNvSpPr>
          <p:nvPr>
            <p:ph idx="1"/>
          </p:nvPr>
        </p:nvSpPr>
        <p:spPr>
          <a:xfrm>
            <a:off x="677334" y="1770743"/>
            <a:ext cx="8596668" cy="4270619"/>
          </a:xfrm>
        </p:spPr>
        <p:txBody>
          <a:bodyPr>
            <a:normAutofit fontScale="92500" lnSpcReduction="20000"/>
          </a:bodyPr>
          <a:lstStyle/>
          <a:p>
            <a:pPr>
              <a:lnSpc>
                <a:spcPct val="90000"/>
              </a:lnSpc>
            </a:pPr>
            <a:r>
              <a:rPr lang="en-US" altLang="en-US" sz="2000" dirty="0"/>
              <a:t>For recovery purposes the system needs to keep track of when a transaction starts, terminates and commits. </a:t>
            </a:r>
          </a:p>
          <a:p>
            <a:pPr>
              <a:lnSpc>
                <a:spcPct val="90000"/>
              </a:lnSpc>
            </a:pPr>
            <a:r>
              <a:rPr lang="en-US" altLang="en-US" sz="2000" dirty="0" err="1"/>
              <a:t>Begin_Transaction</a:t>
            </a:r>
            <a:r>
              <a:rPr lang="en-US" altLang="en-US" sz="2000" dirty="0"/>
              <a:t>: </a:t>
            </a:r>
            <a:r>
              <a:rPr lang="en-US" altLang="en-US" dirty="0"/>
              <a:t>marks the beginning of a transaction execution;</a:t>
            </a:r>
            <a:endParaRPr lang="en-US" altLang="en-US" sz="2000" dirty="0"/>
          </a:p>
          <a:p>
            <a:pPr>
              <a:lnSpc>
                <a:spcPct val="90000"/>
              </a:lnSpc>
            </a:pPr>
            <a:r>
              <a:rPr lang="en-US" altLang="en-US" sz="2000" dirty="0" err="1"/>
              <a:t>End_Transaction</a:t>
            </a:r>
            <a:r>
              <a:rPr lang="en-US" altLang="en-US" sz="2000" dirty="0"/>
              <a:t>: </a:t>
            </a:r>
            <a:r>
              <a:rPr lang="en-US" altLang="en-US" dirty="0"/>
              <a:t>specifies that the read and write operations have ended and marks the end limit of transaction execution (but may be aborted because of concurrency control);</a:t>
            </a:r>
            <a:endParaRPr lang="en-US" altLang="en-US" sz="2000" dirty="0"/>
          </a:p>
          <a:p>
            <a:pPr>
              <a:lnSpc>
                <a:spcPct val="90000"/>
              </a:lnSpc>
            </a:pPr>
            <a:r>
              <a:rPr lang="en-US" altLang="en-US" sz="2000" dirty="0" err="1"/>
              <a:t>Commit_Transaction</a:t>
            </a:r>
            <a:r>
              <a:rPr lang="en-US" altLang="en-US" sz="2000" dirty="0"/>
              <a:t>: </a:t>
            </a:r>
            <a:r>
              <a:rPr lang="en-US" altLang="en-US" dirty="0"/>
              <a:t>signals a successful end of the transaction. Any updates executed by the transaction can be safely committed to the database and will not be undone;</a:t>
            </a:r>
            <a:endParaRPr lang="en-US" altLang="en-US" sz="2000" dirty="0"/>
          </a:p>
          <a:p>
            <a:pPr>
              <a:lnSpc>
                <a:spcPct val="90000"/>
              </a:lnSpc>
            </a:pPr>
            <a:r>
              <a:rPr lang="en-US" altLang="en-US" sz="2000" dirty="0"/>
              <a:t>Rollback (or Abort): </a:t>
            </a:r>
            <a:r>
              <a:rPr lang="en-US" altLang="en-US" dirty="0"/>
              <a:t>signals that the transaction has ended unsuccessfully. Any changes that the transaction may have applied to the database must be undone;</a:t>
            </a:r>
            <a:endParaRPr lang="en-US" altLang="en-US" sz="2000" dirty="0"/>
          </a:p>
          <a:p>
            <a:pPr>
              <a:lnSpc>
                <a:spcPct val="90000"/>
              </a:lnSpc>
            </a:pPr>
            <a:r>
              <a:rPr lang="en-US" altLang="en-US" sz="2000" dirty="0"/>
              <a:t>Undo: </a:t>
            </a:r>
            <a:r>
              <a:rPr lang="en-US" altLang="en-US" dirty="0"/>
              <a:t>similar to </a:t>
            </a:r>
            <a:r>
              <a:rPr lang="en-US" altLang="en-US" b="1" dirty="0"/>
              <a:t>ROLLBACK </a:t>
            </a:r>
            <a:r>
              <a:rPr lang="en-US" altLang="en-US" dirty="0"/>
              <a:t>but it applies to a single operation rather than to a whole transaction;</a:t>
            </a:r>
          </a:p>
          <a:p>
            <a:pPr>
              <a:lnSpc>
                <a:spcPct val="90000"/>
              </a:lnSpc>
            </a:pPr>
            <a:r>
              <a:rPr lang="en-US" altLang="en-US" sz="2000" dirty="0"/>
              <a:t>Redo: </a:t>
            </a:r>
            <a:r>
              <a:rPr lang="en-US" altLang="en-US" dirty="0"/>
              <a:t>specifies that certain transaction operations must be redone to ensure that all the operations of a committed transaction have been applied successfully to the database</a:t>
            </a:r>
            <a:r>
              <a:rPr lang="en-US" altLang="en-US" dirty="0" smtClean="0"/>
              <a:t>;</a:t>
            </a:r>
            <a:endParaRPr lang="en-US" altLang="en-US" dirty="0"/>
          </a:p>
        </p:txBody>
      </p:sp>
    </p:spTree>
    <p:extLst>
      <p:ext uri="{BB962C8B-B14F-4D97-AF65-F5344CB8AC3E}">
        <p14:creationId xmlns:p14="http://schemas.microsoft.com/office/powerpoint/2010/main" val="3820442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execution</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None/>
            </a:pPr>
            <a:r>
              <a:rPr lang="en-US" altLang="en-US" dirty="0"/>
              <a:t>For every transaction a unique transaction-id is generated by the system.</a:t>
            </a:r>
          </a:p>
          <a:p>
            <a:r>
              <a:rPr lang="en-US" altLang="en-US" b="1" dirty="0"/>
              <a:t>[</a:t>
            </a:r>
            <a:r>
              <a:rPr lang="en-US" altLang="en-US" b="1" dirty="0" err="1"/>
              <a:t>start_transaction</a:t>
            </a:r>
            <a:r>
              <a:rPr lang="en-US" altLang="en-US" b="1" dirty="0"/>
              <a:t>, transaction-id]:</a:t>
            </a:r>
            <a:r>
              <a:rPr lang="en-US" altLang="en-US" dirty="0"/>
              <a:t>  the start of execution of the transaction identified by transaction-id</a:t>
            </a:r>
          </a:p>
          <a:p>
            <a:endParaRPr lang="en-US" altLang="en-US" sz="700" dirty="0"/>
          </a:p>
          <a:p>
            <a:r>
              <a:rPr lang="en-US" altLang="en-US" b="1" dirty="0"/>
              <a:t>[</a:t>
            </a:r>
            <a:r>
              <a:rPr lang="en-US" altLang="en-US" b="1" dirty="0" err="1"/>
              <a:t>read_item</a:t>
            </a:r>
            <a:r>
              <a:rPr lang="en-US" altLang="en-US" b="1" dirty="0"/>
              <a:t>, transaction-id, X]:</a:t>
            </a:r>
            <a:r>
              <a:rPr lang="en-US" altLang="en-US" dirty="0"/>
              <a:t> the transaction identified by transaction-id reads the value of database item X. Optional in some protocols.</a:t>
            </a:r>
          </a:p>
          <a:p>
            <a:r>
              <a:rPr lang="en-US" altLang="en-US" b="1" dirty="0"/>
              <a:t>[</a:t>
            </a:r>
            <a:r>
              <a:rPr lang="en-US" altLang="en-US" b="1" dirty="0" err="1"/>
              <a:t>write_item</a:t>
            </a:r>
            <a:r>
              <a:rPr lang="en-US" altLang="en-US" b="1" dirty="0"/>
              <a:t>, transaction-id, X, </a:t>
            </a:r>
            <a:r>
              <a:rPr lang="en-US" altLang="en-US" b="1" dirty="0" err="1"/>
              <a:t>old_value</a:t>
            </a:r>
            <a:r>
              <a:rPr lang="en-US" altLang="en-US" b="1" dirty="0"/>
              <a:t>, </a:t>
            </a:r>
            <a:r>
              <a:rPr lang="en-US" altLang="en-US" b="1" dirty="0" err="1"/>
              <a:t>new_value</a:t>
            </a:r>
            <a:r>
              <a:rPr lang="en-US" altLang="en-US" b="1" dirty="0"/>
              <a:t>]:</a:t>
            </a:r>
            <a:r>
              <a:rPr lang="en-US" altLang="en-US" dirty="0"/>
              <a:t> the transaction identified by transaction-id changes the value of database item X from </a:t>
            </a:r>
            <a:r>
              <a:rPr lang="en-US" altLang="en-US" dirty="0" err="1"/>
              <a:t>old_value</a:t>
            </a:r>
            <a:r>
              <a:rPr lang="en-US" altLang="en-US" dirty="0"/>
              <a:t> to </a:t>
            </a:r>
            <a:r>
              <a:rPr lang="en-US" altLang="en-US" dirty="0" err="1"/>
              <a:t>new_value</a:t>
            </a:r>
            <a:endParaRPr lang="en-US" altLang="en-US" dirty="0"/>
          </a:p>
          <a:p>
            <a:endParaRPr lang="en-US" altLang="en-US" sz="500" dirty="0"/>
          </a:p>
          <a:p>
            <a:endParaRPr lang="en-US" altLang="en-US" sz="500" dirty="0"/>
          </a:p>
          <a:p>
            <a:r>
              <a:rPr lang="en-US" altLang="en-US" b="1" dirty="0"/>
              <a:t>[commit, transaction-id]:</a:t>
            </a:r>
            <a:r>
              <a:rPr lang="en-US" altLang="en-US" dirty="0"/>
              <a:t> the transaction identified by transaction-id has completed all accesses to the database successfully and its effect can be recorded permanently (committed)</a:t>
            </a:r>
          </a:p>
          <a:p>
            <a:endParaRPr lang="en-US" altLang="en-US" sz="600" dirty="0"/>
          </a:p>
          <a:p>
            <a:r>
              <a:rPr lang="en-US" altLang="en-US" b="1" dirty="0"/>
              <a:t>[abort, transaction-id]:</a:t>
            </a:r>
            <a:r>
              <a:rPr lang="en-US" altLang="en-US" dirty="0"/>
              <a:t> the transaction identified by transaction-id has been aborted</a:t>
            </a:r>
          </a:p>
          <a:p>
            <a:endParaRPr lang="en-US" dirty="0"/>
          </a:p>
        </p:txBody>
      </p:sp>
      <p:sp>
        <p:nvSpPr>
          <p:cNvPr id="4" name="Text Box 8"/>
          <p:cNvSpPr txBox="1">
            <a:spLocks noChangeArrowheads="1"/>
          </p:cNvSpPr>
          <p:nvPr/>
        </p:nvSpPr>
        <p:spPr bwMode="auto">
          <a:xfrm>
            <a:off x="9274002" y="1091746"/>
            <a:ext cx="2895600" cy="57246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sz="1400">
                <a:latin typeface="Courier New" panose="02070309020205020404" pitchFamily="49" charset="0"/>
              </a:rPr>
              <a:t>Credit_labmark (sno NUMBER, cno CHAR, credit NUMBER)</a:t>
            </a:r>
          </a:p>
          <a:p>
            <a:pPr eaLnBrk="0" hangingPunct="0"/>
            <a:r>
              <a:rPr lang="en-US" altLang="en-US" sz="1400">
                <a:latin typeface="Courier New" panose="02070309020205020404" pitchFamily="49" charset="0"/>
              </a:rPr>
              <a:t>old_mark  NUMBER; </a:t>
            </a:r>
          </a:p>
          <a:p>
            <a:pPr eaLnBrk="0" hangingPunct="0"/>
            <a:r>
              <a:rPr lang="en-US" altLang="en-US" sz="1400">
                <a:latin typeface="Courier New" panose="02070309020205020404" pitchFamily="49" charset="0"/>
              </a:rPr>
              <a:t>new_mark  NUMBER;</a:t>
            </a:r>
            <a:r>
              <a:rPr lang="en-US" altLang="en-US" sz="1600">
                <a:latin typeface="Courier New" panose="02070309020205020404" pitchFamily="49" charset="0"/>
              </a:rPr>
              <a:t> </a:t>
            </a:r>
          </a:p>
          <a:p>
            <a:pPr eaLnBrk="0" hangingPunct="0"/>
            <a:endParaRPr lang="en-US" altLang="en-US" sz="1400">
              <a:latin typeface="Courier New" panose="02070309020205020404" pitchFamily="49" charset="0"/>
            </a:endParaRPr>
          </a:p>
          <a:p>
            <a:pPr eaLnBrk="0" hangingPunct="0"/>
            <a:r>
              <a:rPr lang="en-US" altLang="en-US" sz="1400">
                <a:latin typeface="Courier New" panose="02070309020205020404" pitchFamily="49" charset="0"/>
              </a:rPr>
              <a:t>SELECT labmark INTO old_mark FROM enrol </a:t>
            </a:r>
          </a:p>
          <a:p>
            <a:pPr eaLnBrk="0" hangingPunct="0"/>
            <a:r>
              <a:rPr lang="en-US" altLang="en-US" sz="1400">
                <a:latin typeface="Courier New" panose="02070309020205020404" pitchFamily="49" charset="0"/>
              </a:rPr>
              <a:t>WHERE studno = sno and courseno = cno FOR UPDATE OF labmark; </a:t>
            </a:r>
          </a:p>
          <a:p>
            <a:pPr eaLnBrk="0" hangingPunct="0"/>
            <a:endParaRPr lang="en-US" altLang="en-US" sz="1400">
              <a:latin typeface="Courier New" panose="02070309020205020404" pitchFamily="49" charset="0"/>
            </a:endParaRPr>
          </a:p>
          <a:p>
            <a:pPr eaLnBrk="0" hangingPunct="0"/>
            <a:r>
              <a:rPr lang="en-US" altLang="en-US" sz="1400">
                <a:latin typeface="Courier New" panose="02070309020205020404" pitchFamily="49" charset="0"/>
              </a:rPr>
              <a:t>new_ mark := old_ mark + credit;</a:t>
            </a:r>
          </a:p>
          <a:p>
            <a:pPr eaLnBrk="0" hangingPunct="0"/>
            <a:r>
              <a:rPr lang="en-US" altLang="en-US" sz="1400">
                <a:latin typeface="Courier New" panose="02070309020205020404" pitchFamily="49" charset="0"/>
              </a:rPr>
              <a:t> </a:t>
            </a:r>
          </a:p>
          <a:p>
            <a:pPr eaLnBrk="0" hangingPunct="0"/>
            <a:r>
              <a:rPr lang="en-US" altLang="en-US" sz="1400">
                <a:latin typeface="Courier New" panose="02070309020205020404" pitchFamily="49" charset="0"/>
              </a:rPr>
              <a:t>UPDATE enrol SET labmark = new_mark WHERE studno = sno and courseno = cno ;</a:t>
            </a:r>
          </a:p>
          <a:p>
            <a:pPr eaLnBrk="0" hangingPunct="0"/>
            <a:endParaRPr lang="en-US" altLang="en-US" sz="1400">
              <a:latin typeface="Courier New" panose="02070309020205020404" pitchFamily="49" charset="0"/>
            </a:endParaRPr>
          </a:p>
          <a:p>
            <a:pPr eaLnBrk="0" hangingPunct="0"/>
            <a:r>
              <a:rPr lang="en-US" altLang="en-US" sz="1400">
                <a:latin typeface="Courier New" panose="02070309020205020404" pitchFamily="49" charset="0"/>
              </a:rPr>
              <a:t>COMMIT;</a:t>
            </a:r>
          </a:p>
          <a:p>
            <a:pPr eaLnBrk="0" hangingPunct="0"/>
            <a:endParaRPr lang="en-US" altLang="en-US" sz="1400">
              <a:latin typeface="Courier New" panose="02070309020205020404" pitchFamily="49" charset="0"/>
            </a:endParaRPr>
          </a:p>
          <a:p>
            <a:pPr eaLnBrk="0" hangingPunct="0"/>
            <a:r>
              <a:rPr lang="en-US" altLang="en-US" sz="1400">
                <a:latin typeface="Courier New" panose="02070309020205020404" pitchFamily="49" charset="0"/>
              </a:rPr>
              <a:t>EXCEPTION </a:t>
            </a:r>
            <a:endParaRPr lang="en-US" altLang="en-US" sz="1400" b="1">
              <a:latin typeface="Courier New" panose="02070309020205020404" pitchFamily="49" charset="0"/>
            </a:endParaRPr>
          </a:p>
          <a:p>
            <a:pPr eaLnBrk="0" hangingPunct="0"/>
            <a:r>
              <a:rPr lang="en-US" altLang="en-US" sz="1400">
                <a:latin typeface="Courier New" panose="02070309020205020404" pitchFamily="49" charset="0"/>
              </a:rPr>
              <a:t>  WHEN OTHERS THEN  ROLLBACK;</a:t>
            </a:r>
          </a:p>
          <a:p>
            <a:pPr eaLnBrk="0" hangingPunct="0"/>
            <a:r>
              <a:rPr lang="en-US" altLang="en-US" sz="1400">
                <a:latin typeface="Courier New" panose="02070309020205020404" pitchFamily="49" charset="0"/>
              </a:rPr>
              <a:t> </a:t>
            </a:r>
          </a:p>
          <a:p>
            <a:pPr eaLnBrk="0" hangingPunct="0"/>
            <a:r>
              <a:rPr lang="en-US" altLang="en-US" sz="1400">
                <a:latin typeface="Courier New" panose="02070309020205020404" pitchFamily="49" charset="0"/>
              </a:rPr>
              <a:t>END credit_labmark; </a:t>
            </a:r>
            <a:endParaRPr lang="en-US" altLang="en-US" sz="1000">
              <a:latin typeface="Courier New" panose="02070309020205020404" pitchFamily="49" charset="0"/>
            </a:endParaRPr>
          </a:p>
        </p:txBody>
      </p:sp>
      <p:sp>
        <p:nvSpPr>
          <p:cNvPr id="5" name="Line 9"/>
          <p:cNvSpPr>
            <a:spLocks noChangeShapeType="1"/>
          </p:cNvSpPr>
          <p:nvPr/>
        </p:nvSpPr>
        <p:spPr bwMode="auto">
          <a:xfrm flipV="1">
            <a:off x="8055429" y="1244146"/>
            <a:ext cx="1218573" cy="119425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10"/>
          <p:cNvSpPr>
            <a:spLocks noChangeShapeType="1"/>
          </p:cNvSpPr>
          <p:nvPr/>
        </p:nvSpPr>
        <p:spPr bwMode="auto">
          <a:xfrm>
            <a:off x="8490857" y="4122056"/>
            <a:ext cx="859345" cy="55108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11"/>
          <p:cNvSpPr>
            <a:spLocks noChangeShapeType="1"/>
          </p:cNvSpPr>
          <p:nvPr/>
        </p:nvSpPr>
        <p:spPr bwMode="auto">
          <a:xfrm flipV="1">
            <a:off x="8171543" y="2920545"/>
            <a:ext cx="1178659" cy="3016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2"/>
          <p:cNvSpPr>
            <a:spLocks noChangeShapeType="1"/>
          </p:cNvSpPr>
          <p:nvPr/>
        </p:nvSpPr>
        <p:spPr bwMode="auto">
          <a:xfrm>
            <a:off x="8403771" y="4978400"/>
            <a:ext cx="870231" cy="22814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3"/>
          <p:cNvSpPr>
            <a:spLocks noChangeShapeType="1"/>
          </p:cNvSpPr>
          <p:nvPr/>
        </p:nvSpPr>
        <p:spPr bwMode="auto">
          <a:xfrm>
            <a:off x="8054802" y="5968546"/>
            <a:ext cx="1219200" cy="152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715907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Execution</a:t>
            </a:r>
            <a:endParaRPr lang="en-US" dirty="0"/>
          </a:p>
        </p:txBody>
      </p:sp>
      <p:sp>
        <p:nvSpPr>
          <p:cNvPr id="5" name="Rectangle 58"/>
          <p:cNvSpPr>
            <a:spLocks noChangeArrowheads="1"/>
          </p:cNvSpPr>
          <p:nvPr/>
        </p:nvSpPr>
        <p:spPr bwMode="auto">
          <a:xfrm>
            <a:off x="3751942" y="1404257"/>
            <a:ext cx="5334000" cy="12033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800">
                <a:latin typeface="Arial" panose="020B0604020202020204" pitchFamily="34" charset="0"/>
              </a:rPr>
              <a:t>A transaction reaches its </a:t>
            </a:r>
            <a:r>
              <a:rPr lang="en-US" altLang="en-US" sz="1800" i="1">
                <a:latin typeface="Arial" panose="020B0604020202020204" pitchFamily="34" charset="0"/>
              </a:rPr>
              <a:t>commit point</a:t>
            </a:r>
            <a:r>
              <a:rPr lang="en-US" altLang="en-US" sz="1800">
                <a:latin typeface="Arial" panose="020B0604020202020204" pitchFamily="34" charset="0"/>
              </a:rPr>
              <a:t> when all operations accessing the database are completed and the result has been recorded in the log. It then writes a [commit, transaction-id].</a:t>
            </a:r>
            <a:endParaRPr lang="en-US" altLang="en-US">
              <a:latin typeface="Times New Roman" panose="02020603050405020304" pitchFamily="18" charset="0"/>
            </a:endParaRPr>
          </a:p>
        </p:txBody>
      </p:sp>
      <p:sp>
        <p:nvSpPr>
          <p:cNvPr id="6" name="Rectangle 60"/>
          <p:cNvSpPr>
            <a:spLocks noChangeArrowheads="1"/>
          </p:cNvSpPr>
          <p:nvPr/>
        </p:nvSpPr>
        <p:spPr bwMode="auto">
          <a:xfrm>
            <a:off x="856342" y="5214257"/>
            <a:ext cx="8077200" cy="14779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800">
                <a:latin typeface="Arial" panose="020B0604020202020204" pitchFamily="34" charset="0"/>
              </a:rPr>
              <a:t>If a system failure occurs, searching the log and rollback the transactions that have written into the log a</a:t>
            </a:r>
          </a:p>
          <a:p>
            <a:pPr lvl="1" eaLnBrk="0" hangingPunct="0"/>
            <a:r>
              <a:rPr lang="en-US" altLang="en-US" sz="1800" b="1">
                <a:latin typeface="Arial" panose="020B0604020202020204" pitchFamily="34" charset="0"/>
              </a:rPr>
              <a:t>[start_transaction, transaction-id]</a:t>
            </a:r>
          </a:p>
          <a:p>
            <a:pPr lvl="1" eaLnBrk="0" hangingPunct="0"/>
            <a:r>
              <a:rPr lang="en-US" altLang="en-US" sz="1800" b="1">
                <a:latin typeface="Arial" panose="020B0604020202020204" pitchFamily="34" charset="0"/>
              </a:rPr>
              <a:t>[write_item, transaction-id, X, old_value, new_value]</a:t>
            </a:r>
          </a:p>
          <a:p>
            <a:pPr eaLnBrk="0" hangingPunct="0"/>
            <a:r>
              <a:rPr lang="en-US" altLang="en-US" sz="1800">
                <a:latin typeface="Arial" panose="020B0604020202020204" pitchFamily="34" charset="0"/>
              </a:rPr>
              <a:t>but have not recorded into the log  a </a:t>
            </a:r>
            <a:r>
              <a:rPr lang="en-US" altLang="en-US" sz="1800" b="1">
                <a:latin typeface="Arial" panose="020B0604020202020204" pitchFamily="34" charset="0"/>
              </a:rPr>
              <a:t>[commit, transaction-id]</a:t>
            </a:r>
            <a:endParaRPr lang="en-US" altLang="en-US" sz="1800">
              <a:latin typeface="Arial" panose="020B0604020202020204" pitchFamily="34" charset="0"/>
            </a:endParaRPr>
          </a:p>
        </p:txBody>
      </p:sp>
      <p:pic>
        <p:nvPicPr>
          <p:cNvPr id="7" name="Picture 7" descr="fig17_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194" y="2725057"/>
            <a:ext cx="8067748" cy="2174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3347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log</a:t>
            </a:r>
            <a:endParaRPr lang="en-US" dirty="0"/>
          </a:p>
        </p:txBody>
      </p:sp>
      <p:sp>
        <p:nvSpPr>
          <p:cNvPr id="3" name="Content Placeholder 2"/>
          <p:cNvSpPr>
            <a:spLocks noGrp="1"/>
          </p:cNvSpPr>
          <p:nvPr>
            <p:ph idx="1"/>
          </p:nvPr>
        </p:nvSpPr>
        <p:spPr/>
        <p:txBody>
          <a:bodyPr>
            <a:normAutofit fontScale="92500"/>
          </a:bodyPr>
          <a:lstStyle/>
          <a:p>
            <a:r>
              <a:rPr lang="en-US" dirty="0"/>
              <a:t>To be able to recover </a:t>
            </a:r>
            <a:r>
              <a:rPr lang="en-US" dirty="0" smtClean="0"/>
              <a:t>affect transaction from </a:t>
            </a:r>
            <a:r>
              <a:rPr lang="en-US" dirty="0"/>
              <a:t>failures </a:t>
            </a:r>
            <a:r>
              <a:rPr lang="en-US" dirty="0" smtClean="0"/>
              <a:t>, </a:t>
            </a:r>
            <a:r>
              <a:rPr lang="en-US" dirty="0"/>
              <a:t>the system maintains </a:t>
            </a:r>
            <a:r>
              <a:rPr lang="en-US" dirty="0" smtClean="0"/>
              <a:t>a </a:t>
            </a:r>
            <a:r>
              <a:rPr lang="en-US" b="1" dirty="0" smtClean="0"/>
              <a:t>log</a:t>
            </a:r>
          </a:p>
          <a:p>
            <a:r>
              <a:rPr lang="en-US" dirty="0" smtClean="0"/>
              <a:t>To </a:t>
            </a:r>
            <a:r>
              <a:rPr lang="en-US" dirty="0"/>
              <a:t>keep track of all transaction operations that affect the values of </a:t>
            </a:r>
            <a:r>
              <a:rPr lang="en-US" dirty="0" smtClean="0"/>
              <a:t>database items</a:t>
            </a:r>
            <a:r>
              <a:rPr lang="en-US" dirty="0"/>
              <a:t>, as well as other transaction information that may be needed to permit </a:t>
            </a:r>
            <a:r>
              <a:rPr lang="en-US" dirty="0" smtClean="0"/>
              <a:t>recovery from </a:t>
            </a:r>
            <a:r>
              <a:rPr lang="en-US" dirty="0"/>
              <a:t>failures</a:t>
            </a:r>
            <a:r>
              <a:rPr lang="en-US" dirty="0" smtClean="0"/>
              <a:t>.</a:t>
            </a:r>
          </a:p>
          <a:p>
            <a:r>
              <a:rPr lang="en-US" dirty="0" smtClean="0"/>
              <a:t>The </a:t>
            </a:r>
            <a:r>
              <a:rPr lang="en-US" dirty="0"/>
              <a:t>log is a sequential, append-only file that is kept on disk, so </a:t>
            </a:r>
            <a:r>
              <a:rPr lang="en-US" dirty="0" smtClean="0"/>
              <a:t>it is </a:t>
            </a:r>
            <a:r>
              <a:rPr lang="en-US" dirty="0"/>
              <a:t>not affected by any type of failure except for disk or catastrophic </a:t>
            </a:r>
            <a:r>
              <a:rPr lang="en-US" dirty="0" smtClean="0"/>
              <a:t>failure</a:t>
            </a:r>
          </a:p>
          <a:p>
            <a:r>
              <a:rPr lang="en-US" dirty="0"/>
              <a:t>O</a:t>
            </a:r>
            <a:r>
              <a:rPr lang="en-US" dirty="0" smtClean="0"/>
              <a:t>ne </a:t>
            </a:r>
            <a:r>
              <a:rPr lang="en-US" dirty="0"/>
              <a:t>(or more) main memory buffers hold the last part of the log file, so that </a:t>
            </a:r>
            <a:r>
              <a:rPr lang="en-US" dirty="0" smtClean="0"/>
              <a:t>log entries </a:t>
            </a:r>
            <a:r>
              <a:rPr lang="en-US" dirty="0"/>
              <a:t>are first added to the main memory buffer</a:t>
            </a:r>
            <a:r>
              <a:rPr lang="en-US" dirty="0" smtClean="0"/>
              <a:t>.</a:t>
            </a:r>
          </a:p>
          <a:p>
            <a:r>
              <a:rPr lang="en-US" dirty="0" smtClean="0"/>
              <a:t>When </a:t>
            </a:r>
            <a:r>
              <a:rPr lang="en-US" dirty="0"/>
              <a:t>the </a:t>
            </a:r>
            <a:r>
              <a:rPr lang="en-US" b="1" dirty="0"/>
              <a:t>log buffer </a:t>
            </a:r>
            <a:r>
              <a:rPr lang="en-US" dirty="0"/>
              <a:t>is filled, </a:t>
            </a:r>
            <a:r>
              <a:rPr lang="en-US" dirty="0" smtClean="0"/>
              <a:t>or when </a:t>
            </a:r>
            <a:r>
              <a:rPr lang="en-US" dirty="0"/>
              <a:t>certain other conditions occur, the log buffer is </a:t>
            </a:r>
            <a:r>
              <a:rPr lang="en-US" i="1" dirty="0"/>
              <a:t>appended to the end of the </a:t>
            </a:r>
            <a:r>
              <a:rPr lang="en-US" i="1" dirty="0" smtClean="0"/>
              <a:t>log file </a:t>
            </a:r>
            <a:r>
              <a:rPr lang="en-US" i="1" dirty="0"/>
              <a:t>on disk</a:t>
            </a:r>
            <a:r>
              <a:rPr lang="en-US" dirty="0"/>
              <a:t>. </a:t>
            </a:r>
          </a:p>
          <a:p>
            <a:r>
              <a:rPr lang="en-US" dirty="0" smtClean="0"/>
              <a:t>The </a:t>
            </a:r>
            <a:r>
              <a:rPr lang="en-US" dirty="0"/>
              <a:t>log file from disk is periodically backed up to </a:t>
            </a:r>
            <a:r>
              <a:rPr lang="en-US" dirty="0" smtClean="0"/>
              <a:t>archival storage </a:t>
            </a:r>
            <a:r>
              <a:rPr lang="en-US" dirty="0"/>
              <a:t>(tape) to guard against catastrophic failures.</a:t>
            </a:r>
          </a:p>
        </p:txBody>
      </p:sp>
    </p:spTree>
    <p:extLst>
      <p:ext uri="{BB962C8B-B14F-4D97-AF65-F5344CB8AC3E}">
        <p14:creationId xmlns:p14="http://schemas.microsoft.com/office/powerpoint/2010/main" val="1132181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log</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start_transaction</a:t>
            </a:r>
            <a:r>
              <a:rPr lang="en-US" b="1" dirty="0"/>
              <a:t>, </a:t>
            </a:r>
            <a:r>
              <a:rPr lang="en-US" b="1" i="1" dirty="0"/>
              <a:t>T</a:t>
            </a:r>
            <a:r>
              <a:rPr lang="en-US" b="1" dirty="0"/>
              <a:t>]. </a:t>
            </a:r>
            <a:r>
              <a:rPr lang="en-US" dirty="0"/>
              <a:t>Indicates that transaction </a:t>
            </a:r>
            <a:r>
              <a:rPr lang="en-US" i="1" dirty="0"/>
              <a:t>T </a:t>
            </a:r>
            <a:r>
              <a:rPr lang="en-US" dirty="0"/>
              <a:t>has started execution.</a:t>
            </a:r>
          </a:p>
          <a:p>
            <a:r>
              <a:rPr lang="en-US" b="1" dirty="0" smtClean="0"/>
              <a:t>[</a:t>
            </a:r>
            <a:r>
              <a:rPr lang="en-US" b="1" dirty="0" err="1" smtClean="0"/>
              <a:t>write_item</a:t>
            </a:r>
            <a:r>
              <a:rPr lang="en-US" b="1" dirty="0"/>
              <a:t>, </a:t>
            </a:r>
            <a:r>
              <a:rPr lang="en-US" b="1" i="1" dirty="0"/>
              <a:t>T</a:t>
            </a:r>
            <a:r>
              <a:rPr lang="en-US" b="1" dirty="0"/>
              <a:t>, </a:t>
            </a:r>
            <a:r>
              <a:rPr lang="en-US" b="1" i="1" dirty="0"/>
              <a:t>X</a:t>
            </a:r>
            <a:r>
              <a:rPr lang="en-US" b="1" dirty="0"/>
              <a:t>, </a:t>
            </a:r>
            <a:r>
              <a:rPr lang="en-US" b="1" i="1" dirty="0" err="1"/>
              <a:t>old_value</a:t>
            </a:r>
            <a:r>
              <a:rPr lang="en-US" b="1" dirty="0"/>
              <a:t>, </a:t>
            </a:r>
            <a:r>
              <a:rPr lang="en-US" b="1" i="1" dirty="0" err="1"/>
              <a:t>new_value</a:t>
            </a:r>
            <a:r>
              <a:rPr lang="en-US" b="1" dirty="0"/>
              <a:t>]</a:t>
            </a:r>
            <a:r>
              <a:rPr lang="en-US" dirty="0"/>
              <a:t>. Indicates that transaction </a:t>
            </a:r>
            <a:r>
              <a:rPr lang="en-US" i="1" dirty="0"/>
              <a:t>T </a:t>
            </a:r>
            <a:r>
              <a:rPr lang="en-US" dirty="0" smtClean="0"/>
              <a:t>has changed </a:t>
            </a:r>
            <a:r>
              <a:rPr lang="en-US" dirty="0"/>
              <a:t>the value of database item </a:t>
            </a:r>
            <a:r>
              <a:rPr lang="en-US" i="1" dirty="0"/>
              <a:t>X </a:t>
            </a:r>
            <a:r>
              <a:rPr lang="en-US" dirty="0"/>
              <a:t>from </a:t>
            </a:r>
            <a:r>
              <a:rPr lang="en-US" i="1" dirty="0" err="1"/>
              <a:t>old_value</a:t>
            </a:r>
            <a:r>
              <a:rPr lang="en-US" i="1" dirty="0"/>
              <a:t> </a:t>
            </a:r>
            <a:r>
              <a:rPr lang="en-US" dirty="0"/>
              <a:t>to </a:t>
            </a:r>
            <a:r>
              <a:rPr lang="en-US" i="1" dirty="0" err="1"/>
              <a:t>new_value</a:t>
            </a:r>
            <a:r>
              <a:rPr lang="en-US" i="1" dirty="0"/>
              <a:t>.</a:t>
            </a:r>
          </a:p>
          <a:p>
            <a:r>
              <a:rPr lang="en-US" b="1" dirty="0" smtClean="0"/>
              <a:t>[</a:t>
            </a:r>
            <a:r>
              <a:rPr lang="en-US" b="1" dirty="0" err="1"/>
              <a:t>read_item</a:t>
            </a:r>
            <a:r>
              <a:rPr lang="en-US" b="1" dirty="0"/>
              <a:t>, </a:t>
            </a:r>
            <a:r>
              <a:rPr lang="en-US" b="1" i="1" dirty="0"/>
              <a:t>T</a:t>
            </a:r>
            <a:r>
              <a:rPr lang="en-US" b="1" dirty="0"/>
              <a:t>, </a:t>
            </a:r>
            <a:r>
              <a:rPr lang="en-US" b="1" i="1" dirty="0"/>
              <a:t>X</a:t>
            </a:r>
            <a:r>
              <a:rPr lang="en-US" b="1" dirty="0"/>
              <a:t>]</a:t>
            </a:r>
            <a:r>
              <a:rPr lang="en-US" dirty="0"/>
              <a:t>. Indicates that transaction </a:t>
            </a:r>
            <a:r>
              <a:rPr lang="en-US" i="1" dirty="0"/>
              <a:t>T </a:t>
            </a:r>
            <a:r>
              <a:rPr lang="en-US" dirty="0"/>
              <a:t>has read the value of </a:t>
            </a:r>
            <a:r>
              <a:rPr lang="en-US" dirty="0" smtClean="0"/>
              <a:t>database item </a:t>
            </a:r>
            <a:r>
              <a:rPr lang="en-US" i="1" dirty="0"/>
              <a:t>X</a:t>
            </a:r>
            <a:r>
              <a:rPr lang="en-US" dirty="0"/>
              <a:t>.</a:t>
            </a:r>
          </a:p>
          <a:p>
            <a:r>
              <a:rPr lang="en-US" b="1" dirty="0" smtClean="0"/>
              <a:t>[</a:t>
            </a:r>
            <a:r>
              <a:rPr lang="en-US" b="1" dirty="0"/>
              <a:t>commit, </a:t>
            </a:r>
            <a:r>
              <a:rPr lang="en-US" b="1" i="1" dirty="0"/>
              <a:t>T</a:t>
            </a:r>
            <a:r>
              <a:rPr lang="en-US" b="1" dirty="0"/>
              <a:t>]</a:t>
            </a:r>
            <a:r>
              <a:rPr lang="en-US" dirty="0"/>
              <a:t>. Indicates that transaction </a:t>
            </a:r>
            <a:r>
              <a:rPr lang="en-US" i="1" dirty="0"/>
              <a:t>T </a:t>
            </a:r>
            <a:r>
              <a:rPr lang="en-US" dirty="0"/>
              <a:t>has completed successfully, </a:t>
            </a:r>
            <a:r>
              <a:rPr lang="en-US" dirty="0" smtClean="0"/>
              <a:t>and affirms </a:t>
            </a:r>
            <a:r>
              <a:rPr lang="en-US" dirty="0"/>
              <a:t>that its effect can be committed (recorded permanently) to the database.</a:t>
            </a:r>
          </a:p>
          <a:p>
            <a:r>
              <a:rPr lang="en-US" b="1" dirty="0" smtClean="0"/>
              <a:t>[abort</a:t>
            </a:r>
            <a:r>
              <a:rPr lang="en-US" b="1" dirty="0"/>
              <a:t>, </a:t>
            </a:r>
            <a:r>
              <a:rPr lang="en-US" b="1" i="1" dirty="0"/>
              <a:t>T</a:t>
            </a:r>
            <a:r>
              <a:rPr lang="en-US" b="1" dirty="0"/>
              <a:t>]</a:t>
            </a:r>
            <a:r>
              <a:rPr lang="en-US" dirty="0"/>
              <a:t>. Indicates that transaction </a:t>
            </a:r>
            <a:r>
              <a:rPr lang="en-US" i="1" dirty="0"/>
              <a:t>T </a:t>
            </a:r>
            <a:r>
              <a:rPr lang="en-US" dirty="0"/>
              <a:t>has been aborted.</a:t>
            </a:r>
          </a:p>
        </p:txBody>
      </p:sp>
    </p:spTree>
    <p:extLst>
      <p:ext uri="{BB962C8B-B14F-4D97-AF65-F5344CB8AC3E}">
        <p14:creationId xmlns:p14="http://schemas.microsoft.com/office/powerpoint/2010/main" val="779048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point of a transaction</a:t>
            </a:r>
            <a:endParaRPr lang="en-US" dirty="0"/>
          </a:p>
        </p:txBody>
      </p:sp>
      <p:sp>
        <p:nvSpPr>
          <p:cNvPr id="3" name="Content Placeholder 2"/>
          <p:cNvSpPr>
            <a:spLocks noGrp="1"/>
          </p:cNvSpPr>
          <p:nvPr>
            <p:ph idx="1"/>
          </p:nvPr>
        </p:nvSpPr>
        <p:spPr/>
        <p:txBody>
          <a:bodyPr>
            <a:normAutofit/>
          </a:bodyPr>
          <a:lstStyle/>
          <a:p>
            <a:r>
              <a:rPr lang="en-US" dirty="0"/>
              <a:t>A transaction </a:t>
            </a:r>
            <a:r>
              <a:rPr lang="en-US" i="1" dirty="0"/>
              <a:t>T </a:t>
            </a:r>
            <a:r>
              <a:rPr lang="en-US" dirty="0"/>
              <a:t>reaches its </a:t>
            </a:r>
            <a:r>
              <a:rPr lang="en-US" b="1" dirty="0"/>
              <a:t>commit point </a:t>
            </a:r>
            <a:r>
              <a:rPr lang="en-US" dirty="0"/>
              <a:t>when all its operations that access </a:t>
            </a:r>
            <a:r>
              <a:rPr lang="en-US" dirty="0" smtClean="0"/>
              <a:t>the database </a:t>
            </a:r>
            <a:r>
              <a:rPr lang="en-US" dirty="0"/>
              <a:t>have been executed successfully </a:t>
            </a:r>
            <a:r>
              <a:rPr lang="en-US" i="1" dirty="0"/>
              <a:t>and </a:t>
            </a:r>
            <a:r>
              <a:rPr lang="en-US" dirty="0"/>
              <a:t>the effect of all the transaction </a:t>
            </a:r>
            <a:r>
              <a:rPr lang="en-US" dirty="0" smtClean="0"/>
              <a:t>operations on </a:t>
            </a:r>
            <a:r>
              <a:rPr lang="en-US" dirty="0"/>
              <a:t>the database have been recorded in the log. </a:t>
            </a:r>
            <a:endParaRPr lang="en-US" dirty="0" smtClean="0"/>
          </a:p>
          <a:p>
            <a:r>
              <a:rPr lang="en-US" dirty="0" smtClean="0"/>
              <a:t>The </a:t>
            </a:r>
            <a:r>
              <a:rPr lang="en-US" dirty="0"/>
              <a:t>transaction then writes a commit record [commit, </a:t>
            </a:r>
            <a:r>
              <a:rPr lang="en-US" i="1" dirty="0"/>
              <a:t>T</a:t>
            </a:r>
            <a:r>
              <a:rPr lang="en-US" dirty="0"/>
              <a:t>] into the </a:t>
            </a:r>
            <a:r>
              <a:rPr lang="en-US" dirty="0" smtClean="0"/>
              <a:t>log.</a:t>
            </a:r>
          </a:p>
          <a:p>
            <a:r>
              <a:rPr lang="en-US" dirty="0" smtClean="0"/>
              <a:t>If </a:t>
            </a:r>
            <a:r>
              <a:rPr lang="en-US" dirty="0"/>
              <a:t>a system failure occurs, </a:t>
            </a:r>
            <a:r>
              <a:rPr lang="en-US" dirty="0" smtClean="0"/>
              <a:t>it is possible to search </a:t>
            </a:r>
            <a:r>
              <a:rPr lang="en-US" dirty="0"/>
              <a:t>back in the log for all transactions </a:t>
            </a:r>
            <a:r>
              <a:rPr lang="en-US" i="1" dirty="0"/>
              <a:t>T </a:t>
            </a:r>
            <a:r>
              <a:rPr lang="en-US" dirty="0" smtClean="0"/>
              <a:t>that have </a:t>
            </a:r>
            <a:r>
              <a:rPr lang="en-US" dirty="0"/>
              <a:t>written a </a:t>
            </a:r>
            <a:r>
              <a:rPr lang="en-US" dirty="0" smtClean="0"/>
              <a:t>[start transaction, </a:t>
            </a:r>
            <a:r>
              <a:rPr lang="en-US" i="1" dirty="0"/>
              <a:t>T</a:t>
            </a:r>
            <a:r>
              <a:rPr lang="en-US" dirty="0"/>
              <a:t>] record into the </a:t>
            </a:r>
            <a:r>
              <a:rPr lang="en-US" dirty="0" smtClean="0"/>
              <a:t>log</a:t>
            </a:r>
          </a:p>
        </p:txBody>
      </p:sp>
    </p:spTree>
    <p:extLst>
      <p:ext uri="{BB962C8B-B14F-4D97-AF65-F5344CB8AC3E}">
        <p14:creationId xmlns:p14="http://schemas.microsoft.com/office/powerpoint/2010/main" val="4008735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Transaction as a Concurrency Unit</a:t>
            </a:r>
            <a:endParaRPr lang="en-US" dirty="0"/>
          </a:p>
        </p:txBody>
      </p:sp>
      <p:sp>
        <p:nvSpPr>
          <p:cNvPr id="3" name="Content Placeholder 2"/>
          <p:cNvSpPr>
            <a:spLocks noGrp="1"/>
          </p:cNvSpPr>
          <p:nvPr>
            <p:ph idx="1"/>
          </p:nvPr>
        </p:nvSpPr>
        <p:spPr/>
        <p:txBody>
          <a:bodyPr/>
          <a:lstStyle/>
          <a:p>
            <a:r>
              <a:rPr lang="en-US" altLang="en-US" dirty="0"/>
              <a:t>Transactions must be </a:t>
            </a:r>
            <a:r>
              <a:rPr lang="en-US" altLang="en-US" dirty="0" smtClean="0"/>
              <a:t>synchronized </a:t>
            </a:r>
            <a:r>
              <a:rPr lang="en-US" altLang="en-US" dirty="0"/>
              <a:t>correctly to guarantee database consistency</a:t>
            </a:r>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Rectangle 8"/>
          <p:cNvSpPr>
            <a:spLocks noChangeArrowheads="1"/>
          </p:cNvSpPr>
          <p:nvPr/>
        </p:nvSpPr>
        <p:spPr bwMode="auto">
          <a:xfrm>
            <a:off x="1531257" y="3897085"/>
            <a:ext cx="2743200" cy="317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tLang="en-US" sz="1400">
                <a:latin typeface="Arial" panose="020B0604020202020204" pitchFamily="34" charset="0"/>
              </a:rPr>
              <a:t>Account A Fred Bloggs £1000</a:t>
            </a:r>
          </a:p>
        </p:txBody>
      </p:sp>
      <p:sp>
        <p:nvSpPr>
          <p:cNvPr id="5" name="Rectangle 9"/>
          <p:cNvSpPr>
            <a:spLocks noChangeArrowheads="1"/>
          </p:cNvSpPr>
          <p:nvPr/>
        </p:nvSpPr>
        <p:spPr bwMode="auto">
          <a:xfrm>
            <a:off x="1531257" y="2982685"/>
            <a:ext cx="2743200" cy="317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tLang="en-US" sz="1400">
                <a:latin typeface="Arial" panose="020B0604020202020204" pitchFamily="34" charset="0"/>
              </a:rPr>
              <a:t>Account B Sue Smith £0</a:t>
            </a:r>
          </a:p>
        </p:txBody>
      </p:sp>
      <p:sp>
        <p:nvSpPr>
          <p:cNvPr id="6" name="Rectangle 10"/>
          <p:cNvSpPr>
            <a:spLocks noChangeArrowheads="1"/>
          </p:cNvSpPr>
          <p:nvPr/>
        </p:nvSpPr>
        <p:spPr bwMode="auto">
          <a:xfrm>
            <a:off x="5950857" y="3303360"/>
            <a:ext cx="2743200" cy="317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tLang="en-US" sz="1400">
                <a:latin typeface="Arial" panose="020B0604020202020204" pitchFamily="34" charset="0"/>
              </a:rPr>
              <a:t>Account B Sue Smith £500</a:t>
            </a:r>
          </a:p>
        </p:txBody>
      </p:sp>
      <p:sp>
        <p:nvSpPr>
          <p:cNvPr id="7" name="Rectangle 11"/>
          <p:cNvSpPr>
            <a:spLocks noChangeArrowheads="1"/>
          </p:cNvSpPr>
          <p:nvPr/>
        </p:nvSpPr>
        <p:spPr bwMode="auto">
          <a:xfrm>
            <a:off x="5950857" y="2998560"/>
            <a:ext cx="2743200" cy="317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tLang="en-US" sz="1400">
                <a:latin typeface="Arial" panose="020B0604020202020204" pitchFamily="34" charset="0"/>
              </a:rPr>
              <a:t>Account A Fred Bloggs £500</a:t>
            </a:r>
          </a:p>
        </p:txBody>
      </p:sp>
      <p:sp>
        <p:nvSpPr>
          <p:cNvPr id="8" name="Line 12"/>
          <p:cNvSpPr>
            <a:spLocks noChangeShapeType="1"/>
          </p:cNvSpPr>
          <p:nvPr/>
        </p:nvSpPr>
        <p:spPr bwMode="auto">
          <a:xfrm>
            <a:off x="4350657" y="3287485"/>
            <a:ext cx="1600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13"/>
          <p:cNvSpPr txBox="1">
            <a:spLocks noChangeArrowheads="1"/>
          </p:cNvSpPr>
          <p:nvPr/>
        </p:nvSpPr>
        <p:spPr bwMode="auto">
          <a:xfrm>
            <a:off x="4503057" y="3363685"/>
            <a:ext cx="14478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i="1">
                <a:latin typeface="Arial" panose="020B0604020202020204" pitchFamily="34" charset="0"/>
              </a:rPr>
              <a:t>Transfer £500 from A to B</a:t>
            </a:r>
          </a:p>
        </p:txBody>
      </p:sp>
      <p:sp>
        <p:nvSpPr>
          <p:cNvPr id="10" name="Rectangle 26"/>
          <p:cNvSpPr>
            <a:spLocks noChangeArrowheads="1"/>
          </p:cNvSpPr>
          <p:nvPr/>
        </p:nvSpPr>
        <p:spPr bwMode="auto">
          <a:xfrm>
            <a:off x="1531257" y="4887685"/>
            <a:ext cx="2743200" cy="317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tLang="en-US" sz="1400">
                <a:latin typeface="Arial" panose="020B0604020202020204" pitchFamily="34" charset="0"/>
              </a:rPr>
              <a:t>Account C Jill Jones £700</a:t>
            </a:r>
          </a:p>
        </p:txBody>
      </p:sp>
      <p:sp>
        <p:nvSpPr>
          <p:cNvPr id="11" name="Rectangle 27"/>
          <p:cNvSpPr>
            <a:spLocks noChangeArrowheads="1"/>
          </p:cNvSpPr>
          <p:nvPr/>
        </p:nvSpPr>
        <p:spPr bwMode="auto">
          <a:xfrm>
            <a:off x="5950857" y="5040085"/>
            <a:ext cx="2743200" cy="317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tLang="en-US" sz="1400">
                <a:latin typeface="Arial" panose="020B0604020202020204" pitchFamily="34" charset="0"/>
              </a:rPr>
              <a:t>Account C Jill Jones £400</a:t>
            </a:r>
          </a:p>
        </p:txBody>
      </p:sp>
      <p:sp>
        <p:nvSpPr>
          <p:cNvPr id="12" name="Rectangle 28"/>
          <p:cNvSpPr>
            <a:spLocks noChangeArrowheads="1"/>
          </p:cNvSpPr>
          <p:nvPr/>
        </p:nvSpPr>
        <p:spPr bwMode="auto">
          <a:xfrm>
            <a:off x="5950857" y="4735285"/>
            <a:ext cx="2743200" cy="317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tLang="en-US" sz="1400">
                <a:latin typeface="Arial" panose="020B0604020202020204" pitchFamily="34" charset="0"/>
              </a:rPr>
              <a:t>Account A Fred Bloggs £800</a:t>
            </a:r>
          </a:p>
        </p:txBody>
      </p:sp>
      <p:sp>
        <p:nvSpPr>
          <p:cNvPr id="13" name="Line 29"/>
          <p:cNvSpPr>
            <a:spLocks noChangeShapeType="1"/>
          </p:cNvSpPr>
          <p:nvPr/>
        </p:nvSpPr>
        <p:spPr bwMode="auto">
          <a:xfrm>
            <a:off x="4350657" y="5024210"/>
            <a:ext cx="1600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30"/>
          <p:cNvSpPr txBox="1">
            <a:spLocks noChangeArrowheads="1"/>
          </p:cNvSpPr>
          <p:nvPr/>
        </p:nvSpPr>
        <p:spPr bwMode="auto">
          <a:xfrm>
            <a:off x="4503057" y="5116285"/>
            <a:ext cx="14478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i="1">
                <a:latin typeface="Arial" panose="020B0604020202020204" pitchFamily="34" charset="0"/>
              </a:rPr>
              <a:t>Transfer £300</a:t>
            </a:r>
          </a:p>
          <a:p>
            <a:pPr eaLnBrk="0" hangingPunct="0"/>
            <a:r>
              <a:rPr lang="en-US" altLang="en-US" sz="1400" i="1">
                <a:latin typeface="Arial" panose="020B0604020202020204" pitchFamily="34" charset="0"/>
              </a:rPr>
              <a:t>from C to A</a:t>
            </a:r>
          </a:p>
        </p:txBody>
      </p:sp>
      <p:sp>
        <p:nvSpPr>
          <p:cNvPr id="15" name="Text Box 33"/>
          <p:cNvSpPr txBox="1">
            <a:spLocks noChangeArrowheads="1"/>
          </p:cNvSpPr>
          <p:nvPr/>
        </p:nvSpPr>
        <p:spPr bwMode="auto">
          <a:xfrm>
            <a:off x="4807857" y="2830285"/>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latin typeface="Arial" panose="020B0604020202020204" pitchFamily="34" charset="0"/>
              </a:rPr>
              <a:t>T1</a:t>
            </a:r>
          </a:p>
        </p:txBody>
      </p:sp>
      <p:sp>
        <p:nvSpPr>
          <p:cNvPr id="16" name="Line 36"/>
          <p:cNvSpPr>
            <a:spLocks noChangeShapeType="1"/>
          </p:cNvSpPr>
          <p:nvPr/>
        </p:nvSpPr>
        <p:spPr bwMode="auto">
          <a:xfrm flipV="1">
            <a:off x="4274457" y="3287485"/>
            <a:ext cx="9906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37"/>
          <p:cNvSpPr>
            <a:spLocks noChangeShapeType="1"/>
          </p:cNvSpPr>
          <p:nvPr/>
        </p:nvSpPr>
        <p:spPr bwMode="auto">
          <a:xfrm>
            <a:off x="4274457" y="4049485"/>
            <a:ext cx="838200" cy="990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Text Box 33"/>
          <p:cNvSpPr txBox="1">
            <a:spLocks noChangeArrowheads="1"/>
          </p:cNvSpPr>
          <p:nvPr/>
        </p:nvSpPr>
        <p:spPr bwMode="auto">
          <a:xfrm>
            <a:off x="5104039" y="4643209"/>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latin typeface="Arial" panose="020B0604020202020204" pitchFamily="34" charset="0"/>
              </a:rPr>
              <a:t>T1</a:t>
            </a:r>
          </a:p>
        </p:txBody>
      </p:sp>
      <p:sp>
        <p:nvSpPr>
          <p:cNvPr id="19" name="Rectangle 18"/>
          <p:cNvSpPr/>
          <p:nvPr/>
        </p:nvSpPr>
        <p:spPr>
          <a:xfrm>
            <a:off x="-722086" y="5455485"/>
            <a:ext cx="6096000" cy="1200329"/>
          </a:xfrm>
          <a:prstGeom prst="rect">
            <a:avLst/>
          </a:prstGeom>
        </p:spPr>
        <p:txBody>
          <a:bodyPr>
            <a:spAutoFit/>
          </a:bodyPr>
          <a:lstStyle/>
          <a:p>
            <a:pPr algn="ctr" eaLnBrk="0" hangingPunct="0"/>
            <a:r>
              <a:rPr lang="en-US" altLang="en-US" i="1" dirty="0">
                <a:latin typeface="Arial" panose="020B0604020202020204" pitchFamily="34" charset="0"/>
              </a:rPr>
              <a:t>Net result</a:t>
            </a:r>
            <a:r>
              <a:rPr lang="en-US" altLang="en-US" dirty="0">
                <a:latin typeface="Arial" panose="020B0604020202020204" pitchFamily="34" charset="0"/>
              </a:rPr>
              <a:t> </a:t>
            </a:r>
          </a:p>
          <a:p>
            <a:pPr algn="ctr" eaLnBrk="0" hangingPunct="0"/>
            <a:r>
              <a:rPr lang="en-US" altLang="en-US" dirty="0">
                <a:latin typeface="Arial" panose="020B0604020202020204" pitchFamily="34" charset="0"/>
              </a:rPr>
              <a:t>Account A 800</a:t>
            </a:r>
          </a:p>
          <a:p>
            <a:pPr algn="ctr" eaLnBrk="0" hangingPunct="0"/>
            <a:r>
              <a:rPr lang="en-US" altLang="en-US" dirty="0">
                <a:latin typeface="Arial" panose="020B0604020202020204" pitchFamily="34" charset="0"/>
              </a:rPr>
              <a:t>Account B 500</a:t>
            </a:r>
          </a:p>
          <a:p>
            <a:pPr algn="ctr" eaLnBrk="0" hangingPunct="0"/>
            <a:r>
              <a:rPr lang="en-US" altLang="en-US" dirty="0">
                <a:latin typeface="Arial" panose="020B0604020202020204" pitchFamily="34" charset="0"/>
              </a:rPr>
              <a:t>Account C 400</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79798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sp>
        <p:nvSpPr>
          <p:cNvPr id="3" name="Content Placeholder 2"/>
          <p:cNvSpPr>
            <a:spLocks noGrp="1"/>
          </p:cNvSpPr>
          <p:nvPr>
            <p:ph idx="1"/>
          </p:nvPr>
        </p:nvSpPr>
        <p:spPr/>
        <p:txBody>
          <a:bodyPr>
            <a:normAutofit/>
          </a:bodyPr>
          <a:lstStyle/>
          <a:p>
            <a:r>
              <a:rPr lang="en-US" altLang="en-US" dirty="0"/>
              <a:t>Ordering of execution of operations from various transactions </a:t>
            </a:r>
            <a:r>
              <a:rPr lang="en-US" altLang="en-US" dirty="0">
                <a:latin typeface="Arial" panose="020B0604020202020204" pitchFamily="34" charset="0"/>
              </a:rPr>
              <a:t>T</a:t>
            </a:r>
            <a:r>
              <a:rPr lang="en-US" altLang="en-US" baseline="-25000" dirty="0">
                <a:latin typeface="Arial" panose="020B0604020202020204" pitchFamily="34" charset="0"/>
              </a:rPr>
              <a:t>1</a:t>
            </a:r>
            <a:r>
              <a:rPr lang="en-US" altLang="en-US" dirty="0">
                <a:latin typeface="Arial" panose="020B0604020202020204" pitchFamily="34" charset="0"/>
              </a:rPr>
              <a:t>, T</a:t>
            </a:r>
            <a:r>
              <a:rPr lang="en-US" altLang="en-US" baseline="-25000" dirty="0">
                <a:latin typeface="Arial" panose="020B0604020202020204" pitchFamily="34" charset="0"/>
              </a:rPr>
              <a:t>2</a:t>
            </a:r>
            <a:r>
              <a:rPr lang="en-US" altLang="en-US" dirty="0">
                <a:latin typeface="Arial" panose="020B0604020202020204" pitchFamily="34" charset="0"/>
              </a:rPr>
              <a:t>, … , </a:t>
            </a:r>
            <a:r>
              <a:rPr lang="en-US" altLang="en-US" dirty="0" err="1">
                <a:latin typeface="Arial" panose="020B0604020202020204" pitchFamily="34" charset="0"/>
              </a:rPr>
              <a:t>T</a:t>
            </a:r>
            <a:r>
              <a:rPr lang="en-US" altLang="en-US" baseline="-25000" dirty="0" err="1">
                <a:latin typeface="Arial" panose="020B0604020202020204" pitchFamily="34" charset="0"/>
              </a:rPr>
              <a:t>n</a:t>
            </a:r>
            <a:r>
              <a:rPr lang="en-US" altLang="en-US" dirty="0"/>
              <a:t> is called a schedule </a:t>
            </a:r>
            <a:r>
              <a:rPr lang="en-US" altLang="en-US" i="1" dirty="0" smtClean="0"/>
              <a:t>S</a:t>
            </a:r>
          </a:p>
          <a:p>
            <a:pPr marL="457200" indent="-457200">
              <a:lnSpc>
                <a:spcPct val="90000"/>
              </a:lnSpc>
            </a:pPr>
            <a:r>
              <a:rPr lang="en-US" altLang="en-US" dirty="0"/>
              <a:t>Definition of Schedule (or history)</a:t>
            </a:r>
            <a:br>
              <a:rPr lang="en-US" altLang="en-US" dirty="0"/>
            </a:br>
            <a:endParaRPr lang="en-US" altLang="en-US" dirty="0"/>
          </a:p>
          <a:p>
            <a:pPr marL="457200" indent="-457200">
              <a:lnSpc>
                <a:spcPct val="90000"/>
              </a:lnSpc>
              <a:buFontTx/>
              <a:buNone/>
            </a:pPr>
            <a:r>
              <a:rPr lang="en-US" altLang="en-US" dirty="0"/>
              <a:t>	Schedule S of n transactions T</a:t>
            </a:r>
            <a:r>
              <a:rPr lang="en-US" altLang="en-US" baseline="-25000" dirty="0"/>
              <a:t>1</a:t>
            </a:r>
            <a:r>
              <a:rPr lang="en-US" altLang="en-US" dirty="0"/>
              <a:t>, T</a:t>
            </a:r>
            <a:r>
              <a:rPr lang="en-US" altLang="en-US" baseline="-25000" dirty="0"/>
              <a:t>2</a:t>
            </a:r>
            <a:r>
              <a:rPr lang="en-US" altLang="en-US" dirty="0"/>
              <a:t>, … , </a:t>
            </a:r>
            <a:r>
              <a:rPr lang="en-US" altLang="en-US" dirty="0" err="1"/>
              <a:t>T</a:t>
            </a:r>
            <a:r>
              <a:rPr lang="en-US" altLang="en-US" baseline="-25000" dirty="0" err="1"/>
              <a:t>n</a:t>
            </a:r>
            <a:r>
              <a:rPr lang="en-US" altLang="en-US" dirty="0"/>
              <a:t> is an ordering of the operations of the transactions subject to the constraint that, for each transaction </a:t>
            </a:r>
            <a:r>
              <a:rPr lang="en-US" altLang="en-US" dirty="0" err="1"/>
              <a:t>T</a:t>
            </a:r>
            <a:r>
              <a:rPr lang="en-US" altLang="en-US" baseline="-25000" dirty="0" err="1"/>
              <a:t>i</a:t>
            </a:r>
            <a:r>
              <a:rPr lang="en-US" altLang="en-US" dirty="0"/>
              <a:t> that participates in S, the operations of </a:t>
            </a:r>
            <a:r>
              <a:rPr lang="en-US" altLang="en-US" dirty="0" err="1"/>
              <a:t>T</a:t>
            </a:r>
            <a:r>
              <a:rPr lang="en-US" altLang="en-US" baseline="-25000" dirty="0" err="1"/>
              <a:t>i</a:t>
            </a:r>
            <a:r>
              <a:rPr lang="en-US" altLang="en-US" dirty="0"/>
              <a:t> in S must appear in the same order in which they occur in </a:t>
            </a:r>
            <a:r>
              <a:rPr lang="en-US" altLang="en-US" dirty="0" err="1"/>
              <a:t>T</a:t>
            </a:r>
            <a:r>
              <a:rPr lang="en-US" altLang="en-US" baseline="-25000" dirty="0" err="1"/>
              <a:t>i</a:t>
            </a:r>
            <a:r>
              <a:rPr lang="en-US" altLang="en-US" dirty="0" smtClean="0"/>
              <a:t>.</a:t>
            </a:r>
            <a:endParaRPr lang="en-US" altLang="en-US" i="1" dirty="0"/>
          </a:p>
          <a:p>
            <a:r>
              <a:rPr lang="en-US" altLang="en-US" dirty="0"/>
              <a:t>Characteristics of a transaction schedule will determine</a:t>
            </a:r>
          </a:p>
          <a:p>
            <a:pPr lvl="1"/>
            <a:r>
              <a:rPr lang="en-US" altLang="en-US" dirty="0"/>
              <a:t>whether it is “easy” to recover from transaction failures </a:t>
            </a:r>
          </a:p>
          <a:p>
            <a:pPr lvl="1"/>
            <a:r>
              <a:rPr lang="en-US" altLang="en-US" dirty="0"/>
              <a:t>whether concurrent execution of transactions is “correct” </a:t>
            </a:r>
            <a:br>
              <a:rPr lang="en-US" altLang="en-US" dirty="0"/>
            </a:br>
            <a:endParaRPr lang="en-US" dirty="0"/>
          </a:p>
        </p:txBody>
      </p:sp>
    </p:spTree>
    <p:extLst>
      <p:ext uri="{BB962C8B-B14F-4D97-AF65-F5344CB8AC3E}">
        <p14:creationId xmlns:p14="http://schemas.microsoft.com/office/powerpoint/2010/main" val="4263721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r>
              <a:rPr lang="en-US" dirty="0"/>
              <a:t>compares single-user and </a:t>
            </a:r>
            <a:r>
              <a:rPr lang="en-US" dirty="0" smtClean="0"/>
              <a:t>multiuser database </a:t>
            </a:r>
            <a:r>
              <a:rPr lang="en-US" dirty="0"/>
              <a:t>systems and demonstrates how concurrent execution of </a:t>
            </a:r>
            <a:r>
              <a:rPr lang="en-US" dirty="0" smtClean="0"/>
              <a:t>transactions can </a:t>
            </a:r>
            <a:r>
              <a:rPr lang="en-US" dirty="0"/>
              <a:t>take place in multiuser systems</a:t>
            </a:r>
            <a:r>
              <a:rPr lang="en-US" dirty="0" smtClean="0"/>
              <a:t>.</a:t>
            </a:r>
          </a:p>
          <a:p>
            <a:r>
              <a:rPr lang="en-US" dirty="0" smtClean="0"/>
              <a:t>To get knowledge about transaction and its properties</a:t>
            </a:r>
          </a:p>
          <a:p>
            <a:r>
              <a:rPr lang="en-US" dirty="0" smtClean="0"/>
              <a:t>How Problem of concurrency occurs in multiuser system</a:t>
            </a:r>
          </a:p>
          <a:p>
            <a:r>
              <a:rPr lang="en-US" dirty="0" smtClean="0"/>
              <a:t>Recovery methods</a:t>
            </a:r>
          </a:p>
          <a:p>
            <a:r>
              <a:rPr lang="en-US" dirty="0" smtClean="0"/>
              <a:t>Serial Schedule, non serial schedule and conflict schedule</a:t>
            </a:r>
          </a:p>
          <a:p>
            <a:r>
              <a:rPr lang="en-US" dirty="0" smtClean="0"/>
              <a:t>Method use to handle concurrency</a:t>
            </a:r>
            <a:endParaRPr lang="en-US" dirty="0"/>
          </a:p>
        </p:txBody>
      </p:sp>
    </p:spTree>
    <p:extLst>
      <p:ext uri="{BB962C8B-B14F-4D97-AF65-F5344CB8AC3E}">
        <p14:creationId xmlns:p14="http://schemas.microsoft.com/office/powerpoint/2010/main" val="2777202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Characterizing schedule based on recovery</a:t>
            </a:r>
            <a:endParaRPr lang="en-US" dirty="0"/>
          </a:p>
        </p:txBody>
      </p:sp>
      <p:sp>
        <p:nvSpPr>
          <p:cNvPr id="3" name="Content Placeholder 2"/>
          <p:cNvSpPr>
            <a:spLocks noGrp="1"/>
          </p:cNvSpPr>
          <p:nvPr>
            <p:ph idx="1"/>
          </p:nvPr>
        </p:nvSpPr>
        <p:spPr/>
        <p:txBody>
          <a:bodyPr>
            <a:normAutofit/>
          </a:bodyPr>
          <a:lstStyle/>
          <a:p>
            <a:r>
              <a:rPr lang="en-US" dirty="0"/>
              <a:t>When transactions are executing concurrently in an interleaved fashion, then </a:t>
            </a:r>
            <a:r>
              <a:rPr lang="en-US" dirty="0" smtClean="0"/>
              <a:t>the order </a:t>
            </a:r>
            <a:r>
              <a:rPr lang="en-US" dirty="0"/>
              <a:t>of execution of operations from all the various transactions is known as </a:t>
            </a:r>
            <a:r>
              <a:rPr lang="en-US" dirty="0" smtClean="0"/>
              <a:t>a </a:t>
            </a:r>
            <a:r>
              <a:rPr lang="en-US" b="1" dirty="0" smtClean="0"/>
              <a:t>schedule </a:t>
            </a:r>
            <a:r>
              <a:rPr lang="en-US" dirty="0"/>
              <a:t>(or </a:t>
            </a:r>
            <a:r>
              <a:rPr lang="en-US" b="1" dirty="0"/>
              <a:t>history</a:t>
            </a:r>
            <a:r>
              <a:rPr lang="en-US" dirty="0" smtClean="0"/>
              <a:t>)</a:t>
            </a:r>
          </a:p>
          <a:p>
            <a:r>
              <a:rPr lang="en-US" dirty="0"/>
              <a:t>C</a:t>
            </a:r>
            <a:r>
              <a:rPr lang="en-US" dirty="0" smtClean="0"/>
              <a:t>haracterize </a:t>
            </a:r>
            <a:r>
              <a:rPr lang="en-US" dirty="0"/>
              <a:t>the types of schedules that facilitate recovery when </a:t>
            </a:r>
            <a:r>
              <a:rPr lang="en-US" dirty="0" smtClean="0"/>
              <a:t>failures occur.</a:t>
            </a:r>
          </a:p>
          <a:p>
            <a:r>
              <a:rPr lang="en-US" dirty="0" smtClean="0"/>
              <a:t>Schedule of transaction</a:t>
            </a:r>
          </a:p>
          <a:p>
            <a:r>
              <a:rPr lang="en-US" dirty="0"/>
              <a:t>A </a:t>
            </a:r>
            <a:r>
              <a:rPr lang="en-US" b="1" dirty="0"/>
              <a:t>schedule </a:t>
            </a:r>
            <a:r>
              <a:rPr lang="en-US" dirty="0"/>
              <a:t>(or </a:t>
            </a:r>
            <a:r>
              <a:rPr lang="en-US" b="1" dirty="0"/>
              <a:t>history</a:t>
            </a:r>
            <a:r>
              <a:rPr lang="en-US" dirty="0"/>
              <a:t>) </a:t>
            </a:r>
            <a:r>
              <a:rPr lang="en-US" i="1" dirty="0"/>
              <a:t>S </a:t>
            </a:r>
            <a:r>
              <a:rPr lang="en-US" dirty="0"/>
              <a:t>of </a:t>
            </a:r>
            <a:r>
              <a:rPr lang="en-US" i="1" dirty="0"/>
              <a:t>n </a:t>
            </a:r>
            <a:r>
              <a:rPr lang="en-US" dirty="0"/>
              <a:t>transactions </a:t>
            </a:r>
            <a:r>
              <a:rPr lang="en-US" i="1" dirty="0"/>
              <a:t>T</a:t>
            </a:r>
            <a:r>
              <a:rPr lang="en-US" dirty="0"/>
              <a:t>1, </a:t>
            </a:r>
            <a:r>
              <a:rPr lang="en-US" i="1" dirty="0"/>
              <a:t>T</a:t>
            </a:r>
            <a:r>
              <a:rPr lang="en-US" dirty="0"/>
              <a:t>2, ..., </a:t>
            </a:r>
            <a:r>
              <a:rPr lang="en-US" i="1" dirty="0" err="1"/>
              <a:t>Tn</a:t>
            </a:r>
            <a:r>
              <a:rPr lang="en-US" i="1" dirty="0"/>
              <a:t> </a:t>
            </a:r>
            <a:r>
              <a:rPr lang="en-US" dirty="0"/>
              <a:t>is an ordering of the </a:t>
            </a:r>
            <a:r>
              <a:rPr lang="en-US" dirty="0" smtClean="0"/>
              <a:t>operations of </a:t>
            </a:r>
            <a:r>
              <a:rPr lang="en-US" dirty="0"/>
              <a:t>the transactions</a:t>
            </a:r>
            <a:r>
              <a:rPr lang="en-US" dirty="0" smtClean="0"/>
              <a:t>.</a:t>
            </a:r>
          </a:p>
          <a:p>
            <a:r>
              <a:rPr lang="en-US" dirty="0" smtClean="0"/>
              <a:t> </a:t>
            </a:r>
            <a:r>
              <a:rPr lang="en-US" dirty="0"/>
              <a:t>Operations from different transactions can be </a:t>
            </a:r>
            <a:r>
              <a:rPr lang="en-US" dirty="0" smtClean="0"/>
              <a:t>interleaved in </a:t>
            </a:r>
            <a:r>
              <a:rPr lang="en-US" dirty="0"/>
              <a:t>the schedule </a:t>
            </a:r>
            <a:r>
              <a:rPr lang="en-US" i="1" dirty="0" smtClean="0"/>
              <a:t>S</a:t>
            </a:r>
            <a:endParaRPr lang="en-US" dirty="0"/>
          </a:p>
          <a:p>
            <a:r>
              <a:rPr lang="en-US" dirty="0"/>
              <a:t>for each transaction </a:t>
            </a:r>
            <a:r>
              <a:rPr lang="en-US" i="1" dirty="0" err="1"/>
              <a:t>Ti</a:t>
            </a:r>
            <a:r>
              <a:rPr lang="en-US" i="1" dirty="0"/>
              <a:t> </a:t>
            </a:r>
            <a:r>
              <a:rPr lang="en-US" dirty="0"/>
              <a:t>that participates in the </a:t>
            </a:r>
            <a:r>
              <a:rPr lang="en-US" dirty="0" smtClean="0"/>
              <a:t>schedule </a:t>
            </a:r>
            <a:r>
              <a:rPr lang="en-US" i="1" dirty="0" smtClean="0"/>
              <a:t>S</a:t>
            </a:r>
            <a:r>
              <a:rPr lang="en-US" dirty="0"/>
              <a:t>, the operations of </a:t>
            </a:r>
            <a:r>
              <a:rPr lang="en-US" i="1" dirty="0" err="1"/>
              <a:t>Ti</a:t>
            </a:r>
            <a:r>
              <a:rPr lang="en-US" i="1" dirty="0"/>
              <a:t> </a:t>
            </a:r>
            <a:r>
              <a:rPr lang="en-US" dirty="0"/>
              <a:t>in </a:t>
            </a:r>
            <a:r>
              <a:rPr lang="en-US" i="1" dirty="0"/>
              <a:t>S </a:t>
            </a:r>
            <a:r>
              <a:rPr lang="en-US" dirty="0"/>
              <a:t>must appear in the same order in which they occur in </a:t>
            </a:r>
            <a:r>
              <a:rPr lang="en-US" i="1" dirty="0" err="1"/>
              <a:t>Ti</a:t>
            </a:r>
            <a:r>
              <a:rPr lang="en-US" dirty="0"/>
              <a:t>.</a:t>
            </a:r>
          </a:p>
        </p:txBody>
      </p:sp>
    </p:spTree>
    <p:extLst>
      <p:ext uri="{BB962C8B-B14F-4D97-AF65-F5344CB8AC3E}">
        <p14:creationId xmlns:p14="http://schemas.microsoft.com/office/powerpoint/2010/main" val="40185541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schedule</a:t>
            </a:r>
            <a:endParaRPr lang="en-US" dirty="0"/>
          </a:p>
        </p:txBody>
      </p:sp>
      <p:sp>
        <p:nvSpPr>
          <p:cNvPr id="3" name="Content Placeholder 2"/>
          <p:cNvSpPr>
            <a:spLocks noGrp="1"/>
          </p:cNvSpPr>
          <p:nvPr>
            <p:ph idx="1"/>
          </p:nvPr>
        </p:nvSpPr>
        <p:spPr/>
        <p:txBody>
          <a:bodyPr>
            <a:normAutofit/>
          </a:bodyPr>
          <a:lstStyle/>
          <a:p>
            <a:r>
              <a:rPr lang="en-US" altLang="en-US" dirty="0"/>
              <a:t>Transaction </a:t>
            </a:r>
            <a:r>
              <a:rPr lang="en-US" altLang="en-US" dirty="0">
                <a:latin typeface="Arial" panose="020B0604020202020204" pitchFamily="34" charset="0"/>
              </a:rPr>
              <a:t>T</a:t>
            </a:r>
            <a:r>
              <a:rPr lang="en-US" altLang="en-US" baseline="-25000" dirty="0">
                <a:latin typeface="Arial" panose="020B0604020202020204" pitchFamily="34" charset="0"/>
              </a:rPr>
              <a:t>1</a:t>
            </a:r>
            <a:r>
              <a:rPr lang="en-US" altLang="en-US" dirty="0">
                <a:latin typeface="Arial" panose="020B0604020202020204" pitchFamily="34" charset="0"/>
              </a:rPr>
              <a:t>: r</a:t>
            </a:r>
            <a:r>
              <a:rPr lang="en-US" altLang="en-US" baseline="-25000" dirty="0">
                <a:latin typeface="Arial" panose="020B0604020202020204" pitchFamily="34" charset="0"/>
              </a:rPr>
              <a:t>1</a:t>
            </a:r>
            <a:r>
              <a:rPr lang="en-US" altLang="en-US" dirty="0">
                <a:latin typeface="Arial" panose="020B0604020202020204" pitchFamily="34" charset="0"/>
              </a:rPr>
              <a:t>(X); w</a:t>
            </a:r>
            <a:r>
              <a:rPr lang="en-US" altLang="en-US" baseline="-25000" dirty="0">
                <a:latin typeface="Arial" panose="020B0604020202020204" pitchFamily="34" charset="0"/>
              </a:rPr>
              <a:t>1</a:t>
            </a:r>
            <a:r>
              <a:rPr lang="en-US" altLang="en-US" dirty="0">
                <a:latin typeface="Arial" panose="020B0604020202020204" pitchFamily="34" charset="0"/>
              </a:rPr>
              <a:t>(X); r</a:t>
            </a:r>
            <a:r>
              <a:rPr lang="en-US" altLang="en-US" baseline="-25000" dirty="0">
                <a:latin typeface="Arial" panose="020B0604020202020204" pitchFamily="34" charset="0"/>
              </a:rPr>
              <a:t>1</a:t>
            </a:r>
            <a:r>
              <a:rPr lang="en-US" altLang="en-US" dirty="0">
                <a:latin typeface="Arial" panose="020B0604020202020204" pitchFamily="34" charset="0"/>
              </a:rPr>
              <a:t>(Y); w</a:t>
            </a:r>
            <a:r>
              <a:rPr lang="en-US" altLang="en-US" baseline="-25000" dirty="0">
                <a:latin typeface="Arial" panose="020B0604020202020204" pitchFamily="34" charset="0"/>
              </a:rPr>
              <a:t>1</a:t>
            </a:r>
            <a:r>
              <a:rPr lang="en-US" altLang="en-US" dirty="0">
                <a:latin typeface="Arial" panose="020B0604020202020204" pitchFamily="34" charset="0"/>
              </a:rPr>
              <a:t>(Y); c</a:t>
            </a:r>
            <a:r>
              <a:rPr lang="en-US" altLang="en-US" baseline="-25000" dirty="0">
                <a:latin typeface="Arial" panose="020B0604020202020204" pitchFamily="34" charset="0"/>
              </a:rPr>
              <a:t>1</a:t>
            </a:r>
          </a:p>
          <a:p>
            <a:r>
              <a:rPr lang="en-US" altLang="en-US" dirty="0"/>
              <a:t>Transaction </a:t>
            </a:r>
            <a:r>
              <a:rPr lang="en-US" altLang="en-US" dirty="0">
                <a:latin typeface="Arial" panose="020B0604020202020204" pitchFamily="34" charset="0"/>
              </a:rPr>
              <a:t>T</a:t>
            </a:r>
            <a:r>
              <a:rPr lang="en-US" altLang="en-US" baseline="-25000" dirty="0">
                <a:latin typeface="Arial" panose="020B0604020202020204" pitchFamily="34" charset="0"/>
              </a:rPr>
              <a:t>2</a:t>
            </a:r>
            <a:r>
              <a:rPr lang="en-US" altLang="en-US" dirty="0">
                <a:latin typeface="Arial" panose="020B0604020202020204" pitchFamily="34" charset="0"/>
              </a:rPr>
              <a:t>: r</a:t>
            </a:r>
            <a:r>
              <a:rPr lang="en-US" altLang="en-US" baseline="-25000" dirty="0">
                <a:latin typeface="Arial" panose="020B0604020202020204" pitchFamily="34" charset="0"/>
              </a:rPr>
              <a:t>2</a:t>
            </a:r>
            <a:r>
              <a:rPr lang="en-US" altLang="en-US" dirty="0">
                <a:latin typeface="Arial" panose="020B0604020202020204" pitchFamily="34" charset="0"/>
              </a:rPr>
              <a:t>(X); w</a:t>
            </a:r>
            <a:r>
              <a:rPr lang="en-US" altLang="en-US" baseline="-25000" dirty="0">
                <a:latin typeface="Arial" panose="020B0604020202020204" pitchFamily="34" charset="0"/>
              </a:rPr>
              <a:t>2</a:t>
            </a:r>
            <a:r>
              <a:rPr lang="en-US" altLang="en-US" dirty="0">
                <a:latin typeface="Arial" panose="020B0604020202020204" pitchFamily="34" charset="0"/>
              </a:rPr>
              <a:t>(X); c</a:t>
            </a:r>
            <a:r>
              <a:rPr lang="en-US" altLang="en-US" baseline="-25000" dirty="0">
                <a:latin typeface="Arial" panose="020B0604020202020204" pitchFamily="34" charset="0"/>
              </a:rPr>
              <a:t>2</a:t>
            </a:r>
          </a:p>
          <a:p>
            <a:endParaRPr lang="en-US" altLang="en-US" baseline="-25000" dirty="0"/>
          </a:p>
          <a:p>
            <a:r>
              <a:rPr lang="en-US" altLang="en-US" dirty="0"/>
              <a:t>A schedule, S: </a:t>
            </a:r>
          </a:p>
          <a:p>
            <a:pPr>
              <a:buFontTx/>
              <a:buNone/>
            </a:pPr>
            <a:r>
              <a:rPr lang="en-US" altLang="en-US" dirty="0"/>
              <a:t>	</a:t>
            </a:r>
            <a:r>
              <a:rPr lang="en-US" altLang="en-US" dirty="0">
                <a:latin typeface="Arial" panose="020B0604020202020204" pitchFamily="34" charset="0"/>
              </a:rPr>
              <a:t>r</a:t>
            </a:r>
            <a:r>
              <a:rPr lang="en-US" altLang="en-US" baseline="-25000" dirty="0">
                <a:latin typeface="Arial" panose="020B0604020202020204" pitchFamily="34" charset="0"/>
              </a:rPr>
              <a:t>1</a:t>
            </a:r>
            <a:r>
              <a:rPr lang="en-US" altLang="en-US" dirty="0">
                <a:latin typeface="Arial" panose="020B0604020202020204" pitchFamily="34" charset="0"/>
              </a:rPr>
              <a:t>(X); r</a:t>
            </a:r>
            <a:r>
              <a:rPr lang="en-US" altLang="en-US" baseline="-25000" dirty="0">
                <a:latin typeface="Arial" panose="020B0604020202020204" pitchFamily="34" charset="0"/>
              </a:rPr>
              <a:t>2</a:t>
            </a:r>
            <a:r>
              <a:rPr lang="en-US" altLang="en-US" dirty="0">
                <a:latin typeface="Arial" panose="020B0604020202020204" pitchFamily="34" charset="0"/>
              </a:rPr>
              <a:t>(X); w</a:t>
            </a:r>
            <a:r>
              <a:rPr lang="en-US" altLang="en-US" baseline="-25000" dirty="0">
                <a:latin typeface="Arial" panose="020B0604020202020204" pitchFamily="34" charset="0"/>
              </a:rPr>
              <a:t>1</a:t>
            </a:r>
            <a:r>
              <a:rPr lang="en-US" altLang="en-US" dirty="0">
                <a:latin typeface="Arial" panose="020B0604020202020204" pitchFamily="34" charset="0"/>
              </a:rPr>
              <a:t>(X); r</a:t>
            </a:r>
            <a:r>
              <a:rPr lang="en-US" altLang="en-US" baseline="-25000" dirty="0">
                <a:latin typeface="Arial" panose="020B0604020202020204" pitchFamily="34" charset="0"/>
              </a:rPr>
              <a:t>1</a:t>
            </a:r>
            <a:r>
              <a:rPr lang="en-US" altLang="en-US" dirty="0">
                <a:latin typeface="Arial" panose="020B0604020202020204" pitchFamily="34" charset="0"/>
              </a:rPr>
              <a:t>(Y); w</a:t>
            </a:r>
            <a:r>
              <a:rPr lang="en-US" altLang="en-US" baseline="-25000" dirty="0">
                <a:latin typeface="Arial" panose="020B0604020202020204" pitchFamily="34" charset="0"/>
              </a:rPr>
              <a:t>2</a:t>
            </a:r>
            <a:r>
              <a:rPr lang="en-US" altLang="en-US" dirty="0">
                <a:latin typeface="Arial" panose="020B0604020202020204" pitchFamily="34" charset="0"/>
              </a:rPr>
              <a:t>(X); w</a:t>
            </a:r>
            <a:r>
              <a:rPr lang="en-US" altLang="en-US" baseline="-25000" dirty="0">
                <a:latin typeface="Arial" panose="020B0604020202020204" pitchFamily="34" charset="0"/>
              </a:rPr>
              <a:t>1</a:t>
            </a:r>
            <a:r>
              <a:rPr lang="en-US" altLang="en-US" dirty="0">
                <a:latin typeface="Arial" panose="020B0604020202020204" pitchFamily="34" charset="0"/>
              </a:rPr>
              <a:t>(Y); c</a:t>
            </a:r>
            <a:r>
              <a:rPr lang="en-US" altLang="en-US" baseline="-25000" dirty="0">
                <a:latin typeface="Arial" panose="020B0604020202020204" pitchFamily="34" charset="0"/>
              </a:rPr>
              <a:t>1</a:t>
            </a:r>
            <a:r>
              <a:rPr lang="en-US" altLang="en-US" dirty="0">
                <a:latin typeface="Arial" panose="020B0604020202020204" pitchFamily="34" charset="0"/>
              </a:rPr>
              <a:t>; c</a:t>
            </a:r>
            <a:r>
              <a:rPr lang="en-US" altLang="en-US" baseline="-25000" dirty="0">
                <a:latin typeface="Arial" panose="020B0604020202020204" pitchFamily="34" charset="0"/>
              </a:rPr>
              <a:t>2</a:t>
            </a:r>
            <a:endParaRPr lang="en-US" altLang="en-US" dirty="0">
              <a:latin typeface="Arial" panose="020B0604020202020204" pitchFamily="34" charset="0"/>
            </a:endParaRPr>
          </a:p>
        </p:txBody>
      </p:sp>
    </p:spTree>
    <p:extLst>
      <p:ext uri="{BB962C8B-B14F-4D97-AF65-F5344CB8AC3E}">
        <p14:creationId xmlns:p14="http://schemas.microsoft.com/office/powerpoint/2010/main" val="33003965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schedule</a:t>
            </a:r>
            <a:endParaRPr lang="en-US" dirty="0"/>
          </a:p>
        </p:txBody>
      </p:sp>
      <p:sp>
        <p:nvSpPr>
          <p:cNvPr id="3" name="Content Placeholder 2"/>
          <p:cNvSpPr>
            <a:spLocks noGrp="1"/>
          </p:cNvSpPr>
          <p:nvPr>
            <p:ph idx="1"/>
          </p:nvPr>
        </p:nvSpPr>
        <p:spPr/>
        <p:txBody>
          <a:bodyPr>
            <a:normAutofit/>
          </a:bodyPr>
          <a:lstStyle/>
          <a:p>
            <a:r>
              <a:rPr lang="en-US" altLang="en-US" dirty="0"/>
              <a:t>Consider the following transaction schedule </a:t>
            </a:r>
          </a:p>
          <a:p>
            <a:pPr>
              <a:buFont typeface="Monotype Sorts" pitchFamily="2" charset="2"/>
              <a:buNone/>
            </a:pPr>
            <a:r>
              <a:rPr lang="en-US" altLang="en-US" dirty="0"/>
              <a:t/>
            </a:r>
            <a:br>
              <a:rPr lang="en-US" altLang="en-US" dirty="0"/>
            </a:br>
            <a:r>
              <a:rPr lang="en-US" altLang="en-US" dirty="0"/>
              <a:t>	r</a:t>
            </a:r>
            <a:r>
              <a:rPr lang="en-US" altLang="en-US" baseline="-25000" dirty="0"/>
              <a:t>1</a:t>
            </a:r>
            <a:r>
              <a:rPr lang="en-US" altLang="en-US" dirty="0"/>
              <a:t>(X) w</a:t>
            </a:r>
            <a:r>
              <a:rPr lang="en-US" altLang="en-US" baseline="-25000" dirty="0"/>
              <a:t>1</a:t>
            </a:r>
            <a:r>
              <a:rPr lang="en-US" altLang="en-US" dirty="0"/>
              <a:t>(X) r</a:t>
            </a:r>
            <a:r>
              <a:rPr lang="en-US" altLang="en-US" baseline="-25000" dirty="0"/>
              <a:t>2</a:t>
            </a:r>
            <a:r>
              <a:rPr lang="en-US" altLang="en-US" dirty="0"/>
              <a:t>(X) r</a:t>
            </a:r>
            <a:r>
              <a:rPr lang="en-US" altLang="en-US" baseline="-25000" dirty="0"/>
              <a:t>1</a:t>
            </a:r>
            <a:r>
              <a:rPr lang="en-US" altLang="en-US" dirty="0"/>
              <a:t>(Y) r</a:t>
            </a:r>
            <a:r>
              <a:rPr lang="en-US" altLang="en-US" baseline="-25000" dirty="0"/>
              <a:t>2</a:t>
            </a:r>
            <a:r>
              <a:rPr lang="en-US" altLang="en-US" dirty="0"/>
              <a:t>(Y) c</a:t>
            </a:r>
            <a:r>
              <a:rPr lang="en-US" altLang="en-US" baseline="-25000" dirty="0"/>
              <a:t>2</a:t>
            </a:r>
            <a:r>
              <a:rPr lang="en-US" altLang="en-US" dirty="0"/>
              <a:t> w</a:t>
            </a:r>
            <a:r>
              <a:rPr lang="en-US" altLang="en-US" baseline="-25000" dirty="0"/>
              <a:t>1</a:t>
            </a:r>
            <a:r>
              <a:rPr lang="en-US" altLang="en-US" dirty="0"/>
              <a:t>(Y) a</a:t>
            </a:r>
            <a:r>
              <a:rPr lang="en-US" altLang="en-US" baseline="-25000" dirty="0"/>
              <a:t>1</a:t>
            </a:r>
          </a:p>
          <a:p>
            <a:pPr lvl="1"/>
            <a:endParaRPr lang="en-US" altLang="en-US" dirty="0"/>
          </a:p>
          <a:p>
            <a:pPr lvl="1"/>
            <a:r>
              <a:rPr lang="en-US" altLang="en-US" dirty="0"/>
              <a:t>If T</a:t>
            </a:r>
            <a:r>
              <a:rPr lang="en-US" altLang="en-US" baseline="-25000" dirty="0"/>
              <a:t>1</a:t>
            </a:r>
            <a:r>
              <a:rPr lang="en-US" altLang="en-US" dirty="0"/>
              <a:t> aborts, do we need to rollback the committed transaction T</a:t>
            </a:r>
            <a:r>
              <a:rPr lang="en-US" altLang="en-US" baseline="-25000" dirty="0"/>
              <a:t>2</a:t>
            </a:r>
            <a:r>
              <a:rPr lang="en-US" altLang="en-US" dirty="0"/>
              <a:t>?</a:t>
            </a:r>
          </a:p>
          <a:p>
            <a:pPr lvl="1"/>
            <a:r>
              <a:rPr lang="en-US" altLang="en-US" sz="1800" dirty="0"/>
              <a:t>Answer: </a:t>
            </a:r>
            <a:r>
              <a:rPr lang="en-US" altLang="en-US" sz="1800" dirty="0" smtClean="0"/>
              <a:t>No</a:t>
            </a:r>
            <a:endParaRPr lang="en-US" altLang="en-US" sz="1800" dirty="0"/>
          </a:p>
          <a:p>
            <a:pPr lvl="1"/>
            <a:r>
              <a:rPr lang="en-US" altLang="en-US" sz="1800" dirty="0"/>
              <a:t>Schedule </a:t>
            </a:r>
            <a:r>
              <a:rPr lang="en-US" altLang="en-US" sz="1800"/>
              <a:t>is </a:t>
            </a:r>
            <a:r>
              <a:rPr lang="en-US" altLang="en-US" sz="1800" smtClean="0"/>
              <a:t>recoverable</a:t>
            </a:r>
            <a:r>
              <a:rPr lang="en-US" altLang="en-US" sz="1800" dirty="0"/>
              <a:t>”</a:t>
            </a:r>
          </a:p>
          <a:p>
            <a:pPr lvl="2"/>
            <a:r>
              <a:rPr lang="en-US" altLang="en-US" sz="1800" dirty="0"/>
              <a:t>This type of schedule makes the recovery process more cumbersome because we have to rollback transactions that have committed</a:t>
            </a:r>
          </a:p>
          <a:p>
            <a:pPr lvl="1"/>
            <a:endParaRPr lang="en-US" altLang="en-US" dirty="0"/>
          </a:p>
        </p:txBody>
      </p:sp>
    </p:spTree>
    <p:extLst>
      <p:ext uri="{BB962C8B-B14F-4D97-AF65-F5344CB8AC3E}">
        <p14:creationId xmlns:p14="http://schemas.microsoft.com/office/powerpoint/2010/main" val="243124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Recoverable schedule</a:t>
            </a:r>
            <a:endParaRPr lang="en-US" dirty="0"/>
          </a:p>
        </p:txBody>
      </p:sp>
      <p:sp>
        <p:nvSpPr>
          <p:cNvPr id="3" name="Content Placeholder 2"/>
          <p:cNvSpPr>
            <a:spLocks noGrp="1"/>
          </p:cNvSpPr>
          <p:nvPr>
            <p:ph idx="1"/>
          </p:nvPr>
        </p:nvSpPr>
        <p:spPr/>
        <p:txBody>
          <a:bodyPr/>
          <a:lstStyle/>
          <a:p>
            <a:r>
              <a:rPr lang="en-US" altLang="en-US" dirty="0"/>
              <a:t>A schedule where no committed transactions need to be rolled back </a:t>
            </a:r>
          </a:p>
          <a:p>
            <a:r>
              <a:rPr lang="en-US" altLang="en-US" dirty="0"/>
              <a:t>A transaction T must not commit until all transactions T’ that have written an item that T reads have committed</a:t>
            </a:r>
          </a:p>
          <a:p>
            <a:r>
              <a:rPr lang="en-US" altLang="en-US" dirty="0"/>
              <a:t>Examples:</a:t>
            </a:r>
          </a:p>
          <a:p>
            <a:pPr lvl="1"/>
            <a:r>
              <a:rPr lang="en-US" altLang="en-US" dirty="0">
                <a:solidFill>
                  <a:schemeClr val="tx1"/>
                </a:solidFill>
              </a:rPr>
              <a:t>r</a:t>
            </a:r>
            <a:r>
              <a:rPr lang="en-US" altLang="en-US" baseline="-25000" dirty="0">
                <a:solidFill>
                  <a:schemeClr val="tx1"/>
                </a:solidFill>
              </a:rPr>
              <a:t>1</a:t>
            </a:r>
            <a:r>
              <a:rPr lang="en-US" altLang="en-US" dirty="0">
                <a:solidFill>
                  <a:schemeClr val="tx1"/>
                </a:solidFill>
              </a:rPr>
              <a:t>(X) w</a:t>
            </a:r>
            <a:r>
              <a:rPr lang="en-US" altLang="en-US" baseline="-25000" dirty="0">
                <a:solidFill>
                  <a:schemeClr val="tx1"/>
                </a:solidFill>
              </a:rPr>
              <a:t>1</a:t>
            </a:r>
            <a:r>
              <a:rPr lang="en-US" altLang="en-US" dirty="0">
                <a:solidFill>
                  <a:schemeClr val="tx1"/>
                </a:solidFill>
              </a:rPr>
              <a:t>(X) r</a:t>
            </a:r>
            <a:r>
              <a:rPr lang="en-US" altLang="en-US" baseline="-25000" dirty="0">
                <a:solidFill>
                  <a:schemeClr val="tx1"/>
                </a:solidFill>
              </a:rPr>
              <a:t>2</a:t>
            </a:r>
            <a:r>
              <a:rPr lang="en-US" altLang="en-US" dirty="0">
                <a:solidFill>
                  <a:schemeClr val="tx1"/>
                </a:solidFill>
              </a:rPr>
              <a:t>(X) r</a:t>
            </a:r>
            <a:r>
              <a:rPr lang="en-US" altLang="en-US" baseline="-25000" dirty="0">
                <a:solidFill>
                  <a:schemeClr val="tx1"/>
                </a:solidFill>
              </a:rPr>
              <a:t>1</a:t>
            </a:r>
            <a:r>
              <a:rPr lang="en-US" altLang="en-US" dirty="0">
                <a:solidFill>
                  <a:schemeClr val="tx1"/>
                </a:solidFill>
              </a:rPr>
              <a:t>(Y) w</a:t>
            </a:r>
            <a:r>
              <a:rPr lang="en-US" altLang="en-US" baseline="-25000" dirty="0">
                <a:solidFill>
                  <a:schemeClr val="tx1"/>
                </a:solidFill>
              </a:rPr>
              <a:t>2</a:t>
            </a:r>
            <a:r>
              <a:rPr lang="en-US" altLang="en-US" dirty="0">
                <a:solidFill>
                  <a:schemeClr val="tx1"/>
                </a:solidFill>
              </a:rPr>
              <a:t>(X) c</a:t>
            </a:r>
            <a:r>
              <a:rPr lang="en-US" altLang="en-US" baseline="-25000" dirty="0">
                <a:solidFill>
                  <a:schemeClr val="tx1"/>
                </a:solidFill>
              </a:rPr>
              <a:t>2</a:t>
            </a:r>
            <a:r>
              <a:rPr lang="en-US" altLang="en-US" dirty="0">
                <a:solidFill>
                  <a:schemeClr val="tx1"/>
                </a:solidFill>
              </a:rPr>
              <a:t> a</a:t>
            </a:r>
            <a:r>
              <a:rPr lang="en-US" altLang="en-US" baseline="-25000" dirty="0">
                <a:solidFill>
                  <a:schemeClr val="tx1"/>
                </a:solidFill>
              </a:rPr>
              <a:t>1</a:t>
            </a:r>
            <a:r>
              <a:rPr lang="en-US" altLang="en-US" dirty="0"/>
              <a:t>	              </a:t>
            </a:r>
          </a:p>
          <a:p>
            <a:pPr lvl="2"/>
            <a:r>
              <a:rPr lang="en-US" altLang="en-US" dirty="0" err="1"/>
              <a:t>Nonrecoverable</a:t>
            </a:r>
            <a:r>
              <a:rPr lang="en-US" altLang="en-US" dirty="0"/>
              <a:t> (T</a:t>
            </a:r>
            <a:r>
              <a:rPr lang="en-US" altLang="en-US" baseline="-25000" dirty="0"/>
              <a:t>2</a:t>
            </a:r>
            <a:r>
              <a:rPr lang="en-US" altLang="en-US" dirty="0"/>
              <a:t> must be rolled back when T</a:t>
            </a:r>
            <a:r>
              <a:rPr lang="en-US" altLang="en-US" baseline="-25000" dirty="0"/>
              <a:t>1</a:t>
            </a:r>
            <a:r>
              <a:rPr lang="en-US" altLang="en-US" dirty="0"/>
              <a:t> aborts)</a:t>
            </a:r>
          </a:p>
          <a:p>
            <a:pPr lvl="1"/>
            <a:r>
              <a:rPr lang="en-US" altLang="en-US" dirty="0"/>
              <a:t>r</a:t>
            </a:r>
            <a:r>
              <a:rPr lang="en-US" altLang="en-US" baseline="-25000" dirty="0"/>
              <a:t>1</a:t>
            </a:r>
            <a:r>
              <a:rPr lang="en-US" altLang="en-US" dirty="0"/>
              <a:t>(X) r</a:t>
            </a:r>
            <a:r>
              <a:rPr lang="en-US" altLang="en-US" baseline="-25000" dirty="0"/>
              <a:t>2</a:t>
            </a:r>
            <a:r>
              <a:rPr lang="en-US" altLang="en-US" dirty="0"/>
              <a:t>(X) w</a:t>
            </a:r>
            <a:r>
              <a:rPr lang="en-US" altLang="en-US" baseline="-25000" dirty="0"/>
              <a:t>1</a:t>
            </a:r>
            <a:r>
              <a:rPr lang="en-US" altLang="en-US" dirty="0"/>
              <a:t>(X) r</a:t>
            </a:r>
            <a:r>
              <a:rPr lang="en-US" altLang="en-US" baseline="-25000" dirty="0"/>
              <a:t>1</a:t>
            </a:r>
            <a:r>
              <a:rPr lang="en-US" altLang="en-US" dirty="0"/>
              <a:t>(Y) w</a:t>
            </a:r>
            <a:r>
              <a:rPr lang="en-US" altLang="en-US" baseline="-25000" dirty="0"/>
              <a:t>2</a:t>
            </a:r>
            <a:r>
              <a:rPr lang="en-US" altLang="en-US" dirty="0"/>
              <a:t>(X) c</a:t>
            </a:r>
            <a:r>
              <a:rPr lang="en-US" altLang="en-US" baseline="-25000" dirty="0"/>
              <a:t>2</a:t>
            </a:r>
            <a:r>
              <a:rPr lang="en-US" altLang="en-US" dirty="0"/>
              <a:t> w</a:t>
            </a:r>
            <a:r>
              <a:rPr lang="en-US" altLang="en-US" baseline="-25000" dirty="0"/>
              <a:t>1</a:t>
            </a:r>
            <a:r>
              <a:rPr lang="en-US" altLang="en-US" dirty="0"/>
              <a:t>(Y) a</a:t>
            </a:r>
            <a:r>
              <a:rPr lang="en-US" altLang="en-US" baseline="-25000" dirty="0"/>
              <a:t>1 </a:t>
            </a:r>
          </a:p>
          <a:p>
            <a:pPr lvl="2"/>
            <a:r>
              <a:rPr lang="en-US" altLang="en-US" dirty="0"/>
              <a:t>Recoverable (T</a:t>
            </a:r>
            <a:r>
              <a:rPr lang="en-US" altLang="en-US" baseline="-25000" dirty="0"/>
              <a:t>2</a:t>
            </a:r>
            <a:r>
              <a:rPr lang="en-US" altLang="en-US" dirty="0"/>
              <a:t> does not have to be rolled back when T</a:t>
            </a:r>
            <a:r>
              <a:rPr lang="en-US" altLang="en-US" baseline="-25000" dirty="0"/>
              <a:t>1</a:t>
            </a:r>
            <a:r>
              <a:rPr lang="en-US" altLang="en-US" dirty="0"/>
              <a:t> aborts)</a:t>
            </a:r>
          </a:p>
          <a:p>
            <a:pPr lvl="1"/>
            <a:r>
              <a:rPr lang="en-US" altLang="en-US" dirty="0"/>
              <a:t>r</a:t>
            </a:r>
            <a:r>
              <a:rPr lang="en-US" altLang="en-US" baseline="-25000" dirty="0"/>
              <a:t>2</a:t>
            </a:r>
            <a:r>
              <a:rPr lang="en-US" altLang="en-US" dirty="0"/>
              <a:t>(X) w</a:t>
            </a:r>
            <a:r>
              <a:rPr lang="en-US" altLang="en-US" baseline="-25000" dirty="0"/>
              <a:t>2</a:t>
            </a:r>
            <a:r>
              <a:rPr lang="en-US" altLang="en-US" dirty="0"/>
              <a:t>(X) r</a:t>
            </a:r>
            <a:r>
              <a:rPr lang="en-US" altLang="en-US" baseline="-25000" dirty="0"/>
              <a:t>1</a:t>
            </a:r>
            <a:r>
              <a:rPr lang="en-US" altLang="en-US" dirty="0"/>
              <a:t>(X) r</a:t>
            </a:r>
            <a:r>
              <a:rPr lang="en-US" altLang="en-US" baseline="-25000" dirty="0"/>
              <a:t>1</a:t>
            </a:r>
            <a:r>
              <a:rPr lang="en-US" altLang="en-US" dirty="0"/>
              <a:t>(Y) w</a:t>
            </a:r>
            <a:r>
              <a:rPr lang="en-US" altLang="en-US" baseline="-25000" dirty="0"/>
              <a:t>1</a:t>
            </a:r>
            <a:r>
              <a:rPr lang="en-US" altLang="en-US" dirty="0"/>
              <a:t>(X) c</a:t>
            </a:r>
            <a:r>
              <a:rPr lang="en-US" altLang="en-US" baseline="-25000" dirty="0"/>
              <a:t>2</a:t>
            </a:r>
            <a:r>
              <a:rPr lang="en-US" altLang="en-US" dirty="0"/>
              <a:t> w</a:t>
            </a:r>
            <a:r>
              <a:rPr lang="en-US" altLang="en-US" baseline="-25000" dirty="0"/>
              <a:t>1</a:t>
            </a:r>
            <a:r>
              <a:rPr lang="en-US" altLang="en-US" dirty="0"/>
              <a:t>(Y) a</a:t>
            </a:r>
            <a:r>
              <a:rPr lang="en-US" altLang="en-US" baseline="-25000" dirty="0"/>
              <a:t>1 </a:t>
            </a:r>
          </a:p>
          <a:p>
            <a:pPr lvl="2"/>
            <a:r>
              <a:rPr lang="en-US" altLang="en-US" dirty="0"/>
              <a:t>Recoverable (T</a:t>
            </a:r>
            <a:r>
              <a:rPr lang="en-US" altLang="en-US" baseline="-25000" dirty="0"/>
              <a:t>2</a:t>
            </a:r>
            <a:r>
              <a:rPr lang="en-US" altLang="en-US" dirty="0"/>
              <a:t> does not have to be rolled back when T</a:t>
            </a:r>
            <a:r>
              <a:rPr lang="en-US" altLang="en-US" baseline="-25000" dirty="0"/>
              <a:t>1</a:t>
            </a:r>
            <a:r>
              <a:rPr lang="en-US" altLang="en-US" dirty="0"/>
              <a:t> aborts)</a:t>
            </a:r>
          </a:p>
          <a:p>
            <a:pPr lvl="1"/>
            <a:endParaRPr lang="en-US" altLang="en-US" dirty="0"/>
          </a:p>
          <a:p>
            <a:endParaRPr lang="en-US" dirty="0"/>
          </a:p>
        </p:txBody>
      </p:sp>
    </p:spTree>
    <p:extLst>
      <p:ext uri="{BB962C8B-B14F-4D97-AF65-F5344CB8AC3E}">
        <p14:creationId xmlns:p14="http://schemas.microsoft.com/office/powerpoint/2010/main" val="29695984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Is Recoverable Schedule Sufficient?</a:t>
            </a:r>
            <a:endParaRPr lang="en-US" dirty="0"/>
          </a:p>
        </p:txBody>
      </p:sp>
      <p:sp>
        <p:nvSpPr>
          <p:cNvPr id="3" name="Content Placeholder 2"/>
          <p:cNvSpPr>
            <a:spLocks noGrp="1"/>
          </p:cNvSpPr>
          <p:nvPr>
            <p:ph idx="1"/>
          </p:nvPr>
        </p:nvSpPr>
        <p:spPr/>
        <p:txBody>
          <a:bodyPr>
            <a:normAutofit/>
          </a:bodyPr>
          <a:lstStyle/>
          <a:p>
            <a:r>
              <a:rPr lang="en-US" altLang="en-US" dirty="0"/>
              <a:t>Example:</a:t>
            </a:r>
          </a:p>
          <a:p>
            <a:pPr>
              <a:buFont typeface="Monotype Sorts" pitchFamily="2" charset="2"/>
              <a:buNone/>
            </a:pPr>
            <a:r>
              <a:rPr lang="en-US" altLang="en-US" dirty="0"/>
              <a:t>		r</a:t>
            </a:r>
            <a:r>
              <a:rPr lang="en-US" altLang="en-US" baseline="-25000" dirty="0"/>
              <a:t>1</a:t>
            </a:r>
            <a:r>
              <a:rPr lang="en-US" altLang="en-US" dirty="0"/>
              <a:t>(X) w</a:t>
            </a:r>
            <a:r>
              <a:rPr lang="en-US" altLang="en-US" baseline="-25000" dirty="0"/>
              <a:t>1</a:t>
            </a:r>
            <a:r>
              <a:rPr lang="en-US" altLang="en-US" dirty="0"/>
              <a:t>(X) r</a:t>
            </a:r>
            <a:r>
              <a:rPr lang="en-US" altLang="en-US" baseline="-25000" dirty="0"/>
              <a:t>2</a:t>
            </a:r>
            <a:r>
              <a:rPr lang="en-US" altLang="en-US" dirty="0"/>
              <a:t>(X) w</a:t>
            </a:r>
            <a:r>
              <a:rPr lang="en-US" altLang="en-US" baseline="-25000" dirty="0"/>
              <a:t>2</a:t>
            </a:r>
            <a:r>
              <a:rPr lang="en-US" altLang="en-US" dirty="0"/>
              <a:t>(X) a</a:t>
            </a:r>
            <a:r>
              <a:rPr lang="en-US" altLang="en-US" baseline="-25000" dirty="0"/>
              <a:t>1</a:t>
            </a:r>
            <a:r>
              <a:rPr lang="en-US" altLang="en-US" dirty="0"/>
              <a:t>	      	</a:t>
            </a:r>
          </a:p>
          <a:p>
            <a:pPr lvl="1"/>
            <a:endParaRPr lang="en-US" altLang="en-US" dirty="0"/>
          </a:p>
          <a:p>
            <a:pPr lvl="1"/>
            <a:r>
              <a:rPr lang="en-US" altLang="en-US" dirty="0"/>
              <a:t>Recoverable because T</a:t>
            </a:r>
            <a:r>
              <a:rPr lang="en-US" altLang="en-US" baseline="-25000" dirty="0"/>
              <a:t>2</a:t>
            </a:r>
            <a:r>
              <a:rPr lang="en-US" altLang="en-US" dirty="0"/>
              <a:t> has not committed before T</a:t>
            </a:r>
            <a:r>
              <a:rPr lang="en-US" altLang="en-US" baseline="-25000" dirty="0"/>
              <a:t>1</a:t>
            </a:r>
          </a:p>
          <a:p>
            <a:pPr lvl="1"/>
            <a:r>
              <a:rPr lang="en-US" altLang="en-US" dirty="0"/>
              <a:t>But the uncommitted transaction T</a:t>
            </a:r>
            <a:r>
              <a:rPr lang="en-US" altLang="en-US" baseline="-25000" dirty="0"/>
              <a:t>2</a:t>
            </a:r>
            <a:r>
              <a:rPr lang="en-US" altLang="en-US" dirty="0"/>
              <a:t> must still be aborted when T</a:t>
            </a:r>
            <a:r>
              <a:rPr lang="en-US" altLang="en-US" baseline="-25000" dirty="0"/>
              <a:t>1</a:t>
            </a:r>
            <a:r>
              <a:rPr lang="en-US" altLang="en-US" dirty="0"/>
              <a:t> aborts  (cascading rollback)</a:t>
            </a:r>
          </a:p>
          <a:p>
            <a:pPr lvl="1">
              <a:buFont typeface="Arial" panose="020B0604020202020204" pitchFamily="34" charset="0"/>
              <a:buNone/>
            </a:pPr>
            <a:endParaRPr lang="en-US" altLang="en-US" sz="1800" dirty="0"/>
          </a:p>
          <a:p>
            <a:r>
              <a:rPr lang="en-US" altLang="en-US" dirty="0" smtClean="0"/>
              <a:t>Cascade </a:t>
            </a:r>
            <a:r>
              <a:rPr lang="en-US" altLang="en-US" dirty="0"/>
              <a:t>schedule</a:t>
            </a:r>
          </a:p>
          <a:p>
            <a:pPr lvl="1"/>
            <a:r>
              <a:rPr lang="en-US" altLang="en-US" dirty="0" smtClean="0"/>
              <a:t>If we have T1,T2,T3,…..</a:t>
            </a:r>
            <a:r>
              <a:rPr lang="en-US" altLang="en-US" dirty="0" err="1" smtClean="0"/>
              <a:t>Tn</a:t>
            </a:r>
            <a:r>
              <a:rPr lang="en-US" altLang="en-US" dirty="0" smtClean="0"/>
              <a:t> transaction and if </a:t>
            </a:r>
            <a:r>
              <a:rPr lang="en-US" altLang="en-US" dirty="0" err="1" smtClean="0"/>
              <a:t>Ti</a:t>
            </a:r>
            <a:r>
              <a:rPr lang="en-US" altLang="en-US" dirty="0" smtClean="0"/>
              <a:t> fail then abort all other transaction</a:t>
            </a:r>
            <a:endParaRPr lang="en-US" altLang="en-US" dirty="0"/>
          </a:p>
          <a:p>
            <a:endParaRPr lang="en-US" dirty="0"/>
          </a:p>
        </p:txBody>
      </p:sp>
    </p:spTree>
    <p:extLst>
      <p:ext uri="{BB962C8B-B14F-4D97-AF65-F5344CB8AC3E}">
        <p14:creationId xmlns:p14="http://schemas.microsoft.com/office/powerpoint/2010/main" val="2771592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Is Recoverable Schedule Sufficient?</a:t>
            </a:r>
            <a:endParaRPr lang="en-US" dirty="0"/>
          </a:p>
        </p:txBody>
      </p:sp>
      <p:sp>
        <p:nvSpPr>
          <p:cNvPr id="3" name="Content Placeholder 2"/>
          <p:cNvSpPr>
            <a:spLocks noGrp="1"/>
          </p:cNvSpPr>
          <p:nvPr>
            <p:ph idx="1"/>
          </p:nvPr>
        </p:nvSpPr>
        <p:spPr/>
        <p:txBody>
          <a:bodyPr>
            <a:normAutofit/>
          </a:bodyPr>
          <a:lstStyle/>
          <a:p>
            <a:r>
              <a:rPr lang="en-US" altLang="en-US" dirty="0"/>
              <a:t>Example:</a:t>
            </a:r>
          </a:p>
          <a:p>
            <a:pPr>
              <a:buFont typeface="Monotype Sorts" pitchFamily="2" charset="2"/>
              <a:buNone/>
            </a:pPr>
            <a:r>
              <a:rPr lang="en-US" altLang="en-US" dirty="0"/>
              <a:t>		r</a:t>
            </a:r>
            <a:r>
              <a:rPr lang="en-US" altLang="en-US" baseline="-25000" dirty="0"/>
              <a:t>1</a:t>
            </a:r>
            <a:r>
              <a:rPr lang="en-US" altLang="en-US" dirty="0"/>
              <a:t>(X) w</a:t>
            </a:r>
            <a:r>
              <a:rPr lang="en-US" altLang="en-US" baseline="-25000" dirty="0"/>
              <a:t>1</a:t>
            </a:r>
            <a:r>
              <a:rPr lang="en-US" altLang="en-US" dirty="0"/>
              <a:t>(X) r</a:t>
            </a:r>
            <a:r>
              <a:rPr lang="en-US" altLang="en-US" baseline="-25000" dirty="0"/>
              <a:t>2</a:t>
            </a:r>
            <a:r>
              <a:rPr lang="en-US" altLang="en-US" dirty="0"/>
              <a:t>(X) </a:t>
            </a:r>
            <a:r>
              <a:rPr lang="en-US" altLang="en-US" dirty="0" smtClean="0"/>
              <a:t>w</a:t>
            </a:r>
            <a:r>
              <a:rPr lang="en-US" altLang="en-US" baseline="-25000" dirty="0" smtClean="0"/>
              <a:t>2</a:t>
            </a:r>
            <a:r>
              <a:rPr lang="en-US" altLang="en-US" dirty="0" smtClean="0"/>
              <a:t>(X),</a:t>
            </a:r>
            <a:r>
              <a:rPr lang="en-US" altLang="en-US" dirty="0"/>
              <a:t> </a:t>
            </a:r>
            <a:r>
              <a:rPr lang="en-US" altLang="en-US" dirty="0" smtClean="0"/>
              <a:t>r</a:t>
            </a:r>
            <a:r>
              <a:rPr lang="en-US" altLang="en-US" baseline="-25000" dirty="0" smtClean="0"/>
              <a:t>3</a:t>
            </a:r>
            <a:r>
              <a:rPr lang="en-US" altLang="en-US" dirty="0" smtClean="0"/>
              <a:t>(X</a:t>
            </a:r>
            <a:r>
              <a:rPr lang="en-US" altLang="en-US" dirty="0"/>
              <a:t>) </a:t>
            </a:r>
            <a:r>
              <a:rPr lang="en-US" altLang="en-US" dirty="0" smtClean="0"/>
              <a:t>w</a:t>
            </a:r>
            <a:r>
              <a:rPr lang="en-US" altLang="en-US" baseline="-25000" dirty="0" smtClean="0"/>
              <a:t>3</a:t>
            </a:r>
            <a:r>
              <a:rPr lang="en-US" altLang="en-US" dirty="0" smtClean="0"/>
              <a:t>(X</a:t>
            </a:r>
            <a:r>
              <a:rPr lang="en-US" altLang="en-US" dirty="0"/>
              <a:t>), </a:t>
            </a:r>
            <a:r>
              <a:rPr lang="en-US" altLang="en-US" dirty="0" smtClean="0"/>
              <a:t>a</a:t>
            </a:r>
            <a:r>
              <a:rPr lang="en-US" altLang="en-US" baseline="-25000" dirty="0" smtClean="0"/>
              <a:t>1</a:t>
            </a:r>
            <a:r>
              <a:rPr lang="en-US" altLang="en-US" dirty="0"/>
              <a:t>	      	</a:t>
            </a:r>
          </a:p>
          <a:p>
            <a:pPr lvl="1"/>
            <a:r>
              <a:rPr lang="en-US" altLang="en-US" dirty="0" smtClean="0"/>
              <a:t>Transaction t1 abort so t2 and t3 also abort</a:t>
            </a:r>
            <a:endParaRPr lang="en-US" altLang="en-US" dirty="0"/>
          </a:p>
          <a:p>
            <a:pPr lvl="1">
              <a:buFont typeface="Arial" panose="020B0604020202020204" pitchFamily="34" charset="0"/>
              <a:buNone/>
            </a:pPr>
            <a:endParaRPr lang="en-US" altLang="en-US" sz="1800" dirty="0"/>
          </a:p>
          <a:p>
            <a:r>
              <a:rPr lang="en-US" altLang="en-US" dirty="0" smtClean="0"/>
              <a:t>Cascade less </a:t>
            </a:r>
            <a:r>
              <a:rPr lang="en-US" altLang="en-US" dirty="0"/>
              <a:t>schedule</a:t>
            </a:r>
          </a:p>
          <a:p>
            <a:pPr lvl="1"/>
            <a:r>
              <a:rPr lang="en-US" altLang="en-US" dirty="0"/>
              <a:t>A schedule with no cascading rollback, i.e., if a transaction T is aborted, we only need to rollback T and no other </a:t>
            </a:r>
            <a:r>
              <a:rPr lang="en-US" altLang="en-US" dirty="0" smtClean="0"/>
              <a:t>transactions</a:t>
            </a:r>
            <a:endParaRPr lang="en-US" altLang="en-US" dirty="0"/>
          </a:p>
          <a:p>
            <a:pPr lvl="1"/>
            <a:r>
              <a:rPr lang="en-US" altLang="en-US" dirty="0"/>
              <a:t>How do we ensure this</a:t>
            </a:r>
            <a:r>
              <a:rPr lang="en-US" altLang="en-US" dirty="0" smtClean="0"/>
              <a:t>?</a:t>
            </a:r>
          </a:p>
          <a:p>
            <a:pPr lvl="1"/>
            <a:r>
              <a:rPr lang="en-US" altLang="en-US" dirty="0"/>
              <a:t>Every transaction in the schedule </a:t>
            </a:r>
            <a:r>
              <a:rPr lang="en-US" altLang="en-US" u="sng" dirty="0"/>
              <a:t>reads only items that were written by committed transactions</a:t>
            </a:r>
          </a:p>
          <a:p>
            <a:pPr lvl="1"/>
            <a:endParaRPr lang="en-US" altLang="en-US" dirty="0"/>
          </a:p>
          <a:p>
            <a:endParaRPr lang="en-US" dirty="0"/>
          </a:p>
        </p:txBody>
      </p:sp>
    </p:spTree>
    <p:extLst>
      <p:ext uri="{BB962C8B-B14F-4D97-AF65-F5344CB8AC3E}">
        <p14:creationId xmlns:p14="http://schemas.microsoft.com/office/powerpoint/2010/main" val="20671689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Is Recoverable Schedule Sufficient?</a:t>
            </a:r>
            <a:endParaRPr lang="en-US" dirty="0"/>
          </a:p>
        </p:txBody>
      </p:sp>
      <p:sp>
        <p:nvSpPr>
          <p:cNvPr id="3" name="Content Placeholder 2"/>
          <p:cNvSpPr>
            <a:spLocks noGrp="1"/>
          </p:cNvSpPr>
          <p:nvPr>
            <p:ph idx="1"/>
          </p:nvPr>
        </p:nvSpPr>
        <p:spPr>
          <a:xfrm>
            <a:off x="677334" y="1721225"/>
            <a:ext cx="8596668" cy="4612340"/>
          </a:xfrm>
        </p:spPr>
        <p:txBody>
          <a:bodyPr>
            <a:normAutofit fontScale="62500" lnSpcReduction="20000"/>
          </a:bodyPr>
          <a:lstStyle/>
          <a:p>
            <a:pPr marL="914400" indent="-457200"/>
            <a:r>
              <a:rPr lang="en-US" altLang="en-US" sz="3200" dirty="0" smtClean="0"/>
              <a:t>If </a:t>
            </a:r>
            <a:r>
              <a:rPr lang="en-US" altLang="en-US" sz="3200" dirty="0" err="1" smtClean="0"/>
              <a:t>T</a:t>
            </a:r>
            <a:r>
              <a:rPr lang="en-US" altLang="en-US" sz="3200" baseline="-25000" dirty="0" err="1" smtClean="0"/>
              <a:t>i</a:t>
            </a:r>
            <a:r>
              <a:rPr lang="en-US" altLang="en-US" sz="3200" baseline="-25000" dirty="0"/>
              <a:t> </a:t>
            </a:r>
            <a:r>
              <a:rPr lang="en-US" altLang="en-US" sz="3200" dirty="0" smtClean="0"/>
              <a:t>  read item X written by some transaction </a:t>
            </a:r>
            <a:r>
              <a:rPr lang="en-US" altLang="en-US" sz="3200" dirty="0" err="1" smtClean="0"/>
              <a:t>T</a:t>
            </a:r>
            <a:r>
              <a:rPr lang="en-US" altLang="en-US" sz="3200" baseline="-25000" dirty="0" err="1" smtClean="0"/>
              <a:t>j</a:t>
            </a:r>
            <a:endParaRPr lang="en-US" altLang="en-US" sz="3200" baseline="-25000" dirty="0" smtClean="0"/>
          </a:p>
          <a:p>
            <a:pPr marL="914400" indent="-457200"/>
            <a:r>
              <a:rPr lang="en-US" altLang="en-US" sz="3200" dirty="0" err="1" smtClean="0"/>
              <a:t>T</a:t>
            </a:r>
            <a:r>
              <a:rPr lang="en-US" altLang="en-US" sz="3200" baseline="-25000" dirty="0" err="1" smtClean="0"/>
              <a:t>j</a:t>
            </a:r>
            <a:r>
              <a:rPr lang="en-US" altLang="en-US" sz="3200" dirty="0" smtClean="0"/>
              <a:t> commit before </a:t>
            </a:r>
            <a:r>
              <a:rPr lang="en-US" altLang="en-US" sz="3200" dirty="0" err="1"/>
              <a:t>T</a:t>
            </a:r>
            <a:r>
              <a:rPr lang="en-US" altLang="en-US" sz="3200" baseline="-25000" dirty="0" err="1"/>
              <a:t>i</a:t>
            </a:r>
            <a:r>
              <a:rPr lang="en-US" altLang="en-US" sz="3200" baseline="-25000" dirty="0"/>
              <a:t>  </a:t>
            </a:r>
            <a:r>
              <a:rPr lang="en-US" altLang="en-US" sz="3200" dirty="0" smtClean="0"/>
              <a:t> reads</a:t>
            </a:r>
            <a:endParaRPr lang="en-US" altLang="en-US" sz="3200" dirty="0"/>
          </a:p>
          <a:p>
            <a:r>
              <a:rPr lang="en-US" altLang="en-US" sz="3200" dirty="0"/>
              <a:t>Examples:</a:t>
            </a:r>
          </a:p>
          <a:p>
            <a:pPr lvl="1"/>
            <a:r>
              <a:rPr lang="en-US" altLang="en-US" sz="3200" dirty="0"/>
              <a:t>r</a:t>
            </a:r>
            <a:r>
              <a:rPr lang="en-US" altLang="en-US" sz="3200" baseline="-25000" dirty="0"/>
              <a:t>1</a:t>
            </a:r>
            <a:r>
              <a:rPr lang="en-US" altLang="en-US" sz="3200" dirty="0"/>
              <a:t>(X) w</a:t>
            </a:r>
            <a:r>
              <a:rPr lang="en-US" altLang="en-US" sz="3200" baseline="-25000" dirty="0"/>
              <a:t>1</a:t>
            </a:r>
            <a:r>
              <a:rPr lang="en-US" altLang="en-US" sz="3200" dirty="0"/>
              <a:t>(X) r</a:t>
            </a:r>
            <a:r>
              <a:rPr lang="en-US" altLang="en-US" sz="3200" baseline="-25000" dirty="0"/>
              <a:t>2</a:t>
            </a:r>
            <a:r>
              <a:rPr lang="en-US" altLang="en-US" sz="3200" dirty="0"/>
              <a:t>(X) r</a:t>
            </a:r>
            <a:r>
              <a:rPr lang="en-US" altLang="en-US" sz="3200" baseline="-25000" dirty="0"/>
              <a:t>3</a:t>
            </a:r>
            <a:r>
              <a:rPr lang="en-US" altLang="en-US" sz="3200" dirty="0"/>
              <a:t>(X) w</a:t>
            </a:r>
            <a:r>
              <a:rPr lang="en-US" altLang="en-US" sz="3200" baseline="-25000" dirty="0"/>
              <a:t>2</a:t>
            </a:r>
            <a:r>
              <a:rPr lang="en-US" altLang="en-US" sz="3200" dirty="0"/>
              <a:t>(X) c</a:t>
            </a:r>
            <a:r>
              <a:rPr lang="en-US" altLang="en-US" sz="3200" baseline="-25000" dirty="0"/>
              <a:t>2</a:t>
            </a:r>
            <a:r>
              <a:rPr lang="en-US" altLang="en-US" sz="3200" dirty="0"/>
              <a:t> a</a:t>
            </a:r>
            <a:r>
              <a:rPr lang="en-US" altLang="en-US" sz="3200" baseline="-25000" dirty="0"/>
              <a:t>1</a:t>
            </a:r>
            <a:r>
              <a:rPr lang="en-US" altLang="en-US" sz="3200" dirty="0"/>
              <a:t>	      	</a:t>
            </a:r>
          </a:p>
          <a:p>
            <a:pPr lvl="2"/>
            <a:r>
              <a:rPr lang="en-US" altLang="en-US" sz="3200" dirty="0"/>
              <a:t>Must rollback T</a:t>
            </a:r>
            <a:r>
              <a:rPr lang="en-US" altLang="en-US" sz="3200" baseline="-25000" dirty="0"/>
              <a:t>2</a:t>
            </a:r>
            <a:r>
              <a:rPr lang="en-US" altLang="en-US" sz="3200" dirty="0"/>
              <a:t> and T</a:t>
            </a:r>
            <a:r>
              <a:rPr lang="en-US" altLang="en-US" sz="3200" baseline="-25000" dirty="0"/>
              <a:t>3</a:t>
            </a:r>
            <a:r>
              <a:rPr lang="en-US" altLang="en-US" sz="3200" dirty="0"/>
              <a:t> (Not recoverable, not </a:t>
            </a:r>
            <a:r>
              <a:rPr lang="en-US" altLang="en-US" sz="3200" dirty="0" err="1"/>
              <a:t>cascadeless</a:t>
            </a:r>
            <a:r>
              <a:rPr lang="en-US" altLang="en-US" sz="3200" dirty="0"/>
              <a:t>)</a:t>
            </a:r>
          </a:p>
          <a:p>
            <a:pPr lvl="1"/>
            <a:r>
              <a:rPr lang="en-US" altLang="en-US" sz="3200" dirty="0"/>
              <a:t>r</a:t>
            </a:r>
            <a:r>
              <a:rPr lang="en-US" altLang="en-US" sz="3200" baseline="-25000" dirty="0"/>
              <a:t>1</a:t>
            </a:r>
            <a:r>
              <a:rPr lang="en-US" altLang="en-US" sz="3200" dirty="0"/>
              <a:t>(X) r</a:t>
            </a:r>
            <a:r>
              <a:rPr lang="en-US" altLang="en-US" sz="3200" baseline="-25000" dirty="0"/>
              <a:t>2</a:t>
            </a:r>
            <a:r>
              <a:rPr lang="en-US" altLang="en-US" sz="3200" dirty="0"/>
              <a:t>(X) w</a:t>
            </a:r>
            <a:r>
              <a:rPr lang="en-US" altLang="en-US" sz="3200" baseline="-25000" dirty="0"/>
              <a:t>1</a:t>
            </a:r>
            <a:r>
              <a:rPr lang="en-US" altLang="en-US" sz="3200" dirty="0"/>
              <a:t>(X) r</a:t>
            </a:r>
            <a:r>
              <a:rPr lang="en-US" altLang="en-US" sz="3200" baseline="-25000" dirty="0"/>
              <a:t>3</a:t>
            </a:r>
            <a:r>
              <a:rPr lang="en-US" altLang="en-US" sz="3200" dirty="0"/>
              <a:t>(X) w</a:t>
            </a:r>
            <a:r>
              <a:rPr lang="en-US" altLang="en-US" sz="3200" baseline="-25000" dirty="0"/>
              <a:t>2</a:t>
            </a:r>
            <a:r>
              <a:rPr lang="en-US" altLang="en-US" sz="3200" dirty="0"/>
              <a:t>(X) c</a:t>
            </a:r>
            <a:r>
              <a:rPr lang="en-US" altLang="en-US" sz="3200" baseline="-25000" dirty="0"/>
              <a:t>2</a:t>
            </a:r>
            <a:r>
              <a:rPr lang="en-US" altLang="en-US" sz="3200" dirty="0"/>
              <a:t> a</a:t>
            </a:r>
            <a:r>
              <a:rPr lang="en-US" altLang="en-US" sz="3200" baseline="-25000" dirty="0"/>
              <a:t>1 </a:t>
            </a:r>
            <a:r>
              <a:rPr lang="en-US" altLang="en-US" sz="3200" dirty="0"/>
              <a:t> 	</a:t>
            </a:r>
          </a:p>
          <a:p>
            <a:pPr lvl="2"/>
            <a:r>
              <a:rPr lang="en-US" altLang="en-US" sz="3200" dirty="0"/>
              <a:t>Must rollback T</a:t>
            </a:r>
            <a:r>
              <a:rPr lang="en-US" altLang="en-US" sz="3200" baseline="-25000" dirty="0"/>
              <a:t>3</a:t>
            </a:r>
            <a:r>
              <a:rPr lang="en-US" altLang="en-US" sz="3200" dirty="0"/>
              <a:t> only (Recoverable, not </a:t>
            </a:r>
            <a:r>
              <a:rPr lang="en-US" altLang="en-US" sz="3200" dirty="0" err="1"/>
              <a:t>cascadeless</a:t>
            </a:r>
            <a:r>
              <a:rPr lang="en-US" altLang="en-US" sz="3200" dirty="0"/>
              <a:t>)</a:t>
            </a:r>
          </a:p>
          <a:p>
            <a:pPr lvl="1"/>
            <a:r>
              <a:rPr lang="en-US" altLang="en-US" sz="3200" dirty="0"/>
              <a:t>r</a:t>
            </a:r>
            <a:r>
              <a:rPr lang="en-US" altLang="en-US" sz="3200" baseline="-25000" dirty="0"/>
              <a:t>1</a:t>
            </a:r>
            <a:r>
              <a:rPr lang="en-US" altLang="en-US" sz="3200" dirty="0"/>
              <a:t>(X) r</a:t>
            </a:r>
            <a:r>
              <a:rPr lang="en-US" altLang="en-US" sz="3200" baseline="-25000" dirty="0"/>
              <a:t>2</a:t>
            </a:r>
            <a:r>
              <a:rPr lang="en-US" altLang="en-US" sz="3200" dirty="0"/>
              <a:t>(X) r</a:t>
            </a:r>
            <a:r>
              <a:rPr lang="en-US" altLang="en-US" sz="3200" baseline="-25000" dirty="0"/>
              <a:t>3</a:t>
            </a:r>
            <a:r>
              <a:rPr lang="en-US" altLang="en-US" sz="3200" dirty="0"/>
              <a:t>(X) w</a:t>
            </a:r>
            <a:r>
              <a:rPr lang="en-US" altLang="en-US" sz="3200" baseline="-25000" dirty="0"/>
              <a:t>1</a:t>
            </a:r>
            <a:r>
              <a:rPr lang="en-US" altLang="en-US" sz="3200" dirty="0"/>
              <a:t>(X) c</a:t>
            </a:r>
            <a:r>
              <a:rPr lang="en-US" altLang="en-US" sz="3200" baseline="-25000" dirty="0"/>
              <a:t>2 </a:t>
            </a:r>
            <a:r>
              <a:rPr lang="en-US" altLang="en-US" sz="3200" dirty="0"/>
              <a:t>a</a:t>
            </a:r>
            <a:r>
              <a:rPr lang="en-US" altLang="en-US" sz="3200" baseline="-25000" dirty="0"/>
              <a:t>1</a:t>
            </a:r>
            <a:r>
              <a:rPr lang="en-US" altLang="en-US" sz="3200" dirty="0"/>
              <a:t> </a:t>
            </a:r>
          </a:p>
          <a:p>
            <a:pPr lvl="2"/>
            <a:r>
              <a:rPr lang="en-US" altLang="en-US" sz="3200" dirty="0"/>
              <a:t>No need to rollback T</a:t>
            </a:r>
            <a:r>
              <a:rPr lang="en-US" altLang="en-US" sz="3200" baseline="-25000" dirty="0"/>
              <a:t>2</a:t>
            </a:r>
            <a:r>
              <a:rPr lang="en-US" altLang="en-US" sz="3200" dirty="0"/>
              <a:t> nor T</a:t>
            </a:r>
            <a:r>
              <a:rPr lang="en-US" altLang="en-US" sz="3200" baseline="-25000" dirty="0"/>
              <a:t>3</a:t>
            </a:r>
            <a:r>
              <a:rPr lang="en-US" altLang="en-US" sz="3200" dirty="0"/>
              <a:t> (Recoverable, </a:t>
            </a:r>
            <a:r>
              <a:rPr lang="en-US" altLang="en-US" sz="3200" dirty="0" err="1"/>
              <a:t>cascadeless</a:t>
            </a:r>
            <a:r>
              <a:rPr lang="en-US" altLang="en-US" sz="3200" dirty="0"/>
              <a:t>)</a:t>
            </a:r>
          </a:p>
          <a:p>
            <a:pPr lvl="1"/>
            <a:endParaRPr lang="en-US" altLang="en-US" sz="3200" dirty="0"/>
          </a:p>
          <a:p>
            <a:r>
              <a:rPr lang="en-US" altLang="en-US" sz="3200" dirty="0" err="1" smtClean="0"/>
              <a:t>Cascadeless</a:t>
            </a:r>
            <a:r>
              <a:rPr lang="en-US" altLang="en-US" sz="3200" dirty="0" smtClean="0"/>
              <a:t> </a:t>
            </a:r>
            <a:r>
              <a:rPr lang="en-US" altLang="en-US" sz="3200" dirty="0"/>
              <a:t>schedules are recoverable and avoid cascading rollback</a:t>
            </a:r>
          </a:p>
          <a:p>
            <a:endParaRPr lang="en-US" dirty="0"/>
          </a:p>
        </p:txBody>
      </p:sp>
    </p:spTree>
    <p:extLst>
      <p:ext uri="{BB962C8B-B14F-4D97-AF65-F5344CB8AC3E}">
        <p14:creationId xmlns:p14="http://schemas.microsoft.com/office/powerpoint/2010/main" val="29797376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smtClean="0"/>
              <a:t>cascadless</a:t>
            </a:r>
            <a:r>
              <a:rPr lang="en-US" altLang="en-US" dirty="0" smtClean="0"/>
              <a:t> </a:t>
            </a:r>
            <a:r>
              <a:rPr lang="en-US" altLang="en-US" dirty="0"/>
              <a:t>Schedules</a:t>
            </a:r>
            <a:endParaRPr lang="en-US" dirty="0"/>
          </a:p>
        </p:txBody>
      </p:sp>
      <p:sp>
        <p:nvSpPr>
          <p:cNvPr id="3" name="Content Placeholder 2"/>
          <p:cNvSpPr>
            <a:spLocks noGrp="1"/>
          </p:cNvSpPr>
          <p:nvPr>
            <p:ph idx="1"/>
          </p:nvPr>
        </p:nvSpPr>
        <p:spPr>
          <a:xfrm>
            <a:off x="677334" y="1801907"/>
            <a:ext cx="8596668" cy="4598894"/>
          </a:xfrm>
        </p:spPr>
        <p:txBody>
          <a:bodyPr>
            <a:normAutofit/>
          </a:bodyPr>
          <a:lstStyle/>
          <a:p>
            <a:r>
              <a:rPr lang="en-US" altLang="en-US" dirty="0" smtClean="0"/>
              <a:t>with </a:t>
            </a:r>
            <a:r>
              <a:rPr lang="en-US" altLang="en-US" dirty="0"/>
              <a:t>concurrency, it is not always possible to restore the database to its original state after abort using the before image of data item</a:t>
            </a:r>
          </a:p>
          <a:p>
            <a:pPr marL="914400" indent="-457200"/>
            <a:r>
              <a:rPr lang="en-US" altLang="en-US" sz="2400" dirty="0"/>
              <a:t>If </a:t>
            </a:r>
            <a:r>
              <a:rPr lang="en-US" altLang="en-US" sz="2400" dirty="0" err="1"/>
              <a:t>T</a:t>
            </a:r>
            <a:r>
              <a:rPr lang="en-US" altLang="en-US" sz="2400" baseline="-25000" dirty="0" err="1"/>
              <a:t>i</a:t>
            </a:r>
            <a:r>
              <a:rPr lang="en-US" altLang="en-US" sz="2400" baseline="-25000" dirty="0"/>
              <a:t> </a:t>
            </a:r>
            <a:r>
              <a:rPr lang="en-US" altLang="en-US" sz="2400" dirty="0"/>
              <a:t>  </a:t>
            </a:r>
            <a:r>
              <a:rPr lang="en-US" altLang="en-US" sz="2400" dirty="0" smtClean="0"/>
              <a:t>read/write item </a:t>
            </a:r>
            <a:r>
              <a:rPr lang="en-US" altLang="en-US" sz="2400" dirty="0"/>
              <a:t>X </a:t>
            </a:r>
            <a:r>
              <a:rPr lang="en-US" altLang="en-US" sz="2400" dirty="0" smtClean="0"/>
              <a:t>written by some transaction </a:t>
            </a:r>
            <a:r>
              <a:rPr lang="en-US" altLang="en-US" sz="2400" dirty="0" err="1"/>
              <a:t>T</a:t>
            </a:r>
            <a:r>
              <a:rPr lang="en-US" altLang="en-US" sz="2400" baseline="-25000" dirty="0" err="1"/>
              <a:t>j</a:t>
            </a:r>
            <a:endParaRPr lang="en-US" altLang="en-US" sz="2400" baseline="-25000" dirty="0"/>
          </a:p>
          <a:p>
            <a:pPr marL="914400" indent="-457200"/>
            <a:r>
              <a:rPr lang="en-US" altLang="en-US" sz="2400" dirty="0" err="1"/>
              <a:t>T</a:t>
            </a:r>
            <a:r>
              <a:rPr lang="en-US" altLang="en-US" sz="2400" baseline="-25000" dirty="0" err="1"/>
              <a:t>j</a:t>
            </a:r>
            <a:r>
              <a:rPr lang="en-US" altLang="en-US" sz="2400" dirty="0"/>
              <a:t> commit before </a:t>
            </a:r>
            <a:r>
              <a:rPr lang="en-US" altLang="en-US" sz="2400" dirty="0" err="1"/>
              <a:t>T</a:t>
            </a:r>
            <a:r>
              <a:rPr lang="en-US" altLang="en-US" sz="2400" baseline="-25000" dirty="0" err="1"/>
              <a:t>i</a:t>
            </a:r>
            <a:r>
              <a:rPr lang="en-US" altLang="en-US" sz="2400" baseline="-25000" dirty="0"/>
              <a:t>  </a:t>
            </a:r>
            <a:r>
              <a:rPr lang="en-US" altLang="en-US" sz="2400" dirty="0"/>
              <a:t> </a:t>
            </a:r>
            <a:r>
              <a:rPr lang="en-US" altLang="en-US" sz="2400" dirty="0" smtClean="0"/>
              <a:t>reads/writes</a:t>
            </a:r>
          </a:p>
          <a:p>
            <a:r>
              <a:rPr lang="en-US" altLang="en-US" dirty="0" smtClean="0"/>
              <a:t>Example</a:t>
            </a:r>
            <a:r>
              <a:rPr lang="en-US" altLang="en-US" dirty="0"/>
              <a:t>:</a:t>
            </a:r>
          </a:p>
          <a:p>
            <a:pPr>
              <a:buFont typeface="Monotype Sorts" pitchFamily="2" charset="2"/>
              <a:buNone/>
            </a:pPr>
            <a:r>
              <a:rPr lang="en-US" altLang="en-US" dirty="0"/>
              <a:t>		 r</a:t>
            </a:r>
            <a:r>
              <a:rPr lang="en-US" altLang="en-US" baseline="-25000" dirty="0"/>
              <a:t>2</a:t>
            </a:r>
            <a:r>
              <a:rPr lang="en-US" altLang="en-US" dirty="0"/>
              <a:t>(X) r</a:t>
            </a:r>
            <a:r>
              <a:rPr lang="en-US" altLang="en-US" baseline="-25000" dirty="0"/>
              <a:t>1</a:t>
            </a:r>
            <a:r>
              <a:rPr lang="en-US" altLang="en-US" dirty="0"/>
              <a:t>(X) w</a:t>
            </a:r>
            <a:r>
              <a:rPr lang="en-US" altLang="en-US" baseline="-25000" dirty="0"/>
              <a:t>1</a:t>
            </a:r>
            <a:r>
              <a:rPr lang="en-US" altLang="en-US" dirty="0"/>
              <a:t>(X) w</a:t>
            </a:r>
            <a:r>
              <a:rPr lang="en-US" altLang="en-US" baseline="-25000" dirty="0"/>
              <a:t>2</a:t>
            </a:r>
            <a:r>
              <a:rPr lang="en-US" altLang="en-US" dirty="0"/>
              <a:t>(X) a</a:t>
            </a:r>
            <a:r>
              <a:rPr lang="en-US" altLang="en-US" baseline="-25000" dirty="0"/>
              <a:t>1</a:t>
            </a:r>
            <a:endParaRPr lang="en-US" altLang="en-US" dirty="0"/>
          </a:p>
          <a:p>
            <a:pPr lvl="1"/>
            <a:endParaRPr lang="en-US" altLang="en-US" dirty="0"/>
          </a:p>
          <a:p>
            <a:pPr lvl="1"/>
            <a:r>
              <a:rPr lang="en-US" altLang="en-US" dirty="0"/>
              <a:t>Is the transaction recoverable?</a:t>
            </a:r>
          </a:p>
          <a:p>
            <a:pPr lvl="1"/>
            <a:r>
              <a:rPr lang="en-US" altLang="en-US" dirty="0"/>
              <a:t>Is the transaction </a:t>
            </a:r>
            <a:r>
              <a:rPr lang="en-US" altLang="en-US" dirty="0" smtClean="0"/>
              <a:t>cascade less?</a:t>
            </a:r>
            <a:endParaRPr lang="en-US" altLang="en-US" dirty="0"/>
          </a:p>
          <a:p>
            <a:pPr lvl="1"/>
            <a:r>
              <a:rPr lang="en-US" altLang="en-US" dirty="0"/>
              <a:t>If the original value for X is 5, T</a:t>
            </a:r>
            <a:r>
              <a:rPr lang="en-US" altLang="en-US" baseline="-25000" dirty="0"/>
              <a:t>1</a:t>
            </a:r>
            <a:r>
              <a:rPr lang="en-US" altLang="en-US" dirty="0"/>
              <a:t> modifies X to 10 and T</a:t>
            </a:r>
            <a:r>
              <a:rPr lang="en-US" altLang="en-US" baseline="-25000" dirty="0"/>
              <a:t>2</a:t>
            </a:r>
            <a:r>
              <a:rPr lang="en-US" altLang="en-US" dirty="0"/>
              <a:t> modifies it to 8. After we undo the changes of T</a:t>
            </a:r>
            <a:r>
              <a:rPr lang="en-US" altLang="en-US" baseline="-25000" dirty="0"/>
              <a:t>1</a:t>
            </a:r>
            <a:r>
              <a:rPr lang="en-US" altLang="en-US" dirty="0"/>
              <a:t>, will X returned to a correct value? </a:t>
            </a:r>
          </a:p>
          <a:p>
            <a:endParaRPr lang="en-US" dirty="0"/>
          </a:p>
        </p:txBody>
      </p:sp>
    </p:spTree>
    <p:extLst>
      <p:ext uri="{BB962C8B-B14F-4D97-AF65-F5344CB8AC3E}">
        <p14:creationId xmlns:p14="http://schemas.microsoft.com/office/powerpoint/2010/main" val="16396131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 Schedule</a:t>
            </a:r>
            <a:endParaRPr lang="en-US" dirty="0"/>
          </a:p>
        </p:txBody>
      </p:sp>
      <p:sp>
        <p:nvSpPr>
          <p:cNvPr id="3" name="Content Placeholder 2"/>
          <p:cNvSpPr>
            <a:spLocks noGrp="1"/>
          </p:cNvSpPr>
          <p:nvPr>
            <p:ph idx="1"/>
          </p:nvPr>
        </p:nvSpPr>
        <p:spPr/>
        <p:txBody>
          <a:bodyPr>
            <a:normAutofit fontScale="92500" lnSpcReduction="10000"/>
          </a:bodyPr>
          <a:lstStyle/>
          <a:p>
            <a:r>
              <a:rPr lang="en-US" altLang="en-US" dirty="0"/>
              <a:t>A schedule in which we can restore </a:t>
            </a:r>
            <a:r>
              <a:rPr lang="en-US" altLang="en-US" dirty="0" smtClean="0"/>
              <a:t>the </a:t>
            </a:r>
            <a:r>
              <a:rPr lang="en-US" altLang="en-US" dirty="0"/>
              <a:t>database to a consistent state after abort using the </a:t>
            </a:r>
            <a:r>
              <a:rPr lang="en-US" altLang="en-US" u="sng" dirty="0"/>
              <a:t>before image</a:t>
            </a:r>
            <a:r>
              <a:rPr lang="en-US" altLang="en-US" dirty="0"/>
              <a:t> </a:t>
            </a:r>
            <a:r>
              <a:rPr lang="en-US" altLang="en-US" dirty="0" smtClean="0"/>
              <a:t>(rollback) of </a:t>
            </a:r>
            <a:r>
              <a:rPr lang="en-US" altLang="en-US" dirty="0"/>
              <a:t>data item</a:t>
            </a:r>
          </a:p>
          <a:p>
            <a:endParaRPr lang="en-US" altLang="en-US" dirty="0"/>
          </a:p>
          <a:p>
            <a:r>
              <a:rPr lang="en-US" altLang="en-US" dirty="0">
                <a:solidFill>
                  <a:schemeClr val="tx1"/>
                </a:solidFill>
              </a:rPr>
              <a:t>A schedule in which a transaction can neither read nor write an item X until the last transaction that wrote X has committed or </a:t>
            </a:r>
            <a:r>
              <a:rPr lang="en-US" altLang="en-US" dirty="0" smtClean="0">
                <a:solidFill>
                  <a:schemeClr val="tx1"/>
                </a:solidFill>
              </a:rPr>
              <a:t>aborted</a:t>
            </a:r>
            <a:endParaRPr lang="en-US" altLang="en-US" dirty="0"/>
          </a:p>
          <a:p>
            <a:r>
              <a:rPr lang="en-US" altLang="en-US" dirty="0"/>
              <a:t>Example</a:t>
            </a:r>
            <a:r>
              <a:rPr lang="en-US" altLang="en-US" dirty="0" smtClean="0"/>
              <a:t>:</a:t>
            </a:r>
          </a:p>
          <a:p>
            <a:r>
              <a:rPr lang="en-US" altLang="en-US" dirty="0" smtClean="0"/>
              <a:t>S: </a:t>
            </a:r>
            <a:r>
              <a:rPr lang="en-US" altLang="en-US" dirty="0"/>
              <a:t> </a:t>
            </a:r>
            <a:r>
              <a:rPr lang="en-US" altLang="en-US" dirty="0" smtClean="0"/>
              <a:t>r1(X</a:t>
            </a:r>
            <a:r>
              <a:rPr lang="en-US" altLang="en-US" dirty="0"/>
              <a:t>) </a:t>
            </a:r>
            <a:r>
              <a:rPr lang="en-US" altLang="en-US" dirty="0" smtClean="0"/>
              <a:t>w</a:t>
            </a:r>
            <a:r>
              <a:rPr lang="en-US" altLang="en-US" baseline="-25000" dirty="0" smtClean="0"/>
              <a:t>1</a:t>
            </a:r>
            <a:r>
              <a:rPr lang="en-US" altLang="en-US" dirty="0" smtClean="0"/>
              <a:t>(X</a:t>
            </a:r>
            <a:r>
              <a:rPr lang="en-US" altLang="en-US" dirty="0"/>
              <a:t>) a</a:t>
            </a:r>
            <a:r>
              <a:rPr lang="en-US" altLang="en-US" baseline="-25000" dirty="0"/>
              <a:t>1</a:t>
            </a:r>
            <a:r>
              <a:rPr lang="en-US" altLang="en-US" dirty="0" smtClean="0"/>
              <a:t>r</a:t>
            </a:r>
            <a:r>
              <a:rPr lang="en-US" altLang="en-US" baseline="-25000" dirty="0" smtClean="0"/>
              <a:t>2</a:t>
            </a:r>
            <a:r>
              <a:rPr lang="en-US" altLang="en-US" dirty="0" smtClean="0"/>
              <a:t>(X</a:t>
            </a:r>
            <a:r>
              <a:rPr lang="en-US" altLang="en-US" dirty="0"/>
              <a:t>) </a:t>
            </a:r>
            <a:r>
              <a:rPr lang="en-US" altLang="en-US" dirty="0" smtClean="0"/>
              <a:t>w</a:t>
            </a:r>
            <a:r>
              <a:rPr lang="en-US" altLang="en-US" baseline="-25000" dirty="0" smtClean="0"/>
              <a:t>2</a:t>
            </a:r>
            <a:r>
              <a:rPr lang="en-US" altLang="en-US" dirty="0" smtClean="0"/>
              <a:t>(X)</a:t>
            </a:r>
          </a:p>
          <a:p>
            <a:r>
              <a:rPr lang="en-US" altLang="en-US" dirty="0"/>
              <a:t>S:  r1(X) w</a:t>
            </a:r>
            <a:r>
              <a:rPr lang="en-US" altLang="en-US" baseline="-25000" dirty="0"/>
              <a:t>1</a:t>
            </a:r>
            <a:r>
              <a:rPr lang="en-US" altLang="en-US" dirty="0"/>
              <a:t>(X) </a:t>
            </a:r>
            <a:r>
              <a:rPr lang="en-US" altLang="en-US" dirty="0" smtClean="0"/>
              <a:t>c</a:t>
            </a:r>
            <a:r>
              <a:rPr lang="en-US" altLang="en-US" baseline="-25000" dirty="0" smtClean="0"/>
              <a:t>1</a:t>
            </a:r>
            <a:r>
              <a:rPr lang="en-US" altLang="en-US" dirty="0" smtClean="0"/>
              <a:t>r</a:t>
            </a:r>
            <a:r>
              <a:rPr lang="en-US" altLang="en-US" baseline="-25000" dirty="0" smtClean="0"/>
              <a:t>2</a:t>
            </a:r>
            <a:r>
              <a:rPr lang="en-US" altLang="en-US" dirty="0" smtClean="0"/>
              <a:t>(X</a:t>
            </a:r>
            <a:r>
              <a:rPr lang="en-US" altLang="en-US" dirty="0"/>
              <a:t>) w</a:t>
            </a:r>
            <a:r>
              <a:rPr lang="en-US" altLang="en-US" baseline="-25000" dirty="0"/>
              <a:t>2</a:t>
            </a:r>
            <a:r>
              <a:rPr lang="en-US" altLang="en-US" dirty="0"/>
              <a:t>(X)</a:t>
            </a:r>
          </a:p>
          <a:p>
            <a:endParaRPr lang="en-US" altLang="en-US" dirty="0"/>
          </a:p>
          <a:p>
            <a:pPr>
              <a:buFont typeface="Monotype Sorts" pitchFamily="2" charset="2"/>
              <a:buNone/>
            </a:pPr>
            <a:r>
              <a:rPr lang="en-US" altLang="en-US" dirty="0"/>
              <a:t>		 r</a:t>
            </a:r>
            <a:r>
              <a:rPr lang="en-US" altLang="en-US" baseline="-25000" dirty="0"/>
              <a:t>2</a:t>
            </a:r>
            <a:r>
              <a:rPr lang="en-US" altLang="en-US" dirty="0"/>
              <a:t>(X) r</a:t>
            </a:r>
            <a:r>
              <a:rPr lang="en-US" altLang="en-US" baseline="-25000" dirty="0"/>
              <a:t>1</a:t>
            </a:r>
            <a:r>
              <a:rPr lang="en-US" altLang="en-US" dirty="0"/>
              <a:t>(X) w</a:t>
            </a:r>
            <a:r>
              <a:rPr lang="en-US" altLang="en-US" baseline="-25000" dirty="0"/>
              <a:t>1</a:t>
            </a:r>
            <a:r>
              <a:rPr lang="en-US" altLang="en-US" dirty="0"/>
              <a:t>(X) w</a:t>
            </a:r>
            <a:r>
              <a:rPr lang="en-US" altLang="en-US" baseline="-25000" dirty="0"/>
              <a:t>2</a:t>
            </a:r>
            <a:r>
              <a:rPr lang="en-US" altLang="en-US" dirty="0"/>
              <a:t>(X) </a:t>
            </a:r>
            <a:r>
              <a:rPr lang="en-US" altLang="en-US" dirty="0" smtClean="0"/>
              <a:t>a</a:t>
            </a:r>
            <a:r>
              <a:rPr lang="en-US" altLang="en-US" baseline="-25000" dirty="0" smtClean="0"/>
              <a:t>1</a:t>
            </a:r>
            <a:endParaRPr lang="en-US" altLang="en-US" dirty="0"/>
          </a:p>
          <a:p>
            <a:pPr lvl="1"/>
            <a:r>
              <a:rPr lang="en-US" altLang="en-US" dirty="0"/>
              <a:t>Schedule is </a:t>
            </a:r>
            <a:r>
              <a:rPr lang="en-US" altLang="en-US" dirty="0" err="1"/>
              <a:t>cascadeless</a:t>
            </a:r>
            <a:r>
              <a:rPr lang="en-US" altLang="en-US" dirty="0"/>
              <a:t> but not strict</a:t>
            </a:r>
          </a:p>
          <a:p>
            <a:pPr lvl="1"/>
            <a:endParaRPr lang="en-US" altLang="en-US" dirty="0"/>
          </a:p>
          <a:p>
            <a:endParaRPr lang="en-US" dirty="0"/>
          </a:p>
        </p:txBody>
      </p:sp>
    </p:spTree>
    <p:extLst>
      <p:ext uri="{BB962C8B-B14F-4D97-AF65-F5344CB8AC3E}">
        <p14:creationId xmlns:p14="http://schemas.microsoft.com/office/powerpoint/2010/main" val="8505095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Characterizing schedule based on </a:t>
            </a:r>
            <a:r>
              <a:rPr lang="en-US" altLang="en-US" dirty="0" err="1" smtClean="0"/>
              <a:t>serializibility</a:t>
            </a:r>
            <a:endParaRPr lang="en-US" dirty="0"/>
          </a:p>
        </p:txBody>
      </p:sp>
      <p:sp>
        <p:nvSpPr>
          <p:cNvPr id="3" name="Content Placeholder 2"/>
          <p:cNvSpPr>
            <a:spLocks noGrp="1"/>
          </p:cNvSpPr>
          <p:nvPr>
            <p:ph idx="1"/>
          </p:nvPr>
        </p:nvSpPr>
        <p:spPr>
          <a:xfrm>
            <a:off x="677334" y="1930401"/>
            <a:ext cx="8596668" cy="4110962"/>
          </a:xfrm>
        </p:spPr>
        <p:txBody>
          <a:bodyPr>
            <a:normAutofit/>
          </a:bodyPr>
          <a:lstStyle/>
          <a:p>
            <a:r>
              <a:rPr lang="en-US" altLang="en-US" dirty="0"/>
              <a:t>A schedule S is </a:t>
            </a:r>
            <a:r>
              <a:rPr lang="en-US" altLang="en-US" dirty="0">
                <a:solidFill>
                  <a:srgbClr val="FF0000"/>
                </a:solidFill>
              </a:rPr>
              <a:t>serial</a:t>
            </a:r>
            <a:r>
              <a:rPr lang="en-US" altLang="en-US" dirty="0"/>
              <a:t> if all operations in transactions are executed consecutively in the schedule</a:t>
            </a:r>
          </a:p>
          <a:p>
            <a:pPr lvl="1"/>
            <a:r>
              <a:rPr lang="en-US" altLang="en-US" dirty="0"/>
              <a:t>Otherwise, it is called </a:t>
            </a:r>
            <a:r>
              <a:rPr lang="en-US" altLang="en-US" dirty="0" err="1">
                <a:solidFill>
                  <a:srgbClr val="FF0000"/>
                </a:solidFill>
              </a:rPr>
              <a:t>nonserial</a:t>
            </a:r>
            <a:r>
              <a:rPr lang="en-US" altLang="en-US" dirty="0"/>
              <a:t> </a:t>
            </a:r>
            <a:r>
              <a:rPr lang="en-US" altLang="en-US" dirty="0" smtClean="0"/>
              <a:t>schedule</a:t>
            </a:r>
          </a:p>
          <a:p>
            <a:pPr lvl="1"/>
            <a:endParaRPr lang="en-US" altLang="en-US" dirty="0"/>
          </a:p>
          <a:p>
            <a:r>
              <a:rPr lang="en-US" dirty="0"/>
              <a:t>for example, two airline </a:t>
            </a:r>
            <a:r>
              <a:rPr lang="en-US" dirty="0" smtClean="0"/>
              <a:t>reservations agents—submit </a:t>
            </a:r>
            <a:r>
              <a:rPr lang="en-US" dirty="0"/>
              <a:t>to the DBMS transactions </a:t>
            </a:r>
            <a:r>
              <a:rPr lang="en-US" i="1" dirty="0"/>
              <a:t>T</a:t>
            </a:r>
            <a:r>
              <a:rPr lang="en-US" sz="1400" dirty="0"/>
              <a:t>1 </a:t>
            </a:r>
            <a:r>
              <a:rPr lang="en-US" dirty="0"/>
              <a:t>and </a:t>
            </a:r>
            <a:r>
              <a:rPr lang="en-US" i="1" dirty="0"/>
              <a:t>T</a:t>
            </a:r>
            <a:r>
              <a:rPr lang="en-US" sz="1400" dirty="0"/>
              <a:t>2 </a:t>
            </a:r>
            <a:r>
              <a:rPr lang="en-US" dirty="0" smtClean="0"/>
              <a:t> </a:t>
            </a:r>
            <a:r>
              <a:rPr lang="en-US" dirty="0"/>
              <a:t>at </a:t>
            </a:r>
            <a:r>
              <a:rPr lang="en-US" dirty="0" smtClean="0"/>
              <a:t>approximately the </a:t>
            </a:r>
            <a:r>
              <a:rPr lang="en-US" dirty="0"/>
              <a:t>same time. If no interleaving of operations is permitted, there are </a:t>
            </a:r>
            <a:r>
              <a:rPr lang="en-US" dirty="0" smtClean="0"/>
              <a:t>only two </a:t>
            </a:r>
            <a:r>
              <a:rPr lang="en-US" dirty="0"/>
              <a:t>possible outcomes:</a:t>
            </a:r>
          </a:p>
          <a:p>
            <a:r>
              <a:rPr lang="en-US" dirty="0" smtClean="0"/>
              <a:t>Execute </a:t>
            </a:r>
            <a:r>
              <a:rPr lang="en-US" dirty="0"/>
              <a:t>all the operations of transaction </a:t>
            </a:r>
            <a:r>
              <a:rPr lang="en-US" i="1" dirty="0"/>
              <a:t>T</a:t>
            </a:r>
            <a:r>
              <a:rPr lang="en-US" sz="1400" dirty="0"/>
              <a:t>1 </a:t>
            </a:r>
            <a:r>
              <a:rPr lang="en-US" dirty="0"/>
              <a:t>(in sequence) followed by all </a:t>
            </a:r>
            <a:r>
              <a:rPr lang="en-US" dirty="0" smtClean="0"/>
              <a:t>the operations </a:t>
            </a:r>
            <a:r>
              <a:rPr lang="en-US" dirty="0"/>
              <a:t>of transaction </a:t>
            </a:r>
            <a:r>
              <a:rPr lang="en-US" i="1" dirty="0"/>
              <a:t>T</a:t>
            </a:r>
            <a:r>
              <a:rPr lang="en-US" sz="1400" dirty="0"/>
              <a:t>2 </a:t>
            </a:r>
            <a:r>
              <a:rPr lang="en-US" dirty="0"/>
              <a:t>(in sequence</a:t>
            </a:r>
            <a:r>
              <a:rPr lang="en-US" dirty="0" smtClean="0"/>
              <a:t>).</a:t>
            </a:r>
          </a:p>
          <a:p>
            <a:r>
              <a:rPr lang="en-US" dirty="0"/>
              <a:t>Execute all the operations of transaction </a:t>
            </a:r>
            <a:r>
              <a:rPr lang="en-US" i="1" dirty="0"/>
              <a:t>T</a:t>
            </a:r>
            <a:r>
              <a:rPr lang="en-US" dirty="0"/>
              <a:t>2 (in sequence) followed by all </a:t>
            </a:r>
            <a:r>
              <a:rPr lang="en-US" dirty="0" smtClean="0"/>
              <a:t>the operations </a:t>
            </a:r>
            <a:r>
              <a:rPr lang="en-US" dirty="0"/>
              <a:t>of transaction </a:t>
            </a:r>
            <a:r>
              <a:rPr lang="en-US" i="1" dirty="0"/>
              <a:t>T</a:t>
            </a:r>
            <a:r>
              <a:rPr lang="en-US" dirty="0"/>
              <a:t>1 (in sequence).</a:t>
            </a:r>
            <a:endParaRPr lang="en-US" altLang="en-US" dirty="0" smtClean="0"/>
          </a:p>
          <a:p>
            <a:pPr lvl="1"/>
            <a:endParaRPr lang="en-US" altLang="en-US" dirty="0"/>
          </a:p>
          <a:p>
            <a:pPr lvl="1"/>
            <a:endParaRPr lang="en-US" altLang="en-US" dirty="0" smtClean="0"/>
          </a:p>
          <a:p>
            <a:pPr lvl="1"/>
            <a:endParaRPr lang="en-US" altLang="en-US" dirty="0"/>
          </a:p>
          <a:p>
            <a:pPr lvl="1"/>
            <a:endParaRPr lang="en-US" altLang="en-US" dirty="0" smtClean="0"/>
          </a:p>
          <a:p>
            <a:pPr lvl="1"/>
            <a:endParaRPr lang="en-US" altLang="en-US" dirty="0"/>
          </a:p>
          <a:p>
            <a:pPr lvl="1"/>
            <a:endParaRPr lang="en-US" altLang="en-US" dirty="0" smtClean="0"/>
          </a:p>
          <a:p>
            <a:pPr lvl="1"/>
            <a:endParaRPr lang="en-US" altLang="en-US" dirty="0"/>
          </a:p>
          <a:p>
            <a:pPr lvl="1"/>
            <a:endParaRPr lang="en-US" altLang="en-US" dirty="0" smtClean="0"/>
          </a:p>
          <a:p>
            <a:pPr lvl="1"/>
            <a:endParaRPr lang="en-US" altLang="en-US" dirty="0"/>
          </a:p>
          <a:p>
            <a:endParaRPr lang="en-US" dirty="0"/>
          </a:p>
        </p:txBody>
      </p:sp>
    </p:spTree>
    <p:extLst>
      <p:ext uri="{BB962C8B-B14F-4D97-AF65-F5344CB8AC3E}">
        <p14:creationId xmlns:p14="http://schemas.microsoft.com/office/powerpoint/2010/main" val="846378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user Vs multiuser System</a:t>
            </a:r>
            <a:endParaRPr lang="en-US" dirty="0"/>
          </a:p>
        </p:txBody>
      </p:sp>
      <p:sp>
        <p:nvSpPr>
          <p:cNvPr id="3" name="Content Placeholder 2"/>
          <p:cNvSpPr>
            <a:spLocks noGrp="1"/>
          </p:cNvSpPr>
          <p:nvPr>
            <p:ph idx="1"/>
          </p:nvPr>
        </p:nvSpPr>
        <p:spPr/>
        <p:txBody>
          <a:bodyPr>
            <a:normAutofit/>
          </a:bodyPr>
          <a:lstStyle/>
          <a:p>
            <a:r>
              <a:rPr lang="en-US" dirty="0"/>
              <a:t>A DBMS is </a:t>
            </a:r>
            <a:r>
              <a:rPr lang="en-US" b="1" dirty="0"/>
              <a:t>single-user </a:t>
            </a:r>
            <a:r>
              <a:rPr lang="en-US" dirty="0"/>
              <a:t>if at most one user </a:t>
            </a:r>
            <a:r>
              <a:rPr lang="en-US" dirty="0" smtClean="0"/>
              <a:t>at a </a:t>
            </a:r>
            <a:r>
              <a:rPr lang="en-US" dirty="0"/>
              <a:t>time can use the </a:t>
            </a:r>
            <a:r>
              <a:rPr lang="en-US" dirty="0" smtClean="0"/>
              <a:t>system</a:t>
            </a:r>
          </a:p>
          <a:p>
            <a:r>
              <a:rPr lang="en-US" dirty="0" smtClean="0"/>
              <a:t>It </a:t>
            </a:r>
            <a:r>
              <a:rPr lang="en-US" dirty="0"/>
              <a:t>is </a:t>
            </a:r>
            <a:r>
              <a:rPr lang="en-US" b="1" dirty="0"/>
              <a:t>multiuser </a:t>
            </a:r>
            <a:r>
              <a:rPr lang="en-US" dirty="0"/>
              <a:t>if many users can use the </a:t>
            </a:r>
            <a:r>
              <a:rPr lang="en-US" dirty="0" smtClean="0"/>
              <a:t>system—and hence </a:t>
            </a:r>
            <a:r>
              <a:rPr lang="en-US" dirty="0"/>
              <a:t>access the </a:t>
            </a:r>
            <a:r>
              <a:rPr lang="en-US" dirty="0" smtClean="0"/>
              <a:t>database—concurrently</a:t>
            </a:r>
          </a:p>
          <a:p>
            <a:r>
              <a:rPr lang="en-US" dirty="0" smtClean="0"/>
              <a:t>For </a:t>
            </a:r>
            <a:r>
              <a:rPr lang="en-US" dirty="0"/>
              <a:t>example, </a:t>
            </a:r>
            <a:r>
              <a:rPr lang="en-US" dirty="0" smtClean="0"/>
              <a:t>an airline </a:t>
            </a:r>
            <a:r>
              <a:rPr lang="en-US" dirty="0"/>
              <a:t>reservations system is used by hundreds of travel agents and </a:t>
            </a:r>
            <a:r>
              <a:rPr lang="en-US" dirty="0" smtClean="0"/>
              <a:t>reservation clerks </a:t>
            </a:r>
            <a:r>
              <a:rPr lang="en-US" dirty="0"/>
              <a:t>concurrently. Database systems used in banks, insurance agencies, </a:t>
            </a:r>
            <a:r>
              <a:rPr lang="en-US" dirty="0" smtClean="0"/>
              <a:t>stock exchanges</a:t>
            </a:r>
            <a:r>
              <a:rPr lang="en-US" dirty="0"/>
              <a:t>, supermarkets, and many other applications are multiuser systems</a:t>
            </a:r>
            <a:r>
              <a:rPr lang="en-US" dirty="0" smtClean="0"/>
              <a:t>.</a:t>
            </a:r>
          </a:p>
          <a:p>
            <a:r>
              <a:rPr lang="en-US" dirty="0" smtClean="0"/>
              <a:t>In these </a:t>
            </a:r>
            <a:r>
              <a:rPr lang="en-US" dirty="0"/>
              <a:t>systems, hundreds or thousands of users are typically operating on the </a:t>
            </a:r>
            <a:r>
              <a:rPr lang="en-US" dirty="0" smtClean="0"/>
              <a:t>database by </a:t>
            </a:r>
            <a:r>
              <a:rPr lang="en-US" dirty="0"/>
              <a:t>submitting transactions concurrently to the system.</a:t>
            </a:r>
          </a:p>
        </p:txBody>
      </p:sp>
    </p:spTree>
    <p:extLst>
      <p:ext uri="{BB962C8B-B14F-4D97-AF65-F5344CB8AC3E}">
        <p14:creationId xmlns:p14="http://schemas.microsoft.com/office/powerpoint/2010/main" val="1945852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Characterizing schedule based on </a:t>
            </a:r>
            <a:r>
              <a:rPr lang="en-US" altLang="en-US" dirty="0" err="1" smtClean="0"/>
              <a:t>serializibility</a:t>
            </a:r>
            <a:endParaRPr lang="en-US" dirty="0"/>
          </a:p>
        </p:txBody>
      </p:sp>
      <p:sp>
        <p:nvSpPr>
          <p:cNvPr id="3" name="Content Placeholder 2"/>
          <p:cNvSpPr>
            <a:spLocks noGrp="1"/>
          </p:cNvSpPr>
          <p:nvPr>
            <p:ph idx="1"/>
          </p:nvPr>
        </p:nvSpPr>
        <p:spPr>
          <a:xfrm>
            <a:off x="677334" y="1930401"/>
            <a:ext cx="8596668" cy="4110962"/>
          </a:xfrm>
        </p:spPr>
        <p:txBody>
          <a:bodyPr/>
          <a:lstStyle/>
          <a:p>
            <a:pPr lvl="1"/>
            <a:endParaRPr lang="en-US" altLang="en-US" dirty="0"/>
          </a:p>
          <a:p>
            <a:pPr lvl="1"/>
            <a:endParaRPr lang="en-US" altLang="en-US" dirty="0" smtClean="0"/>
          </a:p>
          <a:p>
            <a:pPr lvl="1"/>
            <a:endParaRPr lang="en-US" altLang="en-US" dirty="0"/>
          </a:p>
          <a:p>
            <a:pPr lvl="1"/>
            <a:endParaRPr lang="en-US" altLang="en-US" dirty="0" smtClean="0"/>
          </a:p>
          <a:p>
            <a:pPr lvl="1"/>
            <a:endParaRPr lang="en-US" altLang="en-US" dirty="0"/>
          </a:p>
          <a:p>
            <a:pPr lvl="1"/>
            <a:endParaRPr lang="en-US" altLang="en-US" dirty="0" smtClean="0"/>
          </a:p>
          <a:p>
            <a:pPr lvl="1"/>
            <a:endParaRPr lang="en-US" altLang="en-US" dirty="0"/>
          </a:p>
          <a:p>
            <a:pPr lvl="1"/>
            <a:endParaRPr lang="en-US" altLang="en-US" dirty="0" smtClean="0"/>
          </a:p>
          <a:p>
            <a:pPr lvl="1"/>
            <a:endParaRPr lang="en-US" altLang="en-US" dirty="0"/>
          </a:p>
          <a:p>
            <a:endParaRPr lang="en-US" dirty="0"/>
          </a:p>
        </p:txBody>
      </p:sp>
      <p:pic>
        <p:nvPicPr>
          <p:cNvPr id="4" name="Picture 4" descr="fig17_05"/>
          <p:cNvPicPr>
            <a:picLocks noChangeAspect="1" noChangeArrowheads="1"/>
          </p:cNvPicPr>
          <p:nvPr/>
        </p:nvPicPr>
        <p:blipFill>
          <a:blip r:embed="rId2">
            <a:extLst>
              <a:ext uri="{28A0092B-C50C-407E-A947-70E740481C1C}">
                <a14:useLocalDpi xmlns:a14="http://schemas.microsoft.com/office/drawing/2010/main" val="0"/>
              </a:ext>
            </a:extLst>
          </a:blip>
          <a:srcRect l="3333" r="51111" b="62117"/>
          <a:stretch>
            <a:fillRect/>
          </a:stretch>
        </p:blipFill>
        <p:spPr>
          <a:xfrm>
            <a:off x="564777" y="3006063"/>
            <a:ext cx="3657600" cy="2854325"/>
          </a:xfrm>
          <a:prstGeom prst="rect">
            <a:avLst/>
          </a:prstGeom>
          <a:noFill/>
        </p:spPr>
      </p:pic>
      <p:pic>
        <p:nvPicPr>
          <p:cNvPr id="5" name="Picture 6" descr="fig17_05"/>
          <p:cNvPicPr>
            <a:picLocks noChangeAspect="1" noChangeArrowheads="1"/>
          </p:cNvPicPr>
          <p:nvPr/>
        </p:nvPicPr>
        <p:blipFill>
          <a:blip r:embed="rId2">
            <a:extLst>
              <a:ext uri="{28A0092B-C50C-407E-A947-70E740481C1C}">
                <a14:useLocalDpi xmlns:a14="http://schemas.microsoft.com/office/drawing/2010/main" val="0"/>
              </a:ext>
            </a:extLst>
          </a:blip>
          <a:srcRect l="54118" t="46468" b="11954"/>
          <a:stretch>
            <a:fillRect/>
          </a:stretch>
        </p:blipFill>
        <p:spPr>
          <a:xfrm>
            <a:off x="4908177" y="2853663"/>
            <a:ext cx="3657600" cy="3187700"/>
          </a:xfrm>
          <a:prstGeom prst="rect">
            <a:avLst/>
          </a:prstGeom>
          <a:noFill/>
        </p:spPr>
      </p:pic>
      <p:sp>
        <p:nvSpPr>
          <p:cNvPr id="6" name="Text Box 8"/>
          <p:cNvSpPr txBox="1">
            <a:spLocks noChangeArrowheads="1"/>
          </p:cNvSpPr>
          <p:nvPr/>
        </p:nvSpPr>
        <p:spPr bwMode="auto">
          <a:xfrm>
            <a:off x="488577" y="5859594"/>
            <a:ext cx="44196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6pPr>
            <a:lvl7pPr marL="29718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7pPr>
            <a:lvl8pPr marL="34290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8pPr>
            <a:lvl9pPr marL="38862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9pPr>
          </a:lstStyle>
          <a:p>
            <a:r>
              <a:rPr lang="en-US" altLang="en-US" sz="1800" dirty="0"/>
              <a:t>Serial: r</a:t>
            </a:r>
            <a:r>
              <a:rPr lang="en-US" altLang="en-US" sz="1800" baseline="-25000" dirty="0"/>
              <a:t>1</a:t>
            </a:r>
            <a:r>
              <a:rPr lang="en-US" altLang="en-US" sz="1800" dirty="0"/>
              <a:t>(X) w</a:t>
            </a:r>
            <a:r>
              <a:rPr lang="en-US" altLang="en-US" sz="1800" baseline="-25000" dirty="0"/>
              <a:t>1</a:t>
            </a:r>
            <a:r>
              <a:rPr lang="en-US" altLang="en-US" sz="1800" dirty="0"/>
              <a:t>(X) r</a:t>
            </a:r>
            <a:r>
              <a:rPr lang="en-US" altLang="en-US" sz="1800" baseline="-25000" dirty="0"/>
              <a:t>1</a:t>
            </a:r>
            <a:r>
              <a:rPr lang="en-US" altLang="en-US" sz="1800" dirty="0"/>
              <a:t>(Y) w</a:t>
            </a:r>
            <a:r>
              <a:rPr lang="en-US" altLang="en-US" sz="1800" baseline="-25000" dirty="0"/>
              <a:t>1</a:t>
            </a:r>
            <a:r>
              <a:rPr lang="en-US" altLang="en-US" sz="1800" dirty="0"/>
              <a:t>(Y) r</a:t>
            </a:r>
            <a:r>
              <a:rPr lang="en-US" altLang="en-US" sz="1800" baseline="-25000" dirty="0"/>
              <a:t>2</a:t>
            </a:r>
            <a:r>
              <a:rPr lang="en-US" altLang="en-US" sz="1800" dirty="0"/>
              <a:t>(X) w</a:t>
            </a:r>
            <a:r>
              <a:rPr lang="en-US" altLang="en-US" sz="1800" baseline="-25000" dirty="0"/>
              <a:t>2</a:t>
            </a:r>
            <a:r>
              <a:rPr lang="en-US" altLang="en-US" sz="1800" dirty="0"/>
              <a:t>(X)</a:t>
            </a:r>
          </a:p>
        </p:txBody>
      </p:sp>
      <p:sp>
        <p:nvSpPr>
          <p:cNvPr id="7" name="Text Box 9"/>
          <p:cNvSpPr txBox="1">
            <a:spLocks noChangeArrowheads="1"/>
          </p:cNvSpPr>
          <p:nvPr/>
        </p:nvSpPr>
        <p:spPr bwMode="auto">
          <a:xfrm>
            <a:off x="4984377" y="5859594"/>
            <a:ext cx="48006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6pPr>
            <a:lvl7pPr marL="29718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7pPr>
            <a:lvl8pPr marL="34290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8pPr>
            <a:lvl9pPr marL="38862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9pPr>
          </a:lstStyle>
          <a:p>
            <a:pPr algn="l"/>
            <a:r>
              <a:rPr lang="en-US" altLang="en-US" sz="1800"/>
              <a:t>Nonserial: r</a:t>
            </a:r>
            <a:r>
              <a:rPr lang="en-US" altLang="en-US" sz="1800" baseline="-25000"/>
              <a:t>1</a:t>
            </a:r>
            <a:r>
              <a:rPr lang="en-US" altLang="en-US" sz="1800"/>
              <a:t>(X) w</a:t>
            </a:r>
            <a:r>
              <a:rPr lang="en-US" altLang="en-US" sz="1800" baseline="-25000"/>
              <a:t>1</a:t>
            </a:r>
            <a:r>
              <a:rPr lang="en-US" altLang="en-US" sz="1800"/>
              <a:t>(X) r</a:t>
            </a:r>
            <a:r>
              <a:rPr lang="en-US" altLang="en-US" sz="1800" baseline="-25000"/>
              <a:t>2</a:t>
            </a:r>
            <a:r>
              <a:rPr lang="en-US" altLang="en-US" sz="1800"/>
              <a:t>(X) w</a:t>
            </a:r>
            <a:r>
              <a:rPr lang="en-US" altLang="en-US" sz="1800" baseline="-25000"/>
              <a:t>2</a:t>
            </a:r>
            <a:r>
              <a:rPr lang="en-US" altLang="en-US" sz="1800"/>
              <a:t>(X) r</a:t>
            </a:r>
            <a:r>
              <a:rPr lang="en-US" altLang="en-US" sz="1800" baseline="-25000"/>
              <a:t>1</a:t>
            </a:r>
            <a:r>
              <a:rPr lang="en-US" altLang="en-US" sz="1800"/>
              <a:t>(Y) w</a:t>
            </a:r>
            <a:r>
              <a:rPr lang="en-US" altLang="en-US" sz="1800" baseline="-25000"/>
              <a:t>1</a:t>
            </a:r>
            <a:r>
              <a:rPr lang="en-US" altLang="en-US" sz="1800"/>
              <a:t>(Y)</a:t>
            </a:r>
          </a:p>
        </p:txBody>
      </p:sp>
    </p:spTree>
    <p:extLst>
      <p:ext uri="{BB962C8B-B14F-4D97-AF65-F5344CB8AC3E}">
        <p14:creationId xmlns:p14="http://schemas.microsoft.com/office/powerpoint/2010/main" val="22411839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Serial and Non-serial Schedules</a:t>
            </a:r>
            <a:endParaRPr lang="en-US" dirty="0"/>
          </a:p>
        </p:txBody>
      </p:sp>
      <p:sp>
        <p:nvSpPr>
          <p:cNvPr id="3" name="Content Placeholder 2"/>
          <p:cNvSpPr>
            <a:spLocks noGrp="1"/>
          </p:cNvSpPr>
          <p:nvPr>
            <p:ph idx="1"/>
          </p:nvPr>
        </p:nvSpPr>
        <p:spPr/>
        <p:txBody>
          <a:bodyPr/>
          <a:lstStyle/>
          <a:p>
            <a:r>
              <a:rPr lang="en-US" altLang="en-US" dirty="0"/>
              <a:t>A schedule S is </a:t>
            </a:r>
            <a:r>
              <a:rPr lang="en-US" altLang="en-US" i="1" dirty="0"/>
              <a:t>serial</a:t>
            </a:r>
            <a:r>
              <a:rPr lang="en-US" altLang="en-US" dirty="0"/>
              <a:t> if, for every transaction T participating in the schedule, all of T's operations are executed consecutively in the schedule; otherwise it is called </a:t>
            </a:r>
            <a:r>
              <a:rPr lang="en-US" altLang="en-US" i="1" dirty="0"/>
              <a:t>non-serial</a:t>
            </a:r>
            <a:r>
              <a:rPr lang="en-US" altLang="en-US" dirty="0"/>
              <a:t>.</a:t>
            </a:r>
          </a:p>
          <a:p>
            <a:r>
              <a:rPr lang="en-US" altLang="en-US" dirty="0"/>
              <a:t>Non-serial schedules mean that transactions are interleaved. There are many possible orders or schedules.</a:t>
            </a:r>
          </a:p>
          <a:p>
            <a:r>
              <a:rPr lang="en-US" altLang="en-US" i="1" dirty="0" err="1"/>
              <a:t>Serialisability</a:t>
            </a:r>
            <a:r>
              <a:rPr lang="en-US" altLang="en-US" dirty="0"/>
              <a:t> theory attempts to determine the 'correctness' of the schedules.</a:t>
            </a:r>
          </a:p>
          <a:p>
            <a:r>
              <a:rPr lang="en-US" altLang="en-US" dirty="0"/>
              <a:t>A schedule S of n transactions is </a:t>
            </a:r>
            <a:r>
              <a:rPr lang="en-US" altLang="en-US" dirty="0" err="1"/>
              <a:t>serialisable</a:t>
            </a:r>
            <a:r>
              <a:rPr lang="en-US" altLang="en-US" dirty="0"/>
              <a:t> if it is equivalent to some serial schedule of the same n transactions.</a:t>
            </a:r>
          </a:p>
          <a:p>
            <a:endParaRPr lang="en-US" dirty="0"/>
          </a:p>
        </p:txBody>
      </p:sp>
    </p:spTree>
    <p:extLst>
      <p:ext uri="{BB962C8B-B14F-4D97-AF65-F5344CB8AC3E}">
        <p14:creationId xmlns:p14="http://schemas.microsoft.com/office/powerpoint/2010/main" val="41003496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Object 1029"/>
          <p:cNvGraphicFramePr>
            <a:graphicFrameLocks noChangeAspect="1"/>
          </p:cNvGraphicFramePr>
          <p:nvPr>
            <p:extLst>
              <p:ext uri="{D42A27DB-BD31-4B8C-83A1-F6EECF244321}">
                <p14:modId xmlns:p14="http://schemas.microsoft.com/office/powerpoint/2010/main" val="1068569894"/>
              </p:ext>
            </p:extLst>
          </p:nvPr>
        </p:nvGraphicFramePr>
        <p:xfrm>
          <a:off x="706881" y="2894938"/>
          <a:ext cx="4268787" cy="3065462"/>
        </p:xfrm>
        <a:graphic>
          <a:graphicData uri="http://schemas.openxmlformats.org/presentationml/2006/ole">
            <mc:AlternateContent xmlns:mc="http://schemas.openxmlformats.org/markup-compatibility/2006">
              <mc:Choice xmlns:v="urn:schemas-microsoft-com:vml" Requires="v">
                <p:oleObj spid="_x0000_s5124" name="Document" r:id="rId3" imgW="4117680" imgH="3038760" progId="Word.Document.8">
                  <p:embed/>
                </p:oleObj>
              </mc:Choice>
              <mc:Fallback>
                <p:oleObj name="Document" r:id="rId3" imgW="4117680" imgH="30387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881" y="2894938"/>
                        <a:ext cx="4268787" cy="306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1030"/>
          <p:cNvGraphicFramePr>
            <a:graphicFrameLocks noChangeAspect="1"/>
          </p:cNvGraphicFramePr>
          <p:nvPr>
            <p:extLst>
              <p:ext uri="{D42A27DB-BD31-4B8C-83A1-F6EECF244321}">
                <p14:modId xmlns:p14="http://schemas.microsoft.com/office/powerpoint/2010/main" val="365102113"/>
              </p:ext>
            </p:extLst>
          </p:nvPr>
        </p:nvGraphicFramePr>
        <p:xfrm>
          <a:off x="5214409" y="2974312"/>
          <a:ext cx="4379912" cy="2986088"/>
        </p:xfrm>
        <a:graphic>
          <a:graphicData uri="http://schemas.openxmlformats.org/presentationml/2006/ole">
            <mc:AlternateContent xmlns:mc="http://schemas.openxmlformats.org/markup-compatibility/2006">
              <mc:Choice xmlns:v="urn:schemas-microsoft-com:vml" Requires="v">
                <p:oleObj spid="_x0000_s5125" name="Document" r:id="rId5" imgW="4477680" imgH="3038760" progId="Word.Document.8">
                  <p:embed/>
                </p:oleObj>
              </mc:Choice>
              <mc:Fallback>
                <p:oleObj name="Document" r:id="rId5" imgW="4477680" imgH="303876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4409" y="2974312"/>
                        <a:ext cx="4379912" cy="298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1031"/>
          <p:cNvSpPr>
            <a:spLocks noChangeArrowheads="1"/>
          </p:cNvSpPr>
          <p:nvPr/>
        </p:nvSpPr>
        <p:spPr bwMode="auto">
          <a:xfrm>
            <a:off x="5482771" y="2244393"/>
            <a:ext cx="2362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eaLnBrk="0" hangingPunct="0"/>
            <a:r>
              <a:rPr lang="en-US" altLang="en-US">
                <a:latin typeface="Times New Roman" panose="02020603050405020304" pitchFamily="18" charset="0"/>
              </a:rPr>
              <a:t>Schedule B</a:t>
            </a:r>
          </a:p>
        </p:txBody>
      </p:sp>
      <p:sp>
        <p:nvSpPr>
          <p:cNvPr id="7" name="Rectangle 1033"/>
          <p:cNvSpPr txBox="1">
            <a:spLocks noChangeArrowheads="1"/>
          </p:cNvSpPr>
          <p:nvPr/>
        </p:nvSpPr>
        <p:spPr>
          <a:xfrm>
            <a:off x="1748971" y="2168193"/>
            <a:ext cx="2286000" cy="5667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en-US" smtClean="0"/>
              <a:t>Schedule A</a:t>
            </a:r>
            <a:endParaRPr lang="en-US" altLang="en-US" dirty="0"/>
          </a:p>
        </p:txBody>
      </p:sp>
    </p:spTree>
    <p:extLst>
      <p:ext uri="{BB962C8B-B14F-4D97-AF65-F5344CB8AC3E}">
        <p14:creationId xmlns:p14="http://schemas.microsoft.com/office/powerpoint/2010/main" val="12559612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of Non-serial Schedules</a:t>
            </a:r>
            <a:endParaRPr lang="en-US" dirty="0"/>
          </a:p>
        </p:txBody>
      </p:sp>
      <p:graphicFrame>
        <p:nvGraphicFramePr>
          <p:cNvPr id="4" name="Object 2053"/>
          <p:cNvGraphicFramePr>
            <a:graphicFrameLocks noChangeAspect="1"/>
          </p:cNvGraphicFramePr>
          <p:nvPr>
            <p:extLst>
              <p:ext uri="{D42A27DB-BD31-4B8C-83A1-F6EECF244321}">
                <p14:modId xmlns:p14="http://schemas.microsoft.com/office/powerpoint/2010/main" val="3214839113"/>
              </p:ext>
            </p:extLst>
          </p:nvPr>
        </p:nvGraphicFramePr>
        <p:xfrm>
          <a:off x="550863" y="2227942"/>
          <a:ext cx="4122737" cy="3098800"/>
        </p:xfrm>
        <a:graphic>
          <a:graphicData uri="http://schemas.openxmlformats.org/presentationml/2006/ole">
            <mc:AlternateContent xmlns:mc="http://schemas.openxmlformats.org/markup-compatibility/2006">
              <mc:Choice xmlns:v="urn:schemas-microsoft-com:vml" Requires="v">
                <p:oleObj spid="_x0000_s6148" name="Document" r:id="rId3" imgW="4213800" imgH="3145680" progId="Word.Document.8">
                  <p:embed/>
                </p:oleObj>
              </mc:Choice>
              <mc:Fallback>
                <p:oleObj name="Document" r:id="rId3" imgW="4213800" imgH="31456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3" y="2227942"/>
                        <a:ext cx="4122737" cy="309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2054"/>
          <p:cNvGraphicFramePr>
            <a:graphicFrameLocks noChangeAspect="1"/>
          </p:cNvGraphicFramePr>
          <p:nvPr>
            <p:extLst>
              <p:ext uri="{D42A27DB-BD31-4B8C-83A1-F6EECF244321}">
                <p14:modId xmlns:p14="http://schemas.microsoft.com/office/powerpoint/2010/main" val="1575189152"/>
              </p:ext>
            </p:extLst>
          </p:nvPr>
        </p:nvGraphicFramePr>
        <p:xfrm>
          <a:off x="5006975" y="2208892"/>
          <a:ext cx="4022725" cy="3143250"/>
        </p:xfrm>
        <a:graphic>
          <a:graphicData uri="http://schemas.openxmlformats.org/presentationml/2006/ole">
            <mc:AlternateContent xmlns:mc="http://schemas.openxmlformats.org/markup-compatibility/2006">
              <mc:Choice xmlns:v="urn:schemas-microsoft-com:vml" Requires="v">
                <p:oleObj spid="_x0000_s6149" name="Document" r:id="rId5" imgW="4108680" imgH="3153240" progId="Word.Document.8">
                  <p:embed/>
                </p:oleObj>
              </mc:Choice>
              <mc:Fallback>
                <p:oleObj name="Document" r:id="rId5" imgW="4108680" imgH="315324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6975" y="2208892"/>
                        <a:ext cx="4022725"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057"/>
          <p:cNvSpPr txBox="1">
            <a:spLocks noChangeArrowheads="1"/>
          </p:cNvSpPr>
          <p:nvPr/>
        </p:nvSpPr>
        <p:spPr>
          <a:xfrm>
            <a:off x="1168400" y="1378630"/>
            <a:ext cx="2514600" cy="5667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en-US" smtClean="0"/>
              <a:t>Schedule C</a:t>
            </a:r>
            <a:endParaRPr lang="en-US" altLang="en-US" dirty="0"/>
          </a:p>
        </p:txBody>
      </p:sp>
      <p:sp>
        <p:nvSpPr>
          <p:cNvPr id="7" name="Rectangle 2058"/>
          <p:cNvSpPr>
            <a:spLocks noChangeArrowheads="1"/>
          </p:cNvSpPr>
          <p:nvPr/>
        </p:nvSpPr>
        <p:spPr bwMode="auto">
          <a:xfrm>
            <a:off x="5435600" y="1465942"/>
            <a:ext cx="2514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eaLnBrk="0" hangingPunct="0"/>
            <a:r>
              <a:rPr lang="en-US" altLang="en-US">
                <a:latin typeface="Times New Roman" panose="02020603050405020304" pitchFamily="18" charset="0"/>
              </a:rPr>
              <a:t>Schedule D</a:t>
            </a:r>
          </a:p>
        </p:txBody>
      </p:sp>
      <p:sp>
        <p:nvSpPr>
          <p:cNvPr id="8" name="Text Box 2059"/>
          <p:cNvSpPr txBox="1">
            <a:spLocks noChangeArrowheads="1"/>
          </p:cNvSpPr>
          <p:nvPr/>
        </p:nvSpPr>
        <p:spPr bwMode="auto">
          <a:xfrm>
            <a:off x="1092200" y="5504542"/>
            <a:ext cx="7620000" cy="12001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a:latin typeface="Arial" panose="020B0604020202020204" pitchFamily="34" charset="0"/>
              </a:rPr>
              <a:t>We have to figure out whether a schedule is equivalent to a serial schedule</a:t>
            </a:r>
          </a:p>
          <a:p>
            <a:pPr algn="ctr" eaLnBrk="0" hangingPunct="0"/>
            <a:r>
              <a:rPr lang="en-US" altLang="en-US">
                <a:latin typeface="Arial" panose="020B0604020202020204" pitchFamily="34" charset="0"/>
              </a:rPr>
              <a:t>i.e. the reads and writes are in the right order</a:t>
            </a:r>
          </a:p>
        </p:txBody>
      </p:sp>
    </p:spTree>
    <p:extLst>
      <p:ext uri="{BB962C8B-B14F-4D97-AF65-F5344CB8AC3E}">
        <p14:creationId xmlns:p14="http://schemas.microsoft.com/office/powerpoint/2010/main" val="956266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CPU wastage</a:t>
            </a:r>
          </a:p>
          <a:p>
            <a:r>
              <a:rPr lang="en-US" dirty="0" smtClean="0"/>
              <a:t>Smaller transaction may wait for a very long time.</a:t>
            </a:r>
            <a:endParaRPr lang="en-US" dirty="0"/>
          </a:p>
        </p:txBody>
      </p:sp>
    </p:spTree>
    <p:extLst>
      <p:ext uri="{BB962C8B-B14F-4D97-AF65-F5344CB8AC3E}">
        <p14:creationId xmlns:p14="http://schemas.microsoft.com/office/powerpoint/2010/main" val="30422223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Conflict Serializable</a:t>
            </a:r>
            <a:endParaRPr lang="en-US" dirty="0"/>
          </a:p>
        </p:txBody>
      </p:sp>
      <p:sp>
        <p:nvSpPr>
          <p:cNvPr id="3" name="Content Placeholder 2"/>
          <p:cNvSpPr>
            <a:spLocks noGrp="1"/>
          </p:cNvSpPr>
          <p:nvPr>
            <p:ph idx="1"/>
          </p:nvPr>
        </p:nvSpPr>
        <p:spPr/>
        <p:txBody>
          <a:bodyPr/>
          <a:lstStyle/>
          <a:p>
            <a:r>
              <a:rPr lang="en-US" altLang="en-US" dirty="0"/>
              <a:t>A schedule S is said to be conflict serializable if it is conflict equivalent to some serial schedule of the same transactions</a:t>
            </a:r>
          </a:p>
          <a:p>
            <a:pPr lvl="1"/>
            <a:r>
              <a:rPr lang="en-US" altLang="en-US" dirty="0"/>
              <a:t>Two schedules are said to be conflict equivalent if the order of any two conflicting operations is the same in both schedules</a:t>
            </a:r>
          </a:p>
          <a:p>
            <a:pPr lvl="1"/>
            <a:r>
              <a:rPr lang="en-US" altLang="en-US" dirty="0"/>
              <a:t>Two operations in a transaction schedule are in conflict if</a:t>
            </a:r>
          </a:p>
          <a:p>
            <a:pPr lvl="2"/>
            <a:r>
              <a:rPr lang="en-US" altLang="en-US" dirty="0"/>
              <a:t>They belong to different transactions</a:t>
            </a:r>
          </a:p>
          <a:p>
            <a:pPr lvl="2"/>
            <a:r>
              <a:rPr lang="en-US" altLang="en-US" dirty="0"/>
              <a:t>They access the same data item</a:t>
            </a:r>
          </a:p>
          <a:p>
            <a:pPr lvl="2"/>
            <a:r>
              <a:rPr lang="en-US" altLang="en-US" dirty="0"/>
              <a:t>At least one of them is a write operation</a:t>
            </a:r>
          </a:p>
          <a:p>
            <a:pPr lvl="1"/>
            <a:endParaRPr lang="en-US" altLang="en-US" dirty="0"/>
          </a:p>
          <a:p>
            <a:r>
              <a:rPr lang="en-US" altLang="en-US" dirty="0"/>
              <a:t>If a schedule is conflict serializable, we can reorder the </a:t>
            </a:r>
            <a:r>
              <a:rPr lang="en-US" altLang="en-US" dirty="0" err="1" smtClean="0"/>
              <a:t>nonconflicting</a:t>
            </a:r>
            <a:r>
              <a:rPr lang="en-US" altLang="en-US" dirty="0" smtClean="0"/>
              <a:t> </a:t>
            </a:r>
            <a:r>
              <a:rPr lang="en-US" altLang="en-US" dirty="0"/>
              <a:t>operations until we form an equivalent serial schedule</a:t>
            </a:r>
          </a:p>
          <a:p>
            <a:endParaRPr lang="en-US" dirty="0"/>
          </a:p>
        </p:txBody>
      </p:sp>
    </p:spTree>
    <p:extLst>
      <p:ext uri="{BB962C8B-B14F-4D97-AF65-F5344CB8AC3E}">
        <p14:creationId xmlns:p14="http://schemas.microsoft.com/office/powerpoint/2010/main" val="24070314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a:t>
            </a:r>
            <a:r>
              <a:rPr lang="en-US" dirty="0" err="1" smtClean="0"/>
              <a:t>serializablity</a:t>
            </a:r>
            <a:endParaRPr lang="en-US" dirty="0"/>
          </a:p>
        </p:txBody>
      </p:sp>
      <p:sp>
        <p:nvSpPr>
          <p:cNvPr id="3" name="Content Placeholder 2"/>
          <p:cNvSpPr>
            <a:spLocks noGrp="1"/>
          </p:cNvSpPr>
          <p:nvPr>
            <p:ph idx="1"/>
          </p:nvPr>
        </p:nvSpPr>
        <p:spPr/>
        <p:txBody>
          <a:bodyPr/>
          <a:lstStyle/>
          <a:p>
            <a:r>
              <a:rPr lang="en-US" dirty="0" smtClean="0"/>
              <a:t>If schedule is equivalent to some serial schedule then it is called conflict serializable</a:t>
            </a:r>
          </a:p>
          <a:p>
            <a:endParaRPr lang="en-US" dirty="0"/>
          </a:p>
        </p:txBody>
      </p:sp>
      <p:graphicFrame>
        <p:nvGraphicFramePr>
          <p:cNvPr id="4" name="Table 3"/>
          <p:cNvGraphicFramePr>
            <a:graphicFrameLocks noGrp="1"/>
          </p:cNvGraphicFramePr>
          <p:nvPr/>
        </p:nvGraphicFramePr>
        <p:xfrm>
          <a:off x="911668" y="2898090"/>
          <a:ext cx="8128000" cy="370840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gridSpan="2">
                  <a:txBody>
                    <a:bodyPr/>
                    <a:lstStyle/>
                    <a:p>
                      <a:pPr algn="ctr"/>
                      <a:r>
                        <a:rPr lang="en-US" dirty="0" smtClean="0"/>
                        <a:t>s1</a:t>
                      </a:r>
                      <a:endParaRPr lang="en-US" dirty="0"/>
                    </a:p>
                  </a:txBody>
                  <a:tcPr/>
                </a:tc>
                <a:tc hMerge="1">
                  <a:txBody>
                    <a:bodyPr/>
                    <a:lstStyle/>
                    <a:p>
                      <a:endParaRPr lang="en-US" dirty="0"/>
                    </a:p>
                  </a:txBody>
                  <a:tcPr/>
                </a:tc>
                <a:tc rowSpan="10">
                  <a:txBody>
                    <a:bodyPr/>
                    <a:lstStyle/>
                    <a:p>
                      <a:endParaRPr lang="en-US" dirty="0"/>
                    </a:p>
                  </a:txBody>
                  <a:tcPr/>
                </a:tc>
                <a:tc gridSpan="2">
                  <a:txBody>
                    <a:bodyPr/>
                    <a:lstStyle/>
                    <a:p>
                      <a:pPr algn="ctr"/>
                      <a:r>
                        <a:rPr lang="en-US" dirty="0" smtClean="0"/>
                        <a:t>s2</a:t>
                      </a:r>
                      <a:endParaRPr lang="en-US" dirty="0"/>
                    </a:p>
                  </a:txBody>
                  <a:tcPr/>
                </a:tc>
                <a:tc hMerge="1">
                  <a:txBody>
                    <a:bodyPr/>
                    <a:lstStyle/>
                    <a:p>
                      <a:endParaRPr lang="en-US" dirty="0"/>
                    </a:p>
                  </a:txBody>
                  <a:tcPr/>
                </a:tc>
              </a:tr>
              <a:tr h="370840">
                <a:tc>
                  <a:txBody>
                    <a:bodyPr/>
                    <a:lstStyle/>
                    <a:p>
                      <a:r>
                        <a:rPr lang="en-US" dirty="0" smtClean="0"/>
                        <a:t>t1</a:t>
                      </a:r>
                      <a:endParaRPr lang="en-US" dirty="0"/>
                    </a:p>
                  </a:txBody>
                  <a:tcPr/>
                </a:tc>
                <a:tc>
                  <a:txBody>
                    <a:bodyPr/>
                    <a:lstStyle/>
                    <a:p>
                      <a:r>
                        <a:rPr lang="en-US" dirty="0" smtClean="0"/>
                        <a:t>t2</a:t>
                      </a:r>
                      <a:endParaRPr lang="en-US" dirty="0"/>
                    </a:p>
                  </a:txBody>
                  <a:tcPr/>
                </a:tc>
                <a:tc vMerge="1">
                  <a:txBody>
                    <a:bodyPr/>
                    <a:lstStyle/>
                    <a:p>
                      <a:endParaRPr lang="en-US" dirty="0"/>
                    </a:p>
                  </a:txBody>
                  <a:tcPr/>
                </a:tc>
                <a:tc>
                  <a:txBody>
                    <a:bodyPr/>
                    <a:lstStyle/>
                    <a:p>
                      <a:r>
                        <a:rPr lang="en-US" dirty="0" smtClean="0"/>
                        <a:t>t1</a:t>
                      </a:r>
                      <a:endParaRPr lang="en-US" dirty="0"/>
                    </a:p>
                  </a:txBody>
                  <a:tcPr/>
                </a:tc>
                <a:tc>
                  <a:txBody>
                    <a:bodyPr/>
                    <a:lstStyle/>
                    <a:p>
                      <a:r>
                        <a:rPr lang="en-US" dirty="0" smtClean="0"/>
                        <a:t>t2</a:t>
                      </a:r>
                      <a:endParaRPr lang="en-US" dirty="0"/>
                    </a:p>
                  </a:txBody>
                  <a:tcPr/>
                </a:tc>
              </a:tr>
              <a:tr h="370840">
                <a:tc>
                  <a:txBody>
                    <a:bodyPr/>
                    <a:lstStyle/>
                    <a:p>
                      <a:r>
                        <a:rPr lang="en-US" dirty="0" smtClean="0"/>
                        <a:t>Read(A)</a:t>
                      </a:r>
                      <a:endParaRPr lang="en-US" dirty="0"/>
                    </a:p>
                  </a:txBody>
                  <a:tcPr/>
                </a:tc>
                <a:tc>
                  <a:txBody>
                    <a:bodyPr/>
                    <a:lstStyle/>
                    <a:p>
                      <a:endParaRPr lang="en-US"/>
                    </a:p>
                  </a:txBody>
                  <a:tcPr/>
                </a:tc>
                <a:tc vMerge="1">
                  <a:txBody>
                    <a:bodyPr/>
                    <a:lstStyle/>
                    <a:p>
                      <a:endParaRPr lang="en-US" dirty="0"/>
                    </a:p>
                  </a:txBody>
                  <a:tcPr/>
                </a:tc>
                <a:tc>
                  <a:txBody>
                    <a:bodyPr/>
                    <a:lstStyle/>
                    <a:p>
                      <a:r>
                        <a:rPr lang="en-US" dirty="0" smtClean="0"/>
                        <a:t>Read(A)</a:t>
                      </a:r>
                      <a:endParaRPr lang="en-US" dirty="0"/>
                    </a:p>
                  </a:txBody>
                  <a:tcPr/>
                </a:tc>
                <a:tc>
                  <a:txBody>
                    <a:bodyPr/>
                    <a:lstStyle/>
                    <a:p>
                      <a:endParaRPr lang="en-US"/>
                    </a:p>
                  </a:txBody>
                  <a:tcPr/>
                </a:tc>
              </a:tr>
              <a:tr h="370840">
                <a:tc>
                  <a:txBody>
                    <a:bodyPr/>
                    <a:lstStyle/>
                    <a:p>
                      <a:r>
                        <a:rPr lang="en-US" dirty="0" smtClean="0"/>
                        <a:t>Write(A)</a:t>
                      </a:r>
                      <a:endParaRPr lang="en-US" dirty="0"/>
                    </a:p>
                  </a:txBody>
                  <a:tcPr/>
                </a:tc>
                <a:tc>
                  <a:txBody>
                    <a:bodyPr/>
                    <a:lstStyle/>
                    <a:p>
                      <a:endParaRPr lang="en-US"/>
                    </a:p>
                  </a:txBody>
                  <a:tcPr/>
                </a:tc>
                <a:tc vMerge="1">
                  <a:txBody>
                    <a:bodyPr/>
                    <a:lstStyle/>
                    <a:p>
                      <a:endParaRPr lang="en-US" dirty="0"/>
                    </a:p>
                  </a:txBody>
                  <a:tcPr/>
                </a:tc>
                <a:tc>
                  <a:txBody>
                    <a:bodyPr/>
                    <a:lstStyle/>
                    <a:p>
                      <a:r>
                        <a:rPr lang="en-US" dirty="0" smtClean="0"/>
                        <a:t>Write(A)</a:t>
                      </a:r>
                      <a:endParaRPr lang="en-US" dirty="0"/>
                    </a:p>
                  </a:txBody>
                  <a:tcPr/>
                </a:tc>
                <a:tc>
                  <a:txBody>
                    <a:bodyPr/>
                    <a:lstStyle/>
                    <a:p>
                      <a:endParaRPr lang="en-US"/>
                    </a:p>
                  </a:txBody>
                  <a:tcPr/>
                </a:tc>
              </a:tr>
              <a:tr h="370840">
                <a:tc>
                  <a:txBody>
                    <a:bodyPr/>
                    <a:lstStyle/>
                    <a:p>
                      <a:endParaRPr lang="en-US"/>
                    </a:p>
                  </a:txBody>
                  <a:tcPr/>
                </a:tc>
                <a:tc>
                  <a:txBody>
                    <a:bodyPr/>
                    <a:lstStyle/>
                    <a:p>
                      <a:r>
                        <a:rPr lang="en-US" dirty="0" smtClean="0"/>
                        <a:t>READ(A)</a:t>
                      </a:r>
                      <a:endParaRPr lang="en-US" dirty="0"/>
                    </a:p>
                  </a:txBody>
                  <a:tcPr/>
                </a:tc>
                <a:tc vMerge="1">
                  <a:txBody>
                    <a:bodyPr/>
                    <a:lstStyle/>
                    <a:p>
                      <a:endParaRPr lang="en-US" dirty="0"/>
                    </a:p>
                  </a:txBody>
                  <a:tcPr/>
                </a:tc>
                <a:tc>
                  <a:txBody>
                    <a:bodyPr/>
                    <a:lstStyle/>
                    <a:p>
                      <a:r>
                        <a:rPr lang="en-US" dirty="0" smtClean="0"/>
                        <a:t>Read(b)</a:t>
                      </a:r>
                      <a:endParaRPr lang="en-US" dirty="0"/>
                    </a:p>
                  </a:txBody>
                  <a:tcPr/>
                </a:tc>
                <a:tc>
                  <a:txBody>
                    <a:bodyPr/>
                    <a:lstStyle/>
                    <a:p>
                      <a:endParaRPr lang="en-US"/>
                    </a:p>
                  </a:txBody>
                  <a:tcPr/>
                </a:tc>
              </a:tr>
              <a:tr h="370840">
                <a:tc>
                  <a:txBody>
                    <a:bodyPr/>
                    <a:lstStyle/>
                    <a:p>
                      <a:endParaRPr lang="en-US"/>
                    </a:p>
                  </a:txBody>
                  <a:tcPr/>
                </a:tc>
                <a:tc>
                  <a:txBody>
                    <a:bodyPr/>
                    <a:lstStyle/>
                    <a:p>
                      <a:r>
                        <a:rPr lang="en-US" dirty="0" smtClean="0"/>
                        <a:t>Write(A)</a:t>
                      </a:r>
                      <a:endParaRPr lang="en-US" dirty="0"/>
                    </a:p>
                  </a:txBody>
                  <a:tcPr/>
                </a:tc>
                <a:tc vMerge="1">
                  <a:txBody>
                    <a:bodyPr/>
                    <a:lstStyle/>
                    <a:p>
                      <a:endParaRPr lang="en-US"/>
                    </a:p>
                  </a:txBody>
                  <a:tcPr/>
                </a:tc>
                <a:tc>
                  <a:txBody>
                    <a:bodyPr/>
                    <a:lstStyle/>
                    <a:p>
                      <a:r>
                        <a:rPr lang="en-US" dirty="0" smtClean="0"/>
                        <a:t>Write(B)</a:t>
                      </a:r>
                      <a:endParaRPr lang="en-US" dirty="0"/>
                    </a:p>
                  </a:txBody>
                  <a:tcPr/>
                </a:tc>
                <a:tc>
                  <a:txBody>
                    <a:bodyPr/>
                    <a:lstStyle/>
                    <a:p>
                      <a:endParaRPr lang="en-US"/>
                    </a:p>
                  </a:txBody>
                  <a:tcPr/>
                </a:tc>
              </a:tr>
              <a:tr h="370840">
                <a:tc>
                  <a:txBody>
                    <a:bodyPr/>
                    <a:lstStyle/>
                    <a:p>
                      <a:r>
                        <a:rPr lang="en-US" dirty="0" smtClean="0"/>
                        <a:t>Read(B)</a:t>
                      </a:r>
                      <a:endParaRPr lang="en-US" dirty="0"/>
                    </a:p>
                  </a:txBody>
                  <a:tcPr/>
                </a:tc>
                <a:tc>
                  <a:txBody>
                    <a:bodyPr/>
                    <a:lstStyle/>
                    <a:p>
                      <a:endParaRPr lang="en-US"/>
                    </a:p>
                  </a:txBody>
                  <a:tcPr/>
                </a:tc>
                <a:tc vMerge="1">
                  <a:txBody>
                    <a:bodyPr/>
                    <a:lstStyle/>
                    <a:p>
                      <a:endParaRPr lang="en-US" dirty="0"/>
                    </a:p>
                  </a:txBody>
                  <a:tcPr/>
                </a:tc>
                <a:tc>
                  <a:txBody>
                    <a:bodyPr/>
                    <a:lstStyle/>
                    <a:p>
                      <a:endParaRPr lang="en-US"/>
                    </a:p>
                  </a:txBody>
                  <a:tcPr/>
                </a:tc>
                <a:tc>
                  <a:txBody>
                    <a:bodyPr/>
                    <a:lstStyle/>
                    <a:p>
                      <a:r>
                        <a:rPr lang="en-US" dirty="0" smtClean="0"/>
                        <a:t>Read(A)</a:t>
                      </a:r>
                      <a:endParaRPr lang="en-US" dirty="0"/>
                    </a:p>
                  </a:txBody>
                  <a:tcPr/>
                </a:tc>
              </a:tr>
              <a:tr h="370840">
                <a:tc>
                  <a:txBody>
                    <a:bodyPr/>
                    <a:lstStyle/>
                    <a:p>
                      <a:r>
                        <a:rPr lang="en-US" dirty="0" smtClean="0"/>
                        <a:t>Write(B)</a:t>
                      </a:r>
                      <a:endParaRPr lang="en-US" dirty="0"/>
                    </a:p>
                  </a:txBody>
                  <a:tcPr/>
                </a:tc>
                <a:tc>
                  <a:txBody>
                    <a:bodyPr/>
                    <a:lstStyle/>
                    <a:p>
                      <a:endParaRPr lang="en-US"/>
                    </a:p>
                  </a:txBody>
                  <a:tcPr/>
                </a:tc>
                <a:tc vMerge="1">
                  <a:txBody>
                    <a:bodyPr/>
                    <a:lstStyle/>
                    <a:p>
                      <a:endParaRPr lang="en-US" dirty="0"/>
                    </a:p>
                  </a:txBody>
                  <a:tcPr/>
                </a:tc>
                <a:tc>
                  <a:txBody>
                    <a:bodyPr/>
                    <a:lstStyle/>
                    <a:p>
                      <a:endParaRPr lang="en-US"/>
                    </a:p>
                  </a:txBody>
                  <a:tcPr/>
                </a:tc>
                <a:tc>
                  <a:txBody>
                    <a:bodyPr/>
                    <a:lstStyle/>
                    <a:p>
                      <a:r>
                        <a:rPr lang="en-US" dirty="0" smtClean="0"/>
                        <a:t>Write(A)</a:t>
                      </a:r>
                      <a:endParaRPr lang="en-US" dirty="0"/>
                    </a:p>
                  </a:txBody>
                  <a:tcPr/>
                </a:tc>
              </a:tr>
              <a:tr h="370840">
                <a:tc>
                  <a:txBody>
                    <a:bodyPr/>
                    <a:lstStyle/>
                    <a:p>
                      <a:endParaRPr lang="en-US"/>
                    </a:p>
                  </a:txBody>
                  <a:tcPr/>
                </a:tc>
                <a:tc>
                  <a:txBody>
                    <a:bodyPr/>
                    <a:lstStyle/>
                    <a:p>
                      <a:r>
                        <a:rPr lang="en-US" dirty="0" smtClean="0"/>
                        <a:t>Read(B)</a:t>
                      </a:r>
                      <a:endParaRPr lang="en-US" dirty="0"/>
                    </a:p>
                  </a:txBody>
                  <a:tcPr/>
                </a:tc>
                <a:tc vMerge="1">
                  <a:txBody>
                    <a:bodyPr/>
                    <a:lstStyle/>
                    <a:p>
                      <a:endParaRPr lang="en-US" dirty="0"/>
                    </a:p>
                  </a:txBody>
                  <a:tcPr/>
                </a:tc>
                <a:tc>
                  <a:txBody>
                    <a:bodyPr/>
                    <a:lstStyle/>
                    <a:p>
                      <a:endParaRPr lang="en-US"/>
                    </a:p>
                  </a:txBody>
                  <a:tcPr/>
                </a:tc>
                <a:tc>
                  <a:txBody>
                    <a:bodyPr/>
                    <a:lstStyle/>
                    <a:p>
                      <a:r>
                        <a:rPr lang="en-US" dirty="0" smtClean="0"/>
                        <a:t>Read(B)</a:t>
                      </a:r>
                      <a:endParaRPr lang="en-US" dirty="0"/>
                    </a:p>
                  </a:txBody>
                  <a:tcPr/>
                </a:tc>
              </a:tr>
              <a:tr h="370840">
                <a:tc>
                  <a:txBody>
                    <a:bodyPr/>
                    <a:lstStyle/>
                    <a:p>
                      <a:endParaRPr lang="en-US"/>
                    </a:p>
                  </a:txBody>
                  <a:tcPr/>
                </a:tc>
                <a:tc>
                  <a:txBody>
                    <a:bodyPr/>
                    <a:lstStyle/>
                    <a:p>
                      <a:r>
                        <a:rPr lang="en-US" dirty="0" smtClean="0"/>
                        <a:t>Write(B)</a:t>
                      </a:r>
                      <a:endParaRPr lang="en-US" dirty="0"/>
                    </a:p>
                  </a:txBody>
                  <a:tcPr/>
                </a:tc>
                <a:tc vMerge="1">
                  <a:txBody>
                    <a:bodyPr/>
                    <a:lstStyle/>
                    <a:p>
                      <a:endParaRPr lang="en-US" dirty="0"/>
                    </a:p>
                  </a:txBody>
                  <a:tcPr/>
                </a:tc>
                <a:tc>
                  <a:txBody>
                    <a:bodyPr/>
                    <a:lstStyle/>
                    <a:p>
                      <a:endParaRPr lang="en-US"/>
                    </a:p>
                  </a:txBody>
                  <a:tcPr/>
                </a:tc>
                <a:tc>
                  <a:txBody>
                    <a:bodyPr/>
                    <a:lstStyle/>
                    <a:p>
                      <a:r>
                        <a:rPr lang="en-US" dirty="0" smtClean="0"/>
                        <a:t>Write(B)</a:t>
                      </a:r>
                      <a:endParaRPr lang="en-US" dirty="0"/>
                    </a:p>
                  </a:txBody>
                  <a:tcPr/>
                </a:tc>
              </a:tr>
            </a:tbl>
          </a:graphicData>
        </a:graphic>
      </p:graphicFrame>
    </p:spTree>
    <p:extLst>
      <p:ext uri="{BB962C8B-B14F-4D97-AF65-F5344CB8AC3E}">
        <p14:creationId xmlns:p14="http://schemas.microsoft.com/office/powerpoint/2010/main" val="36202908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Testing for Conflict Serializability</a:t>
            </a:r>
            <a:endParaRPr lang="en-US" dirty="0"/>
          </a:p>
        </p:txBody>
      </p:sp>
      <p:sp>
        <p:nvSpPr>
          <p:cNvPr id="3" name="Content Placeholder 2"/>
          <p:cNvSpPr>
            <a:spLocks noGrp="1"/>
          </p:cNvSpPr>
          <p:nvPr>
            <p:ph idx="1"/>
          </p:nvPr>
        </p:nvSpPr>
        <p:spPr/>
        <p:txBody>
          <a:bodyPr/>
          <a:lstStyle/>
          <a:p>
            <a:r>
              <a:rPr lang="en-US" altLang="en-US" dirty="0"/>
              <a:t>Construct a precedence graph (serialization graph) where </a:t>
            </a:r>
          </a:p>
          <a:p>
            <a:pPr lvl="1"/>
            <a:r>
              <a:rPr lang="en-US" altLang="en-US" dirty="0"/>
              <a:t>Nodes are the transactions </a:t>
            </a:r>
          </a:p>
          <a:p>
            <a:pPr lvl="1"/>
            <a:r>
              <a:rPr lang="en-US" altLang="en-US" dirty="0" smtClean="0"/>
              <a:t>Create anode for each transaction</a:t>
            </a:r>
            <a:endParaRPr lang="en-US" altLang="en-US" baseline="-25000" dirty="0"/>
          </a:p>
          <a:p>
            <a:pPr lvl="2"/>
            <a:r>
              <a:rPr lang="en-US" altLang="en-US" dirty="0" smtClean="0"/>
              <a:t>A directed edge </a:t>
            </a:r>
            <a:r>
              <a:rPr lang="en-US" altLang="en-US" dirty="0" err="1"/>
              <a:t>T</a:t>
            </a:r>
            <a:r>
              <a:rPr lang="en-US" altLang="en-US" baseline="-25000" dirty="0" err="1"/>
              <a:t>i</a:t>
            </a:r>
            <a:r>
              <a:rPr lang="en-US" altLang="en-US" dirty="0"/>
              <a:t> </a:t>
            </a:r>
            <a:r>
              <a:rPr lang="en-US" altLang="en-US" dirty="0">
                <a:sym typeface="Symbol" panose="05050102010706020507" pitchFamily="18" charset="2"/>
              </a:rPr>
              <a:t> </a:t>
            </a:r>
            <a:r>
              <a:rPr lang="en-US" altLang="en-US" dirty="0" err="1">
                <a:sym typeface="Symbol" panose="05050102010706020507" pitchFamily="18" charset="2"/>
              </a:rPr>
              <a:t>T</a:t>
            </a:r>
            <a:r>
              <a:rPr lang="en-US" altLang="en-US" baseline="-25000" dirty="0" err="1">
                <a:sym typeface="Symbol" panose="05050102010706020507" pitchFamily="18" charset="2"/>
              </a:rPr>
              <a:t>j</a:t>
            </a:r>
            <a:r>
              <a:rPr lang="en-US" altLang="en-US" dirty="0">
                <a:sym typeface="Symbol" panose="05050102010706020507" pitchFamily="18" charset="2"/>
              </a:rPr>
              <a:t> </a:t>
            </a:r>
            <a:r>
              <a:rPr lang="en-US" altLang="en-US" dirty="0" smtClean="0">
                <a:sym typeface="Symbol" panose="05050102010706020507" pitchFamily="18" charset="2"/>
              </a:rPr>
              <a:t>read a value of an item written by </a:t>
            </a:r>
            <a:r>
              <a:rPr lang="en-US" altLang="en-US" dirty="0" err="1" smtClean="0">
                <a:sym typeface="Symbol" panose="05050102010706020507" pitchFamily="18" charset="2"/>
              </a:rPr>
              <a:t>T</a:t>
            </a:r>
            <a:r>
              <a:rPr lang="en-US" altLang="en-US" baseline="-25000" dirty="0" err="1" smtClean="0">
                <a:sym typeface="Symbol" panose="05050102010706020507" pitchFamily="18" charset="2"/>
              </a:rPr>
              <a:t>j</a:t>
            </a:r>
            <a:r>
              <a:rPr lang="en-US" altLang="en-US" dirty="0" smtClean="0">
                <a:sym typeface="Symbol" panose="05050102010706020507" pitchFamily="18" charset="2"/>
              </a:rPr>
              <a:t> </a:t>
            </a:r>
            <a:endParaRPr lang="en-US" altLang="en-US" dirty="0"/>
          </a:p>
          <a:p>
            <a:pPr lvl="2"/>
            <a:r>
              <a:rPr lang="en-US" altLang="en-US" dirty="0"/>
              <a:t>Create edge </a:t>
            </a:r>
            <a:r>
              <a:rPr lang="en-US" altLang="en-US" dirty="0" err="1"/>
              <a:t>T</a:t>
            </a:r>
            <a:r>
              <a:rPr lang="en-US" altLang="en-US" baseline="-25000" dirty="0" err="1"/>
              <a:t>i</a:t>
            </a:r>
            <a:r>
              <a:rPr lang="en-US" altLang="en-US" dirty="0"/>
              <a:t> </a:t>
            </a:r>
            <a:r>
              <a:rPr lang="en-US" altLang="en-US" dirty="0">
                <a:sym typeface="Symbol" panose="05050102010706020507" pitchFamily="18" charset="2"/>
              </a:rPr>
              <a:t> </a:t>
            </a:r>
            <a:r>
              <a:rPr lang="en-US" altLang="en-US" dirty="0" err="1">
                <a:sym typeface="Symbol" panose="05050102010706020507" pitchFamily="18" charset="2"/>
              </a:rPr>
              <a:t>T</a:t>
            </a:r>
            <a:r>
              <a:rPr lang="en-US" altLang="en-US" baseline="-25000" dirty="0" err="1">
                <a:sym typeface="Symbol" panose="05050102010706020507" pitchFamily="18" charset="2"/>
              </a:rPr>
              <a:t>j</a:t>
            </a:r>
            <a:r>
              <a:rPr lang="en-US" altLang="en-US" dirty="0">
                <a:sym typeface="Symbol" panose="05050102010706020507" pitchFamily="18" charset="2"/>
              </a:rPr>
              <a:t> if </a:t>
            </a:r>
            <a:r>
              <a:rPr lang="en-US" altLang="en-US" dirty="0" smtClean="0">
                <a:sym typeface="Symbol" panose="05050102010706020507" pitchFamily="18" charset="2"/>
              </a:rPr>
              <a:t> </a:t>
            </a:r>
            <a:r>
              <a:rPr lang="en-US" altLang="en-US" dirty="0" err="1">
                <a:sym typeface="Symbol" panose="05050102010706020507" pitchFamily="18" charset="2"/>
              </a:rPr>
              <a:t>T</a:t>
            </a:r>
            <a:r>
              <a:rPr lang="en-US" altLang="en-US" baseline="-25000" dirty="0" err="1">
                <a:sym typeface="Symbol" panose="05050102010706020507" pitchFamily="18" charset="2"/>
              </a:rPr>
              <a:t>j</a:t>
            </a:r>
            <a:r>
              <a:rPr lang="en-US" altLang="en-US" dirty="0">
                <a:sym typeface="Symbol" panose="05050102010706020507" pitchFamily="18" charset="2"/>
              </a:rPr>
              <a:t> </a:t>
            </a:r>
            <a:r>
              <a:rPr lang="en-US" altLang="en-US" dirty="0" smtClean="0">
                <a:sym typeface="Symbol" panose="05050102010706020507" pitchFamily="18" charset="2"/>
              </a:rPr>
              <a:t> writes a values into item it has been read by </a:t>
            </a:r>
            <a:r>
              <a:rPr lang="en-US" altLang="en-US" dirty="0" err="1" smtClean="0"/>
              <a:t>T</a:t>
            </a:r>
            <a:r>
              <a:rPr lang="en-US" altLang="en-US" baseline="-25000" dirty="0" err="1" smtClean="0"/>
              <a:t>i</a:t>
            </a:r>
            <a:endParaRPr lang="en-US" altLang="en-US" dirty="0" smtClean="0"/>
          </a:p>
          <a:p>
            <a:pPr lvl="2"/>
            <a:r>
              <a:rPr lang="en-US" altLang="en-US" dirty="0" smtClean="0"/>
              <a:t>Create </a:t>
            </a:r>
            <a:r>
              <a:rPr lang="en-US" altLang="en-US" dirty="0"/>
              <a:t>edge </a:t>
            </a:r>
            <a:r>
              <a:rPr lang="en-US" altLang="en-US" dirty="0" err="1"/>
              <a:t>T</a:t>
            </a:r>
            <a:r>
              <a:rPr lang="en-US" altLang="en-US" baseline="-25000" dirty="0" err="1"/>
              <a:t>i</a:t>
            </a:r>
            <a:r>
              <a:rPr lang="en-US" altLang="en-US" dirty="0"/>
              <a:t> </a:t>
            </a:r>
            <a:r>
              <a:rPr lang="en-US" altLang="en-US" dirty="0">
                <a:sym typeface="Symbol" panose="05050102010706020507" pitchFamily="18" charset="2"/>
              </a:rPr>
              <a:t> </a:t>
            </a:r>
            <a:r>
              <a:rPr lang="en-US" altLang="en-US" dirty="0" err="1">
                <a:sym typeface="Symbol" panose="05050102010706020507" pitchFamily="18" charset="2"/>
              </a:rPr>
              <a:t>T</a:t>
            </a:r>
            <a:r>
              <a:rPr lang="en-US" altLang="en-US" baseline="-25000" dirty="0" err="1">
                <a:sym typeface="Symbol" panose="05050102010706020507" pitchFamily="18" charset="2"/>
              </a:rPr>
              <a:t>j</a:t>
            </a:r>
            <a:r>
              <a:rPr lang="en-US" altLang="en-US" dirty="0">
                <a:sym typeface="Symbol" panose="05050102010706020507" pitchFamily="18" charset="2"/>
              </a:rPr>
              <a:t> if </a:t>
            </a:r>
            <a:r>
              <a:rPr lang="en-US" altLang="en-US" dirty="0" smtClean="0">
                <a:sym typeface="Symbol" panose="05050102010706020507" pitchFamily="18" charset="2"/>
              </a:rPr>
              <a:t> </a:t>
            </a:r>
            <a:r>
              <a:rPr lang="en-US" altLang="en-US" dirty="0" err="1">
                <a:sym typeface="Symbol" panose="05050102010706020507" pitchFamily="18" charset="2"/>
              </a:rPr>
              <a:t>T</a:t>
            </a:r>
            <a:r>
              <a:rPr lang="en-US" altLang="en-US" baseline="-25000" dirty="0" err="1">
                <a:sym typeface="Symbol" panose="05050102010706020507" pitchFamily="18" charset="2"/>
              </a:rPr>
              <a:t>j</a:t>
            </a:r>
            <a:r>
              <a:rPr lang="en-US" altLang="en-US" dirty="0">
                <a:sym typeface="Symbol" panose="05050102010706020507" pitchFamily="18" charset="2"/>
              </a:rPr>
              <a:t> </a:t>
            </a:r>
            <a:r>
              <a:rPr lang="en-US" altLang="en-US" dirty="0" smtClean="0">
                <a:sym typeface="Symbol" panose="05050102010706020507" pitchFamily="18" charset="2"/>
              </a:rPr>
              <a:t> writes after </a:t>
            </a:r>
            <a:r>
              <a:rPr lang="en-US" altLang="en-US" dirty="0" err="1" smtClean="0"/>
              <a:t>T</a:t>
            </a:r>
            <a:r>
              <a:rPr lang="en-US" altLang="en-US" baseline="-25000" dirty="0" err="1" smtClean="0"/>
              <a:t>i</a:t>
            </a:r>
            <a:r>
              <a:rPr lang="en-US" altLang="en-US" dirty="0" smtClean="0"/>
              <a:t> writes (</a:t>
            </a:r>
            <a:r>
              <a:rPr lang="en-US" altLang="en-US" dirty="0" smtClean="0">
                <a:sym typeface="Symbol" panose="05050102010706020507" pitchFamily="18" charset="2"/>
              </a:rPr>
              <a:t> </a:t>
            </a:r>
            <a:r>
              <a:rPr lang="en-US" altLang="en-US" dirty="0" err="1">
                <a:sym typeface="Symbol" panose="05050102010706020507" pitchFamily="18" charset="2"/>
              </a:rPr>
              <a:t>w</a:t>
            </a:r>
            <a:r>
              <a:rPr lang="en-US" altLang="en-US" baseline="-25000" dirty="0" err="1">
                <a:sym typeface="Symbol" panose="05050102010706020507" pitchFamily="18" charset="2"/>
              </a:rPr>
              <a:t>i</a:t>
            </a:r>
            <a:r>
              <a:rPr lang="en-US" altLang="en-US" dirty="0">
                <a:sym typeface="Symbol" panose="05050102010706020507" pitchFamily="18" charset="2"/>
              </a:rPr>
              <a:t>(X) </a:t>
            </a:r>
            <a:r>
              <a:rPr lang="en-US" altLang="en-US" dirty="0" err="1">
                <a:sym typeface="Symbol" panose="05050102010706020507" pitchFamily="18" charset="2"/>
              </a:rPr>
              <a:t>w</a:t>
            </a:r>
            <a:r>
              <a:rPr lang="en-US" altLang="en-US" baseline="-25000" dirty="0" err="1"/>
              <a:t>j</a:t>
            </a:r>
            <a:r>
              <a:rPr lang="en-US" altLang="en-US" dirty="0"/>
              <a:t>(X</a:t>
            </a:r>
            <a:r>
              <a:rPr lang="en-US" altLang="en-US" dirty="0" smtClean="0"/>
              <a:t>)) </a:t>
            </a:r>
            <a:endParaRPr lang="en-US" altLang="en-US" dirty="0"/>
          </a:p>
          <a:p>
            <a:pPr lvl="2"/>
            <a:endParaRPr lang="en-US" altLang="en-US" dirty="0"/>
          </a:p>
          <a:p>
            <a:r>
              <a:rPr lang="en-US" altLang="en-US" dirty="0"/>
              <a:t>A schedule is conflict serializable if and only if the precedence graph has no cycles. </a:t>
            </a:r>
          </a:p>
        </p:txBody>
      </p:sp>
    </p:spTree>
    <p:extLst>
      <p:ext uri="{BB962C8B-B14F-4D97-AF65-F5344CB8AC3E}">
        <p14:creationId xmlns:p14="http://schemas.microsoft.com/office/powerpoint/2010/main" val="17155629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Testing for Conflict Serializability</a:t>
            </a:r>
            <a:endParaRPr lang="en-US" dirty="0"/>
          </a:p>
        </p:txBody>
      </p:sp>
      <p:pic>
        <p:nvPicPr>
          <p:cNvPr id="5" name="Content Placeholder 4" descr="fig17_05"/>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r="50302" b="58824"/>
          <a:stretch>
            <a:fillRect/>
          </a:stretch>
        </p:blipFill>
        <p:spPr>
          <a:xfrm>
            <a:off x="787681" y="2073182"/>
            <a:ext cx="4083050" cy="3832225"/>
          </a:xfrm>
          <a:noFill/>
        </p:spPr>
      </p:pic>
      <p:pic>
        <p:nvPicPr>
          <p:cNvPr id="6" name="Picture 6" descr="fig17_07"/>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l="5598" t="30534" r="62636" b="36967"/>
          <a:stretch>
            <a:fillRect/>
          </a:stretch>
        </p:blipFill>
        <p:spPr>
          <a:xfrm>
            <a:off x="5253318" y="2693894"/>
            <a:ext cx="3352800" cy="1970088"/>
          </a:xfrm>
          <a:noFill/>
        </p:spPr>
      </p:pic>
    </p:spTree>
    <p:extLst>
      <p:ext uri="{BB962C8B-B14F-4D97-AF65-F5344CB8AC3E}">
        <p14:creationId xmlns:p14="http://schemas.microsoft.com/office/powerpoint/2010/main" val="6915886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Testing for Conflict Serializability</a:t>
            </a:r>
            <a:endParaRPr lang="en-US" dirty="0"/>
          </a:p>
        </p:txBody>
      </p:sp>
      <p:pic>
        <p:nvPicPr>
          <p:cNvPr id="7" name="Picture 3" descr="fig17_05"/>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t="45850" r="50302" b="16487"/>
          <a:stretch>
            <a:fillRect/>
          </a:stretch>
        </p:blipFill>
        <p:spPr>
          <a:xfrm>
            <a:off x="677334" y="1739153"/>
            <a:ext cx="4083050" cy="3505200"/>
          </a:xfrm>
          <a:noFill/>
        </p:spPr>
      </p:pic>
      <p:pic>
        <p:nvPicPr>
          <p:cNvPr id="8" name="Picture 4" descr="fig17_07"/>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l="5598" t="64473" r="62636" b="-3439"/>
          <a:stretch>
            <a:fillRect/>
          </a:stretch>
        </p:blipFill>
        <p:spPr>
          <a:xfrm>
            <a:off x="5325534" y="2272553"/>
            <a:ext cx="3352800" cy="2362200"/>
          </a:xfrm>
          <a:noFill/>
        </p:spPr>
      </p:pic>
      <p:sp>
        <p:nvSpPr>
          <p:cNvPr id="9" name="Text Box 8"/>
          <p:cNvSpPr txBox="1">
            <a:spLocks noChangeArrowheads="1"/>
          </p:cNvSpPr>
          <p:nvPr/>
        </p:nvSpPr>
        <p:spPr bwMode="auto">
          <a:xfrm>
            <a:off x="982134" y="5549153"/>
            <a:ext cx="77724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6pPr>
            <a:lvl7pPr marL="29718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7pPr>
            <a:lvl8pPr marL="34290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8pPr>
            <a:lvl9pPr marL="38862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9pPr>
          </a:lstStyle>
          <a:p>
            <a:r>
              <a:rPr lang="en-US" altLang="en-US" sz="1800"/>
              <a:t>This schedule is non-serializable because precedence graph has a cycle</a:t>
            </a:r>
          </a:p>
        </p:txBody>
      </p:sp>
    </p:spTree>
    <p:extLst>
      <p:ext uri="{BB962C8B-B14F-4D97-AF65-F5344CB8AC3E}">
        <p14:creationId xmlns:p14="http://schemas.microsoft.com/office/powerpoint/2010/main" val="549737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user Vs multiuser System</a:t>
            </a:r>
            <a:endParaRPr lang="en-US" dirty="0"/>
          </a:p>
        </p:txBody>
      </p:sp>
      <p:sp>
        <p:nvSpPr>
          <p:cNvPr id="3" name="Content Placeholder 2"/>
          <p:cNvSpPr>
            <a:spLocks noGrp="1"/>
          </p:cNvSpPr>
          <p:nvPr>
            <p:ph idx="1"/>
          </p:nvPr>
        </p:nvSpPr>
        <p:spPr/>
        <p:txBody>
          <a:bodyPr>
            <a:normAutofit/>
          </a:bodyPr>
          <a:lstStyle/>
          <a:p>
            <a:r>
              <a:rPr lang="en-US" dirty="0"/>
              <a:t>Multiple users can access databases—and use computer </a:t>
            </a:r>
            <a:r>
              <a:rPr lang="en-US" dirty="0" smtClean="0"/>
              <a:t>systems simultaneously</a:t>
            </a:r>
            <a:r>
              <a:rPr lang="en-US" dirty="0"/>
              <a:t> </a:t>
            </a:r>
            <a:r>
              <a:rPr lang="en-US" dirty="0" smtClean="0"/>
              <a:t>because </a:t>
            </a:r>
            <a:r>
              <a:rPr lang="en-US" dirty="0"/>
              <a:t>of the concept of </a:t>
            </a:r>
            <a:r>
              <a:rPr lang="en-US" b="1" dirty="0"/>
              <a:t>multiprogramming</a:t>
            </a:r>
            <a:r>
              <a:rPr lang="en-US" dirty="0"/>
              <a:t>, which allows the operating </a:t>
            </a:r>
            <a:r>
              <a:rPr lang="en-US" dirty="0" smtClean="0"/>
              <a:t>system of </a:t>
            </a:r>
            <a:r>
              <a:rPr lang="en-US" dirty="0"/>
              <a:t>the computer to execute multiple programs—or </a:t>
            </a:r>
            <a:r>
              <a:rPr lang="en-US" b="1" dirty="0"/>
              <a:t>processes</a:t>
            </a:r>
            <a:r>
              <a:rPr lang="en-US" dirty="0"/>
              <a:t>—at the same time. </a:t>
            </a:r>
            <a:endParaRPr lang="en-US" dirty="0" smtClean="0"/>
          </a:p>
          <a:p>
            <a:r>
              <a:rPr lang="en-US" dirty="0" smtClean="0"/>
              <a:t>A</a:t>
            </a:r>
            <a:r>
              <a:rPr lang="en-US" dirty="0"/>
              <a:t> </a:t>
            </a:r>
            <a:r>
              <a:rPr lang="en-US" dirty="0" smtClean="0"/>
              <a:t>single </a:t>
            </a:r>
            <a:r>
              <a:rPr lang="en-US" dirty="0"/>
              <a:t>central processing unit (CPU) can only execute at most one process at a </a:t>
            </a:r>
            <a:r>
              <a:rPr lang="en-US" dirty="0" smtClean="0"/>
              <a:t>time. </a:t>
            </a:r>
          </a:p>
          <a:p>
            <a:r>
              <a:rPr lang="en-US" dirty="0" smtClean="0"/>
              <a:t>However</a:t>
            </a:r>
            <a:r>
              <a:rPr lang="en-US" dirty="0"/>
              <a:t>, </a:t>
            </a:r>
            <a:r>
              <a:rPr lang="en-US" b="1" dirty="0"/>
              <a:t>multiprogramming operating systems </a:t>
            </a:r>
            <a:r>
              <a:rPr lang="en-US" dirty="0"/>
              <a:t>execute some commands </a:t>
            </a:r>
            <a:r>
              <a:rPr lang="en-US" dirty="0" smtClean="0"/>
              <a:t>from one </a:t>
            </a:r>
            <a:r>
              <a:rPr lang="en-US" dirty="0"/>
              <a:t>process, then suspend that process and execute some commands from the next</a:t>
            </a:r>
          </a:p>
        </p:txBody>
      </p:sp>
      <p:pic>
        <p:nvPicPr>
          <p:cNvPr id="4" name="Picture 3"/>
          <p:cNvPicPr>
            <a:picLocks noChangeAspect="1"/>
          </p:cNvPicPr>
          <p:nvPr/>
        </p:nvPicPr>
        <p:blipFill>
          <a:blip r:embed="rId2"/>
          <a:stretch>
            <a:fillRect/>
          </a:stretch>
        </p:blipFill>
        <p:spPr>
          <a:xfrm>
            <a:off x="3505760" y="4752975"/>
            <a:ext cx="5314950" cy="2105025"/>
          </a:xfrm>
          <a:prstGeom prst="rect">
            <a:avLst/>
          </a:prstGeom>
        </p:spPr>
      </p:pic>
    </p:spTree>
    <p:extLst>
      <p:ext uri="{BB962C8B-B14F-4D97-AF65-F5344CB8AC3E}">
        <p14:creationId xmlns:p14="http://schemas.microsoft.com/office/powerpoint/2010/main" val="37825287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Testing for Conflict Serializability</a:t>
            </a:r>
            <a:endParaRPr lang="en-US" dirty="0"/>
          </a:p>
        </p:txBody>
      </p:sp>
      <p:pic>
        <p:nvPicPr>
          <p:cNvPr id="6" name="Picture 3" descr="fig17_05"/>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l="51012" t="44211" r="1126" b="10757"/>
          <a:stretch>
            <a:fillRect/>
          </a:stretch>
        </p:blipFill>
        <p:spPr>
          <a:xfrm>
            <a:off x="1075765" y="1930400"/>
            <a:ext cx="3932238" cy="4191000"/>
          </a:xfrm>
          <a:noFill/>
        </p:spPr>
      </p:pic>
      <p:pic>
        <p:nvPicPr>
          <p:cNvPr id="10" name="Picture 4" descr="fig17_07"/>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l="47472" t="75786" r="22929" b="-9724"/>
          <a:stretch>
            <a:fillRect/>
          </a:stretch>
        </p:blipFill>
        <p:spPr>
          <a:xfrm>
            <a:off x="5876365" y="3530600"/>
            <a:ext cx="3124200" cy="2057400"/>
          </a:xfrm>
          <a:noFill/>
        </p:spPr>
      </p:pic>
    </p:spTree>
    <p:extLst>
      <p:ext uri="{BB962C8B-B14F-4D97-AF65-F5344CB8AC3E}">
        <p14:creationId xmlns:p14="http://schemas.microsoft.com/office/powerpoint/2010/main" val="12665027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Equivalent Serial Schedule</a:t>
            </a:r>
            <a:endParaRPr lang="en-US" dirty="0"/>
          </a:p>
        </p:txBody>
      </p:sp>
      <p:sp>
        <p:nvSpPr>
          <p:cNvPr id="3" name="Content Placeholder 2"/>
          <p:cNvSpPr>
            <a:spLocks noGrp="1"/>
          </p:cNvSpPr>
          <p:nvPr>
            <p:ph idx="1"/>
          </p:nvPr>
        </p:nvSpPr>
        <p:spPr/>
        <p:txBody>
          <a:bodyPr/>
          <a:lstStyle/>
          <a:p>
            <a:r>
              <a:rPr lang="en-US" altLang="en-US" dirty="0"/>
              <a:t>If a schedule S is conflict serializable, we can create an equivalent serial schedule S’ as follows:</a:t>
            </a:r>
          </a:p>
          <a:p>
            <a:pPr lvl="1"/>
            <a:r>
              <a:rPr lang="en-US" altLang="en-US" dirty="0"/>
              <a:t>Whenever an edge exists in the precedence graph from </a:t>
            </a:r>
            <a:r>
              <a:rPr lang="en-US" altLang="en-US" dirty="0" err="1"/>
              <a:t>T</a:t>
            </a:r>
            <a:r>
              <a:rPr lang="en-US" altLang="en-US" baseline="-25000" dirty="0" err="1"/>
              <a:t>i</a:t>
            </a:r>
            <a:r>
              <a:rPr lang="en-US" altLang="en-US" dirty="0"/>
              <a:t> to </a:t>
            </a:r>
            <a:r>
              <a:rPr lang="en-US" altLang="en-US" dirty="0" err="1"/>
              <a:t>T</a:t>
            </a:r>
            <a:r>
              <a:rPr lang="en-US" altLang="en-US" baseline="-25000" dirty="0" err="1"/>
              <a:t>j</a:t>
            </a:r>
            <a:r>
              <a:rPr lang="en-US" altLang="en-US" dirty="0"/>
              <a:t>, </a:t>
            </a:r>
            <a:r>
              <a:rPr lang="en-US" altLang="en-US" dirty="0" err="1"/>
              <a:t>T</a:t>
            </a:r>
            <a:r>
              <a:rPr lang="en-US" altLang="en-US" baseline="-25000" dirty="0" err="1"/>
              <a:t>i</a:t>
            </a:r>
            <a:r>
              <a:rPr lang="en-US" altLang="en-US" dirty="0"/>
              <a:t> must appear before </a:t>
            </a:r>
            <a:r>
              <a:rPr lang="en-US" altLang="en-US" dirty="0" err="1"/>
              <a:t>T</a:t>
            </a:r>
            <a:r>
              <a:rPr lang="en-US" altLang="en-US" baseline="-25000" dirty="0" err="1"/>
              <a:t>j</a:t>
            </a:r>
            <a:r>
              <a:rPr lang="en-US" altLang="en-US" dirty="0"/>
              <a:t> in the equivalent serial schedule</a:t>
            </a:r>
          </a:p>
          <a:p>
            <a:pPr lvl="1"/>
            <a:endParaRPr lang="en-US" altLang="en-US" dirty="0"/>
          </a:p>
          <a:p>
            <a:pPr lvl="1"/>
            <a:r>
              <a:rPr lang="en-US" altLang="en-US" dirty="0"/>
              <a:t>Schedule A is the equivalent serial schedule for schedule D</a:t>
            </a:r>
          </a:p>
        </p:txBody>
      </p:sp>
      <p:pic>
        <p:nvPicPr>
          <p:cNvPr id="4" name="Picture 4" descr="fig17_07"/>
          <p:cNvPicPr>
            <a:picLocks noChangeAspect="1" noChangeArrowheads="1"/>
          </p:cNvPicPr>
          <p:nvPr/>
        </p:nvPicPr>
        <p:blipFill>
          <a:blip r:embed="rId2">
            <a:extLst>
              <a:ext uri="{28A0092B-C50C-407E-A947-70E740481C1C}">
                <a14:useLocalDpi xmlns:a14="http://schemas.microsoft.com/office/drawing/2010/main" val="0"/>
              </a:ext>
            </a:extLst>
          </a:blip>
          <a:srcRect l="47472" t="75786" r="22929" b="-9724"/>
          <a:stretch>
            <a:fillRect/>
          </a:stretch>
        </p:blipFill>
        <p:spPr>
          <a:xfrm>
            <a:off x="2599765" y="4214151"/>
            <a:ext cx="3581400" cy="2057400"/>
          </a:xfrm>
          <a:prstGeom prst="rect">
            <a:avLst/>
          </a:prstGeom>
          <a:noFill/>
        </p:spPr>
      </p:pic>
      <p:sp>
        <p:nvSpPr>
          <p:cNvPr id="5" name="Text Box 6"/>
          <p:cNvSpPr txBox="1">
            <a:spLocks noChangeArrowheads="1"/>
          </p:cNvSpPr>
          <p:nvPr/>
        </p:nvSpPr>
        <p:spPr bwMode="auto">
          <a:xfrm>
            <a:off x="1532965" y="5890551"/>
            <a:ext cx="6324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6pPr>
            <a:lvl7pPr marL="29718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7pPr>
            <a:lvl8pPr marL="34290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8pPr>
            <a:lvl9pPr marL="38862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9pPr>
          </a:lstStyle>
          <a:p>
            <a:r>
              <a:rPr lang="en-US" altLang="en-US"/>
              <a:t>Precedence graph for schedule D</a:t>
            </a:r>
          </a:p>
        </p:txBody>
      </p:sp>
    </p:spTree>
    <p:extLst>
      <p:ext uri="{BB962C8B-B14F-4D97-AF65-F5344CB8AC3E}">
        <p14:creationId xmlns:p14="http://schemas.microsoft.com/office/powerpoint/2010/main" val="10780818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Equivalent Serial Schedule</a:t>
            </a:r>
            <a:endParaRPr lang="en-US" dirty="0"/>
          </a:p>
        </p:txBody>
      </p:sp>
      <p:sp>
        <p:nvSpPr>
          <p:cNvPr id="5" name="Text Box 8"/>
          <p:cNvSpPr txBox="1">
            <a:spLocks noChangeArrowheads="1"/>
          </p:cNvSpPr>
          <p:nvPr/>
        </p:nvSpPr>
        <p:spPr bwMode="auto">
          <a:xfrm>
            <a:off x="6226002" y="5114365"/>
            <a:ext cx="30480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6pPr>
            <a:lvl7pPr marL="29718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7pPr>
            <a:lvl8pPr marL="34290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8pPr>
            <a:lvl9pPr marL="38862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9pPr>
          </a:lstStyle>
          <a:p>
            <a:pPr algn="l"/>
            <a:r>
              <a:rPr lang="en-US" altLang="en-US"/>
              <a:t>Is it conflict serializable?</a:t>
            </a:r>
          </a:p>
          <a:p>
            <a:pPr algn="l"/>
            <a:r>
              <a:rPr lang="en-US" altLang="en-US"/>
              <a:t>What is the equivalent serial schedule?</a:t>
            </a:r>
          </a:p>
        </p:txBody>
      </p:sp>
      <p:graphicFrame>
        <p:nvGraphicFramePr>
          <p:cNvPr id="7" name="Object 8"/>
          <p:cNvGraphicFramePr>
            <a:graphicFrameLocks noChangeAspect="1"/>
          </p:cNvGraphicFramePr>
          <p:nvPr>
            <p:extLst>
              <p:ext uri="{D42A27DB-BD31-4B8C-83A1-F6EECF244321}">
                <p14:modId xmlns:p14="http://schemas.microsoft.com/office/powerpoint/2010/main" val="3913654509"/>
              </p:ext>
            </p:extLst>
          </p:nvPr>
        </p:nvGraphicFramePr>
        <p:xfrm>
          <a:off x="6454602" y="2904565"/>
          <a:ext cx="2600325" cy="2063750"/>
        </p:xfrm>
        <a:graphic>
          <a:graphicData uri="http://schemas.openxmlformats.org/presentationml/2006/ole">
            <mc:AlternateContent xmlns:mc="http://schemas.openxmlformats.org/markup-compatibility/2006">
              <mc:Choice xmlns:v="urn:schemas-microsoft-com:vml" Requires="v">
                <p:oleObj spid="_x0000_s7172" name="Bitmap Image" r:id="rId3" imgW="2905531" imgH="2305372" progId="Paint.Picture">
                  <p:embed/>
                </p:oleObj>
              </mc:Choice>
              <mc:Fallback>
                <p:oleObj name="Bitmap Image" r:id="rId3" imgW="2905531" imgH="230537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4602" y="2904565"/>
                        <a:ext cx="2600325"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9"/>
          <p:cNvGraphicFramePr>
            <a:graphicFrameLocks noChangeAspect="1"/>
          </p:cNvGraphicFramePr>
          <p:nvPr>
            <p:extLst>
              <p:ext uri="{D42A27DB-BD31-4B8C-83A1-F6EECF244321}">
                <p14:modId xmlns:p14="http://schemas.microsoft.com/office/powerpoint/2010/main" val="1720098134"/>
              </p:ext>
            </p:extLst>
          </p:nvPr>
        </p:nvGraphicFramePr>
        <p:xfrm>
          <a:off x="358602" y="1685365"/>
          <a:ext cx="5791200" cy="4032250"/>
        </p:xfrm>
        <a:graphic>
          <a:graphicData uri="http://schemas.openxmlformats.org/presentationml/2006/ole">
            <mc:AlternateContent xmlns:mc="http://schemas.openxmlformats.org/markup-compatibility/2006">
              <mc:Choice xmlns:v="urn:schemas-microsoft-com:vml" Requires="v">
                <p:oleObj spid="_x0000_s7173" name="Bitmap Image" r:id="rId5" imgW="5047619" imgH="3514286" progId="Paint.Picture">
                  <p:embed/>
                </p:oleObj>
              </mc:Choice>
              <mc:Fallback>
                <p:oleObj name="Bitmap Image" r:id="rId5" imgW="5047619" imgH="3514286"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602" y="1685365"/>
                        <a:ext cx="579120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3255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Equivalent Serial Schedule</a:t>
            </a:r>
            <a:endParaRPr lang="en-US" dirty="0"/>
          </a:p>
        </p:txBody>
      </p:sp>
      <p:pic>
        <p:nvPicPr>
          <p:cNvPr id="6" name="Picture 4" descr="fig17_08b"/>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l="5638" t="30492" r="60770" b="39758"/>
          <a:stretch>
            <a:fillRect/>
          </a:stretch>
        </p:blipFill>
        <p:spPr>
          <a:xfrm>
            <a:off x="6245052" y="2447365"/>
            <a:ext cx="3028950" cy="2266950"/>
          </a:xfrm>
          <a:noFill/>
        </p:spPr>
      </p:pic>
      <p:pic>
        <p:nvPicPr>
          <p:cNvPr id="9" name="Picture 5" descr="fig17_08a"/>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l="26186" t="61333" b="-835"/>
          <a:stretch>
            <a:fillRect/>
          </a:stretch>
        </p:blipFill>
        <p:spPr>
          <a:xfrm>
            <a:off x="301452" y="1532965"/>
            <a:ext cx="5791200" cy="4086225"/>
          </a:xfrm>
          <a:noFill/>
        </p:spPr>
      </p:pic>
      <p:sp>
        <p:nvSpPr>
          <p:cNvPr id="10" name="Text Box 8"/>
          <p:cNvSpPr txBox="1">
            <a:spLocks noChangeArrowheads="1"/>
          </p:cNvSpPr>
          <p:nvPr/>
        </p:nvSpPr>
        <p:spPr bwMode="auto">
          <a:xfrm>
            <a:off x="6168852" y="4885765"/>
            <a:ext cx="30480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6pPr>
            <a:lvl7pPr marL="29718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7pPr>
            <a:lvl8pPr marL="34290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8pPr>
            <a:lvl9pPr marL="38862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9pPr>
          </a:lstStyle>
          <a:p>
            <a:pPr algn="l"/>
            <a:r>
              <a:rPr lang="en-US" altLang="en-US"/>
              <a:t>Is it conflict serializable?</a:t>
            </a:r>
          </a:p>
          <a:p>
            <a:pPr algn="l"/>
            <a:r>
              <a:rPr lang="en-US" altLang="en-US"/>
              <a:t>What is the equivalent serial schedule?</a:t>
            </a:r>
          </a:p>
        </p:txBody>
      </p:sp>
    </p:spTree>
    <p:extLst>
      <p:ext uri="{BB962C8B-B14F-4D97-AF65-F5344CB8AC3E}">
        <p14:creationId xmlns:p14="http://schemas.microsoft.com/office/powerpoint/2010/main" val="292023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Characterizing Schedules based on Serializability</a:t>
            </a:r>
            <a:endParaRPr lang="en-US" dirty="0"/>
          </a:p>
        </p:txBody>
      </p:sp>
      <p:sp>
        <p:nvSpPr>
          <p:cNvPr id="3" name="Content Placeholder 2"/>
          <p:cNvSpPr>
            <a:spLocks noGrp="1"/>
          </p:cNvSpPr>
          <p:nvPr>
            <p:ph idx="1"/>
          </p:nvPr>
        </p:nvSpPr>
        <p:spPr/>
        <p:txBody>
          <a:bodyPr/>
          <a:lstStyle/>
          <a:p>
            <a:r>
              <a:rPr lang="en-US" altLang="en-US" dirty="0"/>
              <a:t>Summary</a:t>
            </a:r>
          </a:p>
          <a:p>
            <a:pPr lvl="1"/>
            <a:r>
              <a:rPr lang="en-US" altLang="en-US" dirty="0"/>
              <a:t>Serial schedule is inefficient (no parallelism)</a:t>
            </a:r>
          </a:p>
          <a:p>
            <a:pPr lvl="1"/>
            <a:r>
              <a:rPr lang="en-US" altLang="en-US" dirty="0"/>
              <a:t>Serializable schedule gives benefits of concurrent executions without giving up correctness</a:t>
            </a:r>
          </a:p>
          <a:p>
            <a:pPr lvl="1"/>
            <a:endParaRPr lang="en-US" altLang="en-US" dirty="0"/>
          </a:p>
          <a:p>
            <a:r>
              <a:rPr lang="en-US" altLang="en-US" dirty="0"/>
              <a:t>Concurrency control subsystem of DBMS must use certain protocol to ensure </a:t>
            </a:r>
            <a:r>
              <a:rPr lang="en-US" altLang="en-US" dirty="0" err="1"/>
              <a:t>serializability</a:t>
            </a:r>
            <a:r>
              <a:rPr lang="en-US" altLang="en-US" dirty="0"/>
              <a:t> of all schedules in which the transactions participate </a:t>
            </a:r>
          </a:p>
          <a:p>
            <a:pPr lvl="1"/>
            <a:r>
              <a:rPr lang="en-US" altLang="en-US" dirty="0"/>
              <a:t>2-Phase locking protocol (Chapter 22)</a:t>
            </a:r>
          </a:p>
          <a:p>
            <a:pPr lvl="1"/>
            <a:r>
              <a:rPr lang="en-US" altLang="en-US" dirty="0"/>
              <a:t>May cause deadlocks</a:t>
            </a:r>
          </a:p>
          <a:p>
            <a:pPr lvl="1"/>
            <a:r>
              <a:rPr lang="en-US" altLang="en-US" dirty="0"/>
              <a:t>DBMS will automatically abort one of the transactions, releasing the locks for other transactions to continue</a:t>
            </a:r>
          </a:p>
          <a:p>
            <a:endParaRPr lang="en-US" dirty="0"/>
          </a:p>
        </p:txBody>
      </p:sp>
    </p:spTree>
    <p:extLst>
      <p:ext uri="{BB962C8B-B14F-4D97-AF65-F5344CB8AC3E}">
        <p14:creationId xmlns:p14="http://schemas.microsoft.com/office/powerpoint/2010/main" val="4167299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task</a:t>
            </a:r>
            <a:endParaRPr lang="en-US" dirty="0"/>
          </a:p>
        </p:txBody>
      </p:sp>
      <p:sp>
        <p:nvSpPr>
          <p:cNvPr id="3" name="Content Placeholder 2"/>
          <p:cNvSpPr>
            <a:spLocks noGrp="1"/>
          </p:cNvSpPr>
          <p:nvPr>
            <p:ph idx="1"/>
          </p:nvPr>
        </p:nvSpPr>
        <p:spPr/>
        <p:txBody>
          <a:bodyPr/>
          <a:lstStyle/>
          <a:p>
            <a:r>
              <a:rPr lang="en-US" dirty="0" smtClean="0"/>
              <a:t>Draw a directed graph for the following schedule to test whether it is conflict serializable or not.</a:t>
            </a:r>
          </a:p>
          <a:p>
            <a:r>
              <a:rPr lang="en-US" dirty="0" smtClean="0"/>
              <a:t>S: R2(Z)R2(y)w2(Y)r3(y)w2(Y)r1(x)r2(x)w1(x)w2(x)</a:t>
            </a:r>
            <a:endParaRPr lang="en-US" dirty="0"/>
          </a:p>
        </p:txBody>
      </p:sp>
    </p:spTree>
    <p:extLst>
      <p:ext uri="{BB962C8B-B14F-4D97-AF65-F5344CB8AC3E}">
        <p14:creationId xmlns:p14="http://schemas.microsoft.com/office/powerpoint/2010/main" val="29445943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a:t>
            </a:r>
            <a:r>
              <a:rPr lang="en-US" dirty="0" err="1" smtClean="0"/>
              <a:t>serializibilty</a:t>
            </a:r>
            <a:endParaRPr lang="en-US" dirty="0"/>
          </a:p>
        </p:txBody>
      </p:sp>
      <p:sp>
        <p:nvSpPr>
          <p:cNvPr id="3" name="Content Placeholder 2"/>
          <p:cNvSpPr>
            <a:spLocks noGrp="1"/>
          </p:cNvSpPr>
          <p:nvPr>
            <p:ph idx="1"/>
          </p:nvPr>
        </p:nvSpPr>
        <p:spPr/>
        <p:txBody>
          <a:bodyPr/>
          <a:lstStyle/>
          <a:p>
            <a:r>
              <a:rPr lang="en-US" altLang="en-US" dirty="0"/>
              <a:t>A schedule S is said to be conflict serializable if it is conflict equivalent to some serial schedule of the same transactions</a:t>
            </a:r>
          </a:p>
          <a:p>
            <a:pPr lvl="1"/>
            <a:r>
              <a:rPr lang="en-US" altLang="en-US" dirty="0"/>
              <a:t>Two schedules are said to be conflict equivalent if the order of any two conflicting operations is the same in both schedules</a:t>
            </a:r>
          </a:p>
          <a:p>
            <a:pPr lvl="1"/>
            <a:r>
              <a:rPr lang="en-US" altLang="en-US" dirty="0"/>
              <a:t>Two operations in a transaction schedule are in conflict if</a:t>
            </a:r>
          </a:p>
          <a:p>
            <a:pPr lvl="2"/>
            <a:r>
              <a:rPr lang="en-US" altLang="en-US" dirty="0"/>
              <a:t>They belong to different transactions</a:t>
            </a:r>
          </a:p>
          <a:p>
            <a:pPr lvl="2"/>
            <a:r>
              <a:rPr lang="en-US" altLang="en-US" dirty="0"/>
              <a:t>They access the same data item</a:t>
            </a:r>
          </a:p>
          <a:p>
            <a:pPr lvl="2"/>
            <a:r>
              <a:rPr lang="en-US" altLang="en-US" dirty="0"/>
              <a:t>At least one of them is a write operation</a:t>
            </a:r>
          </a:p>
          <a:p>
            <a:pPr lvl="1"/>
            <a:endParaRPr lang="en-US" altLang="en-US" dirty="0"/>
          </a:p>
          <a:p>
            <a:r>
              <a:rPr lang="en-US" altLang="en-US" dirty="0"/>
              <a:t>If a schedule is conflict serializable, we can reorder the </a:t>
            </a:r>
            <a:r>
              <a:rPr lang="en-US" altLang="en-US" dirty="0" err="1"/>
              <a:t>nonconflicting</a:t>
            </a:r>
            <a:r>
              <a:rPr lang="en-US" altLang="en-US" dirty="0"/>
              <a:t> operations until we form an equivalent serial schedule</a:t>
            </a:r>
          </a:p>
          <a:p>
            <a:endParaRPr lang="en-US" dirty="0"/>
          </a:p>
        </p:txBody>
      </p:sp>
    </p:spTree>
    <p:extLst>
      <p:ext uri="{BB962C8B-B14F-4D97-AF65-F5344CB8AC3E}">
        <p14:creationId xmlns:p14="http://schemas.microsoft.com/office/powerpoint/2010/main" val="15226921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a:t>
            </a:r>
            <a:r>
              <a:rPr lang="en-US" dirty="0" err="1" smtClean="0"/>
              <a:t>serializibilty</a:t>
            </a:r>
            <a:endParaRPr lang="en-US" dirty="0"/>
          </a:p>
        </p:txBody>
      </p:sp>
      <p:sp>
        <p:nvSpPr>
          <p:cNvPr id="3" name="Content Placeholder 2"/>
          <p:cNvSpPr>
            <a:spLocks noGrp="1"/>
          </p:cNvSpPr>
          <p:nvPr>
            <p:ph idx="1"/>
          </p:nvPr>
        </p:nvSpPr>
        <p:spPr/>
        <p:txBody>
          <a:bodyPr/>
          <a:lstStyle/>
          <a:p>
            <a:r>
              <a:rPr lang="en-US" dirty="0"/>
              <a:t>If schedule is equivalent to some serial schedule then it is called conflict serializable</a:t>
            </a:r>
          </a:p>
          <a:p>
            <a:endParaRPr lang="en-US" dirty="0"/>
          </a:p>
        </p:txBody>
      </p:sp>
      <p:pic>
        <p:nvPicPr>
          <p:cNvPr id="4" name="Picture 3"/>
          <p:cNvPicPr>
            <a:picLocks noChangeAspect="1"/>
          </p:cNvPicPr>
          <p:nvPr/>
        </p:nvPicPr>
        <p:blipFill>
          <a:blip r:embed="rId2"/>
          <a:stretch>
            <a:fillRect/>
          </a:stretch>
        </p:blipFill>
        <p:spPr>
          <a:xfrm>
            <a:off x="1076605" y="2960874"/>
            <a:ext cx="7459338" cy="3439926"/>
          </a:xfrm>
          <a:prstGeom prst="rect">
            <a:avLst/>
          </a:prstGeom>
        </p:spPr>
      </p:pic>
    </p:spTree>
    <p:extLst>
      <p:ext uri="{BB962C8B-B14F-4D97-AF65-F5344CB8AC3E}">
        <p14:creationId xmlns:p14="http://schemas.microsoft.com/office/powerpoint/2010/main" val="39170553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Testing for Conflict </a:t>
            </a:r>
            <a:r>
              <a:rPr lang="en-US" altLang="en-US" dirty="0" err="1"/>
              <a:t>Serializability</a:t>
            </a:r>
            <a:endParaRPr lang="en-US" dirty="0"/>
          </a:p>
        </p:txBody>
      </p:sp>
      <p:sp>
        <p:nvSpPr>
          <p:cNvPr id="3" name="Content Placeholder 2"/>
          <p:cNvSpPr>
            <a:spLocks noGrp="1"/>
          </p:cNvSpPr>
          <p:nvPr>
            <p:ph idx="1"/>
          </p:nvPr>
        </p:nvSpPr>
        <p:spPr/>
        <p:txBody>
          <a:bodyPr/>
          <a:lstStyle/>
          <a:p>
            <a:r>
              <a:rPr lang="en-US" altLang="en-US" dirty="0"/>
              <a:t>Construct a precedence graph (serialization graph) where </a:t>
            </a:r>
          </a:p>
          <a:p>
            <a:pPr lvl="1"/>
            <a:r>
              <a:rPr lang="en-US" altLang="en-US" dirty="0"/>
              <a:t>Nodes are the transactions </a:t>
            </a:r>
          </a:p>
          <a:p>
            <a:pPr lvl="1"/>
            <a:r>
              <a:rPr lang="en-US" altLang="en-US" dirty="0"/>
              <a:t>Create anode for each transaction</a:t>
            </a:r>
            <a:endParaRPr lang="en-US" altLang="en-US" baseline="-25000" dirty="0"/>
          </a:p>
          <a:p>
            <a:pPr lvl="2"/>
            <a:r>
              <a:rPr lang="en-US" altLang="en-US" dirty="0"/>
              <a:t>A directed edge </a:t>
            </a:r>
            <a:r>
              <a:rPr lang="en-US" altLang="en-US" dirty="0" err="1"/>
              <a:t>T</a:t>
            </a:r>
            <a:r>
              <a:rPr lang="en-US" altLang="en-US" baseline="-25000" dirty="0" err="1"/>
              <a:t>i</a:t>
            </a:r>
            <a:r>
              <a:rPr lang="en-US" altLang="en-US" dirty="0"/>
              <a:t> </a:t>
            </a:r>
            <a:r>
              <a:rPr lang="en-US" altLang="en-US" dirty="0">
                <a:sym typeface="Symbol" panose="05050102010706020507" pitchFamily="18" charset="2"/>
              </a:rPr>
              <a:t> </a:t>
            </a:r>
            <a:r>
              <a:rPr lang="en-US" altLang="en-US" dirty="0" err="1">
                <a:sym typeface="Symbol" panose="05050102010706020507" pitchFamily="18" charset="2"/>
              </a:rPr>
              <a:t>T</a:t>
            </a:r>
            <a:r>
              <a:rPr lang="en-US" altLang="en-US" baseline="-25000" dirty="0" err="1">
                <a:sym typeface="Symbol" panose="05050102010706020507" pitchFamily="18" charset="2"/>
              </a:rPr>
              <a:t>j</a:t>
            </a:r>
            <a:r>
              <a:rPr lang="en-US" altLang="en-US" dirty="0">
                <a:sym typeface="Symbol" panose="05050102010706020507" pitchFamily="18" charset="2"/>
              </a:rPr>
              <a:t> read a value of an item written by </a:t>
            </a:r>
            <a:r>
              <a:rPr lang="en-US" altLang="en-US" dirty="0" err="1">
                <a:sym typeface="Symbol" panose="05050102010706020507" pitchFamily="18" charset="2"/>
              </a:rPr>
              <a:t>T</a:t>
            </a:r>
            <a:r>
              <a:rPr lang="en-US" altLang="en-US" baseline="-25000" dirty="0" err="1">
                <a:sym typeface="Symbol" panose="05050102010706020507" pitchFamily="18" charset="2"/>
              </a:rPr>
              <a:t>j</a:t>
            </a:r>
            <a:r>
              <a:rPr lang="en-US" altLang="en-US" dirty="0">
                <a:sym typeface="Symbol" panose="05050102010706020507" pitchFamily="18" charset="2"/>
              </a:rPr>
              <a:t> </a:t>
            </a:r>
            <a:endParaRPr lang="en-US" altLang="en-US" dirty="0"/>
          </a:p>
          <a:p>
            <a:pPr lvl="2"/>
            <a:r>
              <a:rPr lang="en-US" altLang="en-US" dirty="0"/>
              <a:t>Create edge </a:t>
            </a:r>
            <a:r>
              <a:rPr lang="en-US" altLang="en-US" dirty="0" err="1"/>
              <a:t>T</a:t>
            </a:r>
            <a:r>
              <a:rPr lang="en-US" altLang="en-US" baseline="-25000" dirty="0" err="1"/>
              <a:t>i</a:t>
            </a:r>
            <a:r>
              <a:rPr lang="en-US" altLang="en-US" dirty="0"/>
              <a:t> </a:t>
            </a:r>
            <a:r>
              <a:rPr lang="en-US" altLang="en-US" dirty="0">
                <a:sym typeface="Symbol" panose="05050102010706020507" pitchFamily="18" charset="2"/>
              </a:rPr>
              <a:t> </a:t>
            </a:r>
            <a:r>
              <a:rPr lang="en-US" altLang="en-US" dirty="0" err="1">
                <a:sym typeface="Symbol" panose="05050102010706020507" pitchFamily="18" charset="2"/>
              </a:rPr>
              <a:t>T</a:t>
            </a:r>
            <a:r>
              <a:rPr lang="en-US" altLang="en-US" baseline="-25000" dirty="0" err="1">
                <a:sym typeface="Symbol" panose="05050102010706020507" pitchFamily="18" charset="2"/>
              </a:rPr>
              <a:t>j</a:t>
            </a:r>
            <a:r>
              <a:rPr lang="en-US" altLang="en-US" dirty="0">
                <a:sym typeface="Symbol" panose="05050102010706020507" pitchFamily="18" charset="2"/>
              </a:rPr>
              <a:t> if  </a:t>
            </a:r>
            <a:r>
              <a:rPr lang="en-US" altLang="en-US" dirty="0" err="1">
                <a:sym typeface="Symbol" panose="05050102010706020507" pitchFamily="18" charset="2"/>
              </a:rPr>
              <a:t>T</a:t>
            </a:r>
            <a:r>
              <a:rPr lang="en-US" altLang="en-US" baseline="-25000" dirty="0" err="1">
                <a:sym typeface="Symbol" panose="05050102010706020507" pitchFamily="18" charset="2"/>
              </a:rPr>
              <a:t>j</a:t>
            </a:r>
            <a:r>
              <a:rPr lang="en-US" altLang="en-US" dirty="0">
                <a:sym typeface="Symbol" panose="05050102010706020507" pitchFamily="18" charset="2"/>
              </a:rPr>
              <a:t>  writes a values into item it has been read by </a:t>
            </a:r>
            <a:r>
              <a:rPr lang="en-US" altLang="en-US" dirty="0" err="1"/>
              <a:t>T</a:t>
            </a:r>
            <a:r>
              <a:rPr lang="en-US" altLang="en-US" baseline="-25000" dirty="0" err="1"/>
              <a:t>i</a:t>
            </a:r>
            <a:endParaRPr lang="en-US" altLang="en-US" dirty="0"/>
          </a:p>
          <a:p>
            <a:pPr lvl="2"/>
            <a:r>
              <a:rPr lang="en-US" altLang="en-US" dirty="0"/>
              <a:t>Create edge </a:t>
            </a:r>
            <a:r>
              <a:rPr lang="en-US" altLang="en-US" dirty="0" err="1"/>
              <a:t>T</a:t>
            </a:r>
            <a:r>
              <a:rPr lang="en-US" altLang="en-US" baseline="-25000" dirty="0" err="1"/>
              <a:t>i</a:t>
            </a:r>
            <a:r>
              <a:rPr lang="en-US" altLang="en-US" dirty="0"/>
              <a:t> </a:t>
            </a:r>
            <a:r>
              <a:rPr lang="en-US" altLang="en-US" dirty="0">
                <a:sym typeface="Symbol" panose="05050102010706020507" pitchFamily="18" charset="2"/>
              </a:rPr>
              <a:t> </a:t>
            </a:r>
            <a:r>
              <a:rPr lang="en-US" altLang="en-US" dirty="0" err="1">
                <a:sym typeface="Symbol" panose="05050102010706020507" pitchFamily="18" charset="2"/>
              </a:rPr>
              <a:t>T</a:t>
            </a:r>
            <a:r>
              <a:rPr lang="en-US" altLang="en-US" baseline="-25000" dirty="0" err="1">
                <a:sym typeface="Symbol" panose="05050102010706020507" pitchFamily="18" charset="2"/>
              </a:rPr>
              <a:t>j</a:t>
            </a:r>
            <a:r>
              <a:rPr lang="en-US" altLang="en-US" dirty="0">
                <a:sym typeface="Symbol" panose="05050102010706020507" pitchFamily="18" charset="2"/>
              </a:rPr>
              <a:t> if  </a:t>
            </a:r>
            <a:r>
              <a:rPr lang="en-US" altLang="en-US" dirty="0" err="1">
                <a:sym typeface="Symbol" panose="05050102010706020507" pitchFamily="18" charset="2"/>
              </a:rPr>
              <a:t>T</a:t>
            </a:r>
            <a:r>
              <a:rPr lang="en-US" altLang="en-US" baseline="-25000" dirty="0" err="1">
                <a:sym typeface="Symbol" panose="05050102010706020507" pitchFamily="18" charset="2"/>
              </a:rPr>
              <a:t>j</a:t>
            </a:r>
            <a:r>
              <a:rPr lang="en-US" altLang="en-US" dirty="0">
                <a:sym typeface="Symbol" panose="05050102010706020507" pitchFamily="18" charset="2"/>
              </a:rPr>
              <a:t>  writes after </a:t>
            </a:r>
            <a:r>
              <a:rPr lang="en-US" altLang="en-US" dirty="0" err="1"/>
              <a:t>T</a:t>
            </a:r>
            <a:r>
              <a:rPr lang="en-US" altLang="en-US" baseline="-25000" dirty="0" err="1"/>
              <a:t>i</a:t>
            </a:r>
            <a:r>
              <a:rPr lang="en-US" altLang="en-US" dirty="0"/>
              <a:t> writes (</a:t>
            </a:r>
            <a:r>
              <a:rPr lang="en-US" altLang="en-US" dirty="0">
                <a:sym typeface="Symbol" panose="05050102010706020507" pitchFamily="18" charset="2"/>
              </a:rPr>
              <a:t> </a:t>
            </a:r>
            <a:r>
              <a:rPr lang="en-US" altLang="en-US" dirty="0" err="1">
                <a:sym typeface="Symbol" panose="05050102010706020507" pitchFamily="18" charset="2"/>
              </a:rPr>
              <a:t>w</a:t>
            </a:r>
            <a:r>
              <a:rPr lang="en-US" altLang="en-US" baseline="-25000" dirty="0" err="1">
                <a:sym typeface="Symbol" panose="05050102010706020507" pitchFamily="18" charset="2"/>
              </a:rPr>
              <a:t>i</a:t>
            </a:r>
            <a:r>
              <a:rPr lang="en-US" altLang="en-US" dirty="0">
                <a:sym typeface="Symbol" panose="05050102010706020507" pitchFamily="18" charset="2"/>
              </a:rPr>
              <a:t>(X) </a:t>
            </a:r>
            <a:r>
              <a:rPr lang="en-US" altLang="en-US" dirty="0" err="1">
                <a:sym typeface="Symbol" panose="05050102010706020507" pitchFamily="18" charset="2"/>
              </a:rPr>
              <a:t>w</a:t>
            </a:r>
            <a:r>
              <a:rPr lang="en-US" altLang="en-US" baseline="-25000" dirty="0" err="1"/>
              <a:t>j</a:t>
            </a:r>
            <a:r>
              <a:rPr lang="en-US" altLang="en-US" dirty="0"/>
              <a:t>(X)) </a:t>
            </a:r>
          </a:p>
          <a:p>
            <a:pPr lvl="2"/>
            <a:endParaRPr lang="en-US" altLang="en-US" dirty="0"/>
          </a:p>
          <a:p>
            <a:r>
              <a:rPr lang="en-US" altLang="en-US" dirty="0"/>
              <a:t>A schedule is conflict serializable if and only if the precedence graph has no cycles. </a:t>
            </a:r>
          </a:p>
          <a:p>
            <a:endParaRPr lang="en-US" dirty="0"/>
          </a:p>
        </p:txBody>
      </p:sp>
    </p:spTree>
    <p:extLst>
      <p:ext uri="{BB962C8B-B14F-4D97-AF65-F5344CB8AC3E}">
        <p14:creationId xmlns:p14="http://schemas.microsoft.com/office/powerpoint/2010/main" val="21929350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8527787"/>
              </p:ext>
            </p:extLst>
          </p:nvPr>
        </p:nvGraphicFramePr>
        <p:xfrm>
          <a:off x="677863" y="2160588"/>
          <a:ext cx="3490725" cy="4132640"/>
        </p:xfrm>
        <a:graphic>
          <a:graphicData uri="http://schemas.openxmlformats.org/drawingml/2006/table">
            <a:tbl>
              <a:tblPr firstRow="1" bandRow="1">
                <a:tableStyleId>{5C22544A-7EE6-4342-B048-85BDC9FD1C3A}</a:tableStyleId>
              </a:tblPr>
              <a:tblGrid>
                <a:gridCol w="1163575"/>
                <a:gridCol w="1163575"/>
                <a:gridCol w="1163575"/>
              </a:tblGrid>
              <a:tr h="516580">
                <a:tc>
                  <a:txBody>
                    <a:bodyPr/>
                    <a:lstStyle/>
                    <a:p>
                      <a:r>
                        <a:rPr lang="en-US" dirty="0" smtClean="0"/>
                        <a:t>T1</a:t>
                      </a:r>
                      <a:endParaRPr lang="en-US" dirty="0"/>
                    </a:p>
                  </a:txBody>
                  <a:tcPr/>
                </a:tc>
                <a:tc>
                  <a:txBody>
                    <a:bodyPr/>
                    <a:lstStyle/>
                    <a:p>
                      <a:r>
                        <a:rPr lang="en-US" dirty="0" smtClean="0"/>
                        <a:t>T2</a:t>
                      </a:r>
                      <a:endParaRPr lang="en-US" dirty="0"/>
                    </a:p>
                  </a:txBody>
                  <a:tcPr/>
                </a:tc>
                <a:tc>
                  <a:txBody>
                    <a:bodyPr/>
                    <a:lstStyle/>
                    <a:p>
                      <a:r>
                        <a:rPr lang="en-US" dirty="0" smtClean="0"/>
                        <a:t>T3</a:t>
                      </a:r>
                      <a:endParaRPr lang="en-US" dirty="0"/>
                    </a:p>
                  </a:txBody>
                  <a:tcPr/>
                </a:tc>
              </a:tr>
              <a:tr h="516580">
                <a:tc>
                  <a:txBody>
                    <a:bodyPr/>
                    <a:lstStyle/>
                    <a:p>
                      <a:r>
                        <a:rPr lang="en-US" dirty="0" smtClean="0"/>
                        <a:t>R(X)</a:t>
                      </a:r>
                      <a:endParaRPr lang="en-US" dirty="0"/>
                    </a:p>
                  </a:txBody>
                  <a:tcPr/>
                </a:tc>
                <a:tc>
                  <a:txBody>
                    <a:bodyPr/>
                    <a:lstStyle/>
                    <a:p>
                      <a:endParaRPr lang="en-US"/>
                    </a:p>
                  </a:txBody>
                  <a:tcPr/>
                </a:tc>
                <a:tc>
                  <a:txBody>
                    <a:bodyPr/>
                    <a:lstStyle/>
                    <a:p>
                      <a:endParaRPr lang="en-US"/>
                    </a:p>
                  </a:txBody>
                  <a:tcPr/>
                </a:tc>
              </a:tr>
              <a:tr h="516580">
                <a:tc>
                  <a:txBody>
                    <a:bodyPr/>
                    <a:lstStyle/>
                    <a:p>
                      <a:endParaRPr lang="en-US"/>
                    </a:p>
                  </a:txBody>
                  <a:tcPr/>
                </a:tc>
                <a:tc>
                  <a:txBody>
                    <a:bodyPr/>
                    <a:lstStyle/>
                    <a:p>
                      <a:r>
                        <a:rPr lang="en-US" dirty="0" smtClean="0"/>
                        <a:t>R(z)</a:t>
                      </a:r>
                      <a:endParaRPr lang="en-US" dirty="0"/>
                    </a:p>
                  </a:txBody>
                  <a:tcPr/>
                </a:tc>
                <a:tc>
                  <a:txBody>
                    <a:bodyPr/>
                    <a:lstStyle/>
                    <a:p>
                      <a:endParaRPr lang="en-US"/>
                    </a:p>
                  </a:txBody>
                  <a:tcPr/>
                </a:tc>
              </a:tr>
              <a:tr h="516580">
                <a:tc>
                  <a:txBody>
                    <a:bodyPr/>
                    <a:lstStyle/>
                    <a:p>
                      <a:r>
                        <a:rPr lang="en-US" dirty="0" smtClean="0"/>
                        <a:t>R(Z)</a:t>
                      </a:r>
                      <a:endParaRPr lang="en-US" dirty="0"/>
                    </a:p>
                  </a:txBody>
                  <a:tcPr/>
                </a:tc>
                <a:tc>
                  <a:txBody>
                    <a:bodyPr/>
                    <a:lstStyle/>
                    <a:p>
                      <a:endParaRPr lang="en-US"/>
                    </a:p>
                  </a:txBody>
                  <a:tcPr/>
                </a:tc>
                <a:tc>
                  <a:txBody>
                    <a:bodyPr/>
                    <a:lstStyle/>
                    <a:p>
                      <a:r>
                        <a:rPr lang="en-US" dirty="0" smtClean="0"/>
                        <a:t>R(X)</a:t>
                      </a:r>
                      <a:endParaRPr lang="en-US" dirty="0"/>
                    </a:p>
                  </a:txBody>
                  <a:tcPr/>
                </a:tc>
              </a:tr>
              <a:tr h="516580">
                <a:tc>
                  <a:txBody>
                    <a:bodyPr/>
                    <a:lstStyle/>
                    <a:p>
                      <a:endParaRPr lang="en-US"/>
                    </a:p>
                  </a:txBody>
                  <a:tcPr/>
                </a:tc>
                <a:tc>
                  <a:txBody>
                    <a:bodyPr/>
                    <a:lstStyle/>
                    <a:p>
                      <a:endParaRPr lang="en-US"/>
                    </a:p>
                  </a:txBody>
                  <a:tcPr/>
                </a:tc>
                <a:tc>
                  <a:txBody>
                    <a:bodyPr/>
                    <a:lstStyle/>
                    <a:p>
                      <a:r>
                        <a:rPr lang="en-US" dirty="0" smtClean="0"/>
                        <a:t>R(Y)</a:t>
                      </a:r>
                      <a:endParaRPr lang="en-US" dirty="0"/>
                    </a:p>
                  </a:txBody>
                  <a:tcPr/>
                </a:tc>
              </a:tr>
              <a:tr h="516580">
                <a:tc>
                  <a:txBody>
                    <a:bodyPr/>
                    <a:lstStyle/>
                    <a:p>
                      <a:endParaRPr lang="en-US"/>
                    </a:p>
                  </a:txBody>
                  <a:tcPr/>
                </a:tc>
                <a:tc>
                  <a:txBody>
                    <a:bodyPr/>
                    <a:lstStyle/>
                    <a:p>
                      <a:r>
                        <a:rPr lang="en-US" dirty="0" smtClean="0"/>
                        <a:t>R(Y)</a:t>
                      </a:r>
                      <a:endParaRPr lang="en-US" dirty="0"/>
                    </a:p>
                  </a:txBody>
                  <a:tcPr/>
                </a:tc>
                <a:tc>
                  <a:txBody>
                    <a:bodyPr/>
                    <a:lstStyle/>
                    <a:p>
                      <a:r>
                        <a:rPr lang="en-US" dirty="0" smtClean="0"/>
                        <a:t>W(X)</a:t>
                      </a:r>
                      <a:endParaRPr lang="en-US" dirty="0"/>
                    </a:p>
                  </a:txBody>
                  <a:tcPr/>
                </a:tc>
              </a:tr>
              <a:tr h="516580">
                <a:tc>
                  <a:txBody>
                    <a:bodyPr/>
                    <a:lstStyle/>
                    <a:p>
                      <a:endParaRPr lang="en-US"/>
                    </a:p>
                  </a:txBody>
                  <a:tcPr/>
                </a:tc>
                <a:tc>
                  <a:txBody>
                    <a:bodyPr/>
                    <a:lstStyle/>
                    <a:p>
                      <a:r>
                        <a:rPr lang="en-US" dirty="0" smtClean="0"/>
                        <a:t>W(Z)</a:t>
                      </a:r>
                      <a:endParaRPr lang="en-US" dirty="0"/>
                    </a:p>
                  </a:txBody>
                  <a:tcPr/>
                </a:tc>
                <a:tc>
                  <a:txBody>
                    <a:bodyPr/>
                    <a:lstStyle/>
                    <a:p>
                      <a:endParaRPr lang="en-US"/>
                    </a:p>
                  </a:txBody>
                  <a:tcPr/>
                </a:tc>
              </a:tr>
              <a:tr h="516580">
                <a:tc>
                  <a:txBody>
                    <a:bodyPr/>
                    <a:lstStyle/>
                    <a:p>
                      <a:endParaRPr lang="en-US"/>
                    </a:p>
                  </a:txBody>
                  <a:tcPr/>
                </a:tc>
                <a:tc>
                  <a:txBody>
                    <a:bodyPr/>
                    <a:lstStyle/>
                    <a:p>
                      <a:r>
                        <a:rPr lang="en-US" dirty="0" smtClean="0"/>
                        <a:t>W(Y)</a:t>
                      </a:r>
                      <a:endParaRPr lang="en-US" dirty="0"/>
                    </a:p>
                  </a:txBody>
                  <a:tcPr/>
                </a:tc>
                <a:tc>
                  <a:txBody>
                    <a:bodyPr/>
                    <a:lstStyle/>
                    <a:p>
                      <a:endParaRPr lang="en-US" dirty="0"/>
                    </a:p>
                  </a:txBody>
                  <a:tcPr/>
                </a:tc>
              </a:tr>
            </a:tbl>
          </a:graphicData>
        </a:graphic>
      </p:graphicFrame>
      <p:sp>
        <p:nvSpPr>
          <p:cNvPr id="5" name="Oval 4"/>
          <p:cNvSpPr/>
          <p:nvPr/>
        </p:nvSpPr>
        <p:spPr>
          <a:xfrm>
            <a:off x="5257799" y="4226908"/>
            <a:ext cx="806824" cy="712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6" name="Oval 5"/>
          <p:cNvSpPr/>
          <p:nvPr/>
        </p:nvSpPr>
        <p:spPr>
          <a:xfrm>
            <a:off x="8386495" y="4226908"/>
            <a:ext cx="806824" cy="712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7" name="Oval 6"/>
          <p:cNvSpPr/>
          <p:nvPr/>
        </p:nvSpPr>
        <p:spPr>
          <a:xfrm>
            <a:off x="6674222" y="2160588"/>
            <a:ext cx="806824" cy="712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cxnSp>
        <p:nvCxnSpPr>
          <p:cNvPr id="9" name="Straight Arrow Connector 8"/>
          <p:cNvCxnSpPr>
            <a:stCxn id="5" idx="6"/>
            <a:endCxn id="6" idx="2"/>
          </p:cNvCxnSpPr>
          <p:nvPr/>
        </p:nvCxnSpPr>
        <p:spPr>
          <a:xfrm>
            <a:off x="6064623" y="4583255"/>
            <a:ext cx="23218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a:stCxn id="5" idx="0"/>
            <a:endCxn id="7" idx="3"/>
          </p:cNvCxnSpPr>
          <p:nvPr/>
        </p:nvCxnSpPr>
        <p:spPr>
          <a:xfrm flipV="1">
            <a:off x="5661211" y="2768910"/>
            <a:ext cx="1131168" cy="14579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a:stCxn id="6" idx="0"/>
            <a:endCxn id="7" idx="5"/>
          </p:cNvCxnSpPr>
          <p:nvPr/>
        </p:nvCxnSpPr>
        <p:spPr>
          <a:xfrm flipH="1" flipV="1">
            <a:off x="7362889" y="2768910"/>
            <a:ext cx="1427018" cy="14579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5661211" y="874059"/>
            <a:ext cx="2958354" cy="646331"/>
          </a:xfrm>
          <a:prstGeom prst="rect">
            <a:avLst/>
          </a:prstGeom>
          <a:noFill/>
        </p:spPr>
        <p:txBody>
          <a:bodyPr wrap="square" rtlCol="0">
            <a:spAutoFit/>
          </a:bodyPr>
          <a:lstStyle/>
          <a:p>
            <a:r>
              <a:rPr lang="en-US" dirty="0" smtClean="0"/>
              <a:t>No cycle </a:t>
            </a:r>
          </a:p>
          <a:p>
            <a:r>
              <a:rPr lang="en-US" dirty="0" smtClean="0"/>
              <a:t>conflict serializable</a:t>
            </a:r>
            <a:endParaRPr lang="en-US" dirty="0"/>
          </a:p>
        </p:txBody>
      </p:sp>
    </p:spTree>
    <p:extLst>
      <p:ext uri="{BB962C8B-B14F-4D97-AF65-F5344CB8AC3E}">
        <p14:creationId xmlns:p14="http://schemas.microsoft.com/office/powerpoint/2010/main" val="2687225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71282"/>
          </a:xfrm>
        </p:spPr>
        <p:txBody>
          <a:bodyPr/>
          <a:lstStyle/>
          <a:p>
            <a:r>
              <a:rPr lang="en-US" dirty="0" smtClean="0"/>
              <a:t>Transaction</a:t>
            </a:r>
            <a:endParaRPr lang="en-US" dirty="0"/>
          </a:p>
        </p:txBody>
      </p:sp>
      <p:sp>
        <p:nvSpPr>
          <p:cNvPr id="3" name="Content Placeholder 2"/>
          <p:cNvSpPr>
            <a:spLocks noGrp="1"/>
          </p:cNvSpPr>
          <p:nvPr>
            <p:ph idx="1"/>
          </p:nvPr>
        </p:nvSpPr>
        <p:spPr>
          <a:xfrm>
            <a:off x="544848" y="1510096"/>
            <a:ext cx="8596668" cy="3880773"/>
          </a:xfrm>
        </p:spPr>
        <p:txBody>
          <a:bodyPr/>
          <a:lstStyle/>
          <a:p>
            <a:r>
              <a:rPr lang="en-US" altLang="en-US" dirty="0"/>
              <a:t>A transaction is the basic logical unit of execution in an information </a:t>
            </a:r>
            <a:r>
              <a:rPr lang="en-US" altLang="en-US" dirty="0" smtClean="0"/>
              <a:t>system</a:t>
            </a:r>
          </a:p>
          <a:p>
            <a:r>
              <a:rPr lang="en-US" altLang="en-US" dirty="0" smtClean="0"/>
              <a:t> </a:t>
            </a:r>
            <a:r>
              <a:rPr lang="en-US" altLang="en-US" dirty="0"/>
              <a:t>A transaction is a sequence of operations that must be executed as a whole, taking a consistent (&amp; correct) database state into another consistent (&amp; correct) database state; </a:t>
            </a:r>
          </a:p>
          <a:p>
            <a:r>
              <a:rPr lang="en-US" altLang="en-US" dirty="0"/>
              <a:t>A collection of actions that make consistent transformations of system states while preserving system consistency</a:t>
            </a:r>
          </a:p>
          <a:p>
            <a:r>
              <a:rPr lang="en-US" dirty="0"/>
              <a:t>transaction includes one or more database access operations—these </a:t>
            </a:r>
            <a:r>
              <a:rPr lang="en-US" dirty="0" smtClean="0"/>
              <a:t>can include </a:t>
            </a:r>
            <a:r>
              <a:rPr lang="en-US" dirty="0"/>
              <a:t>insertion, deletion, modification, or retrieval operations</a:t>
            </a:r>
          </a:p>
        </p:txBody>
      </p:sp>
      <p:sp>
        <p:nvSpPr>
          <p:cNvPr id="4" name="Rectangle 1037"/>
          <p:cNvSpPr>
            <a:spLocks noChangeArrowheads="1"/>
          </p:cNvSpPr>
          <p:nvPr/>
        </p:nvSpPr>
        <p:spPr bwMode="auto">
          <a:xfrm>
            <a:off x="3966882" y="5719482"/>
            <a:ext cx="156527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sz="1200">
                <a:latin typeface="Arial" panose="020B0604020202020204" pitchFamily="34" charset="0"/>
              </a:rPr>
              <a:t>database may be temporarily in an inconsistent state during execution</a:t>
            </a:r>
          </a:p>
        </p:txBody>
      </p:sp>
      <p:sp>
        <p:nvSpPr>
          <p:cNvPr id="5" name="Rectangle 1038"/>
          <p:cNvSpPr>
            <a:spLocks noChangeArrowheads="1"/>
          </p:cNvSpPr>
          <p:nvPr/>
        </p:nvSpPr>
        <p:spPr bwMode="auto">
          <a:xfrm>
            <a:off x="537882" y="5490882"/>
            <a:ext cx="138747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200">
                <a:latin typeface="Arial" panose="020B0604020202020204" pitchFamily="34" charset="0"/>
              </a:rPr>
              <a:t>begin Transaction</a:t>
            </a:r>
          </a:p>
        </p:txBody>
      </p:sp>
      <p:sp>
        <p:nvSpPr>
          <p:cNvPr id="6" name="Rectangle 1039"/>
          <p:cNvSpPr>
            <a:spLocks noChangeArrowheads="1"/>
          </p:cNvSpPr>
          <p:nvPr/>
        </p:nvSpPr>
        <p:spPr bwMode="auto">
          <a:xfrm>
            <a:off x="7700682" y="5490882"/>
            <a:ext cx="1270000"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200">
                <a:latin typeface="Arial" panose="020B0604020202020204" pitchFamily="34" charset="0"/>
              </a:rPr>
              <a:t>end Transaction</a:t>
            </a:r>
          </a:p>
        </p:txBody>
      </p:sp>
      <p:sp>
        <p:nvSpPr>
          <p:cNvPr id="7" name="Rectangle 1040"/>
          <p:cNvSpPr>
            <a:spLocks noChangeArrowheads="1"/>
          </p:cNvSpPr>
          <p:nvPr/>
        </p:nvSpPr>
        <p:spPr bwMode="auto">
          <a:xfrm>
            <a:off x="3890682" y="5490882"/>
            <a:ext cx="1836738"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200">
                <a:latin typeface="Arial" panose="020B0604020202020204" pitchFamily="34" charset="0"/>
              </a:rPr>
              <a:t>execution of Transaction</a:t>
            </a:r>
          </a:p>
        </p:txBody>
      </p:sp>
      <p:sp>
        <p:nvSpPr>
          <p:cNvPr id="8" name="Rectangle 1046"/>
          <p:cNvSpPr>
            <a:spLocks noChangeArrowheads="1"/>
          </p:cNvSpPr>
          <p:nvPr/>
        </p:nvSpPr>
        <p:spPr bwMode="auto">
          <a:xfrm>
            <a:off x="1147482" y="4668557"/>
            <a:ext cx="2743200" cy="317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tLang="en-US" sz="1400">
                <a:latin typeface="Arial" panose="020B0604020202020204" pitchFamily="34" charset="0"/>
              </a:rPr>
              <a:t>Account A Fred Bloggs £1000</a:t>
            </a:r>
          </a:p>
        </p:txBody>
      </p:sp>
      <p:sp>
        <p:nvSpPr>
          <p:cNvPr id="9" name="Rectangle 1048"/>
          <p:cNvSpPr>
            <a:spLocks noChangeArrowheads="1"/>
          </p:cNvSpPr>
          <p:nvPr/>
        </p:nvSpPr>
        <p:spPr bwMode="auto">
          <a:xfrm>
            <a:off x="1147482" y="4973357"/>
            <a:ext cx="2743200" cy="317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tLang="en-US" sz="1400">
                <a:latin typeface="Arial" panose="020B0604020202020204" pitchFamily="34" charset="0"/>
              </a:rPr>
              <a:t>Account B Sue Smith £0</a:t>
            </a:r>
          </a:p>
        </p:txBody>
      </p:sp>
      <p:sp>
        <p:nvSpPr>
          <p:cNvPr id="10" name="Line 1051"/>
          <p:cNvSpPr>
            <a:spLocks noChangeShapeType="1"/>
          </p:cNvSpPr>
          <p:nvPr/>
        </p:nvSpPr>
        <p:spPr bwMode="auto">
          <a:xfrm>
            <a:off x="3966882" y="4957482"/>
            <a:ext cx="1600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1052"/>
          <p:cNvSpPr txBox="1">
            <a:spLocks noChangeArrowheads="1"/>
          </p:cNvSpPr>
          <p:nvPr/>
        </p:nvSpPr>
        <p:spPr bwMode="auto">
          <a:xfrm>
            <a:off x="4119282" y="4576482"/>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i="1">
                <a:latin typeface="Arial" panose="020B0604020202020204" pitchFamily="34" charset="0"/>
              </a:rPr>
              <a:t>Transfer £500</a:t>
            </a:r>
          </a:p>
        </p:txBody>
      </p:sp>
      <p:sp>
        <p:nvSpPr>
          <p:cNvPr id="12" name="Rectangle 1049"/>
          <p:cNvSpPr>
            <a:spLocks noChangeArrowheads="1"/>
          </p:cNvSpPr>
          <p:nvPr/>
        </p:nvSpPr>
        <p:spPr bwMode="auto">
          <a:xfrm>
            <a:off x="5567082" y="4960657"/>
            <a:ext cx="2743200" cy="317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tLang="en-US" sz="1400">
                <a:latin typeface="Arial" panose="020B0604020202020204" pitchFamily="34" charset="0"/>
              </a:rPr>
              <a:t>Account B Sue Smith £500</a:t>
            </a:r>
          </a:p>
        </p:txBody>
      </p:sp>
      <p:sp>
        <p:nvSpPr>
          <p:cNvPr id="13" name="Rectangle 1050"/>
          <p:cNvSpPr>
            <a:spLocks noChangeArrowheads="1"/>
          </p:cNvSpPr>
          <p:nvPr/>
        </p:nvSpPr>
        <p:spPr bwMode="auto">
          <a:xfrm>
            <a:off x="5567082" y="4655857"/>
            <a:ext cx="2743200" cy="317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tLang="en-US" sz="1400">
                <a:latin typeface="Arial" panose="020B0604020202020204" pitchFamily="34" charset="0"/>
              </a:rPr>
              <a:t>Account A Fred Bloggs £500</a:t>
            </a:r>
          </a:p>
        </p:txBody>
      </p:sp>
      <p:sp>
        <p:nvSpPr>
          <p:cNvPr id="14" name="Rectangle 1031"/>
          <p:cNvSpPr>
            <a:spLocks noChangeArrowheads="1"/>
          </p:cNvSpPr>
          <p:nvPr/>
        </p:nvSpPr>
        <p:spPr bwMode="auto">
          <a:xfrm>
            <a:off x="6411466" y="4127966"/>
            <a:ext cx="12700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sz="1200">
                <a:latin typeface="Arial" panose="020B0604020202020204" pitchFamily="34" charset="0"/>
              </a:rPr>
              <a:t>database in a consistent state</a:t>
            </a:r>
          </a:p>
        </p:txBody>
      </p:sp>
      <p:sp>
        <p:nvSpPr>
          <p:cNvPr id="15" name="Rectangle 1036"/>
          <p:cNvSpPr>
            <a:spLocks noChangeArrowheads="1"/>
          </p:cNvSpPr>
          <p:nvPr/>
        </p:nvSpPr>
        <p:spPr bwMode="auto">
          <a:xfrm>
            <a:off x="1991866" y="4127966"/>
            <a:ext cx="12700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sz="1200">
                <a:latin typeface="Arial" panose="020B0604020202020204" pitchFamily="34" charset="0"/>
              </a:rPr>
              <a:t>database in a consistent state</a:t>
            </a:r>
          </a:p>
        </p:txBody>
      </p:sp>
    </p:spTree>
    <p:extLst>
      <p:ext uri="{BB962C8B-B14F-4D97-AF65-F5344CB8AC3E}">
        <p14:creationId xmlns:p14="http://schemas.microsoft.com/office/powerpoint/2010/main" val="33881242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6036012"/>
              </p:ext>
            </p:extLst>
          </p:nvPr>
        </p:nvGraphicFramePr>
        <p:xfrm>
          <a:off x="677863" y="2160588"/>
          <a:ext cx="3490725" cy="3099480"/>
        </p:xfrm>
        <a:graphic>
          <a:graphicData uri="http://schemas.openxmlformats.org/drawingml/2006/table">
            <a:tbl>
              <a:tblPr firstRow="1" bandRow="1">
                <a:tableStyleId>{5C22544A-7EE6-4342-B048-85BDC9FD1C3A}</a:tableStyleId>
              </a:tblPr>
              <a:tblGrid>
                <a:gridCol w="1163575"/>
                <a:gridCol w="1163575"/>
                <a:gridCol w="1163575"/>
              </a:tblGrid>
              <a:tr h="516580">
                <a:tc>
                  <a:txBody>
                    <a:bodyPr/>
                    <a:lstStyle/>
                    <a:p>
                      <a:r>
                        <a:rPr lang="en-US" dirty="0" smtClean="0"/>
                        <a:t>T1</a:t>
                      </a:r>
                      <a:endParaRPr lang="en-US" dirty="0"/>
                    </a:p>
                  </a:txBody>
                  <a:tcPr/>
                </a:tc>
                <a:tc>
                  <a:txBody>
                    <a:bodyPr/>
                    <a:lstStyle/>
                    <a:p>
                      <a:r>
                        <a:rPr lang="en-US" dirty="0" smtClean="0"/>
                        <a:t>T2</a:t>
                      </a:r>
                      <a:endParaRPr lang="en-US" dirty="0"/>
                    </a:p>
                  </a:txBody>
                  <a:tcPr/>
                </a:tc>
                <a:tc>
                  <a:txBody>
                    <a:bodyPr/>
                    <a:lstStyle/>
                    <a:p>
                      <a:r>
                        <a:rPr lang="en-US" dirty="0" smtClean="0"/>
                        <a:t>T3</a:t>
                      </a:r>
                      <a:endParaRPr lang="en-US" dirty="0"/>
                    </a:p>
                  </a:txBody>
                  <a:tcPr/>
                </a:tc>
              </a:tr>
              <a:tr h="516580">
                <a:tc>
                  <a:txBody>
                    <a:bodyPr/>
                    <a:lstStyle/>
                    <a:p>
                      <a:r>
                        <a:rPr lang="en-US" dirty="0" smtClean="0"/>
                        <a:t>R(X)</a:t>
                      </a:r>
                      <a:endParaRPr lang="en-US" dirty="0"/>
                    </a:p>
                  </a:txBody>
                  <a:tcPr/>
                </a:tc>
                <a:tc>
                  <a:txBody>
                    <a:bodyPr/>
                    <a:lstStyle/>
                    <a:p>
                      <a:endParaRPr lang="en-US"/>
                    </a:p>
                  </a:txBody>
                  <a:tcPr/>
                </a:tc>
                <a:tc>
                  <a:txBody>
                    <a:bodyPr/>
                    <a:lstStyle/>
                    <a:p>
                      <a:endParaRPr lang="en-US"/>
                    </a:p>
                  </a:txBody>
                  <a:tcPr/>
                </a:tc>
              </a:tr>
              <a:tr h="516580">
                <a:tc>
                  <a:txBody>
                    <a:bodyPr/>
                    <a:lstStyle/>
                    <a:p>
                      <a:endParaRPr lang="en-US" dirty="0"/>
                    </a:p>
                  </a:txBody>
                  <a:tcPr/>
                </a:tc>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R(X)</a:t>
                      </a:r>
                    </a:p>
                  </a:txBody>
                  <a:tcPr/>
                </a:tc>
              </a:tr>
              <a:tr h="516580">
                <a:tc>
                  <a:txBody>
                    <a:bodyPr/>
                    <a:lstStyle/>
                    <a:p>
                      <a:endParaRPr lang="en-US" dirty="0"/>
                    </a:p>
                  </a:txBody>
                  <a:tcPr/>
                </a:tc>
                <a:tc>
                  <a:txBody>
                    <a:bodyPr/>
                    <a:lstStyle/>
                    <a:p>
                      <a:endParaRPr lang="en-US"/>
                    </a:p>
                  </a:txBody>
                  <a:tcPr/>
                </a:tc>
                <a:tc>
                  <a:txBody>
                    <a:bodyPr/>
                    <a:lstStyle/>
                    <a:p>
                      <a:r>
                        <a:rPr lang="en-US" dirty="0" smtClean="0"/>
                        <a:t>W(X)</a:t>
                      </a:r>
                      <a:endParaRPr lang="en-US" dirty="0"/>
                    </a:p>
                  </a:txBody>
                  <a:tcPr/>
                </a:tc>
              </a:tr>
              <a:tr h="516580">
                <a:tc>
                  <a:txBody>
                    <a:bodyPr/>
                    <a:lstStyle/>
                    <a:p>
                      <a:r>
                        <a:rPr lang="en-US" dirty="0" smtClean="0"/>
                        <a:t>W(X)</a:t>
                      </a:r>
                      <a:endParaRPr lang="en-US" dirty="0"/>
                    </a:p>
                  </a:txBody>
                  <a:tcPr/>
                </a:tc>
                <a:tc>
                  <a:txBody>
                    <a:bodyPr/>
                    <a:lstStyle/>
                    <a:p>
                      <a:endParaRPr lang="en-US" dirty="0"/>
                    </a:p>
                  </a:txBody>
                  <a:tcPr/>
                </a:tc>
                <a:tc>
                  <a:txBody>
                    <a:bodyPr/>
                    <a:lstStyle/>
                    <a:p>
                      <a:endParaRPr lang="en-US" dirty="0"/>
                    </a:p>
                  </a:txBody>
                  <a:tcPr/>
                </a:tc>
              </a:tr>
              <a:tr h="516580">
                <a:tc>
                  <a:txBody>
                    <a:bodyPr/>
                    <a:lstStyle/>
                    <a:p>
                      <a:endParaRPr lang="en-US"/>
                    </a:p>
                  </a:txBody>
                  <a:tcPr/>
                </a:tc>
                <a:tc>
                  <a:txBody>
                    <a:bodyPr/>
                    <a:lstStyle/>
                    <a:p>
                      <a:r>
                        <a:rPr lang="en-US" dirty="0" smtClean="0"/>
                        <a:t>R(X)</a:t>
                      </a:r>
                      <a:endParaRPr lang="en-US" dirty="0"/>
                    </a:p>
                  </a:txBody>
                  <a:tcPr/>
                </a:tc>
                <a:tc>
                  <a:txBody>
                    <a:bodyPr/>
                    <a:lstStyle/>
                    <a:p>
                      <a:endParaRPr lang="en-US" dirty="0"/>
                    </a:p>
                  </a:txBody>
                  <a:tcPr/>
                </a:tc>
              </a:tr>
            </a:tbl>
          </a:graphicData>
        </a:graphic>
      </p:graphicFrame>
      <p:sp>
        <p:nvSpPr>
          <p:cNvPr id="5" name="Oval 4"/>
          <p:cNvSpPr/>
          <p:nvPr/>
        </p:nvSpPr>
        <p:spPr>
          <a:xfrm>
            <a:off x="5257799" y="4226908"/>
            <a:ext cx="806824" cy="712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6" name="Oval 5"/>
          <p:cNvSpPr/>
          <p:nvPr/>
        </p:nvSpPr>
        <p:spPr>
          <a:xfrm>
            <a:off x="8386495" y="4226908"/>
            <a:ext cx="806824" cy="712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7" name="Oval 6"/>
          <p:cNvSpPr/>
          <p:nvPr/>
        </p:nvSpPr>
        <p:spPr>
          <a:xfrm>
            <a:off x="6674222" y="2160588"/>
            <a:ext cx="806824" cy="712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cxnSp>
        <p:nvCxnSpPr>
          <p:cNvPr id="9" name="Straight Arrow Connector 8"/>
          <p:cNvCxnSpPr>
            <a:stCxn id="5" idx="6"/>
            <a:endCxn id="6" idx="2"/>
          </p:cNvCxnSpPr>
          <p:nvPr/>
        </p:nvCxnSpPr>
        <p:spPr>
          <a:xfrm>
            <a:off x="6064623" y="4583255"/>
            <a:ext cx="23218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a:stCxn id="6" idx="0"/>
            <a:endCxn id="7" idx="5"/>
          </p:cNvCxnSpPr>
          <p:nvPr/>
        </p:nvCxnSpPr>
        <p:spPr>
          <a:xfrm flipH="1" flipV="1">
            <a:off x="7362889" y="2768910"/>
            <a:ext cx="1427018" cy="14579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5661211" y="874059"/>
            <a:ext cx="2958354" cy="646331"/>
          </a:xfrm>
          <a:prstGeom prst="rect">
            <a:avLst/>
          </a:prstGeom>
          <a:noFill/>
        </p:spPr>
        <p:txBody>
          <a:bodyPr wrap="square" rtlCol="0">
            <a:spAutoFit/>
          </a:bodyPr>
          <a:lstStyle/>
          <a:p>
            <a:r>
              <a:rPr lang="en-US" dirty="0" smtClean="0"/>
              <a:t>cyclic</a:t>
            </a:r>
          </a:p>
          <a:p>
            <a:r>
              <a:rPr lang="en-US" dirty="0" smtClean="0"/>
              <a:t>Not a conflict serializable</a:t>
            </a:r>
            <a:endParaRPr lang="en-US" dirty="0"/>
          </a:p>
        </p:txBody>
      </p:sp>
      <p:cxnSp>
        <p:nvCxnSpPr>
          <p:cNvPr id="12" name="Curved Connector 11"/>
          <p:cNvCxnSpPr>
            <a:stCxn id="6" idx="1"/>
            <a:endCxn id="5" idx="0"/>
          </p:cNvCxnSpPr>
          <p:nvPr/>
        </p:nvCxnSpPr>
        <p:spPr>
          <a:xfrm rot="16200000" flipV="1">
            <a:off x="7030746" y="2857373"/>
            <a:ext cx="104372" cy="2843441"/>
          </a:xfrm>
          <a:prstGeom prst="curvedConnector3">
            <a:avLst>
              <a:gd name="adj1" fmla="val 486514"/>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897779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Testing for Conflict </a:t>
            </a:r>
            <a:r>
              <a:rPr lang="en-US" altLang="en-US" dirty="0" err="1"/>
              <a:t>Serializability</a:t>
            </a:r>
            <a:endParaRPr lang="en-US" dirty="0"/>
          </a:p>
        </p:txBody>
      </p:sp>
      <p:pic>
        <p:nvPicPr>
          <p:cNvPr id="4" name="Content Placeholder 4" descr="fig17_05"/>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r="50302" b="58824"/>
          <a:stretch>
            <a:fillRect/>
          </a:stretch>
        </p:blipFill>
        <p:spPr>
          <a:xfrm>
            <a:off x="922152" y="2369017"/>
            <a:ext cx="4083050" cy="3832225"/>
          </a:xfrm>
          <a:noFill/>
        </p:spPr>
      </p:pic>
      <p:pic>
        <p:nvPicPr>
          <p:cNvPr id="5" name="Picture 6" descr="fig17_07"/>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l="5598" t="30534" r="62636" b="36967"/>
          <a:stretch>
            <a:fillRect/>
          </a:stretch>
        </p:blipFill>
        <p:spPr>
          <a:xfrm>
            <a:off x="5387789" y="2989729"/>
            <a:ext cx="3352800" cy="1970088"/>
          </a:xfrm>
          <a:noFill/>
        </p:spPr>
      </p:pic>
    </p:spTree>
    <p:extLst>
      <p:ext uri="{BB962C8B-B14F-4D97-AF65-F5344CB8AC3E}">
        <p14:creationId xmlns:p14="http://schemas.microsoft.com/office/powerpoint/2010/main" val="34863697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Testing for Conflict </a:t>
            </a:r>
            <a:r>
              <a:rPr lang="en-US" altLang="en-US" dirty="0" err="1"/>
              <a:t>Serializability</a:t>
            </a:r>
            <a:endParaRPr lang="en-US" dirty="0"/>
          </a:p>
        </p:txBody>
      </p:sp>
      <p:pic>
        <p:nvPicPr>
          <p:cNvPr id="6" name="Picture 3" descr="fig17_05"/>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t="45850" r="50302" b="16487"/>
          <a:stretch>
            <a:fillRect/>
          </a:stretch>
        </p:blipFill>
        <p:spPr>
          <a:xfrm>
            <a:off x="959722" y="2344271"/>
            <a:ext cx="4083050" cy="3505200"/>
          </a:xfrm>
          <a:noFill/>
        </p:spPr>
      </p:pic>
      <p:pic>
        <p:nvPicPr>
          <p:cNvPr id="7" name="Picture 4" descr="fig17_07"/>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l="5598" t="64473" r="62636" b="-3439"/>
          <a:stretch>
            <a:fillRect/>
          </a:stretch>
        </p:blipFill>
        <p:spPr>
          <a:xfrm>
            <a:off x="5607922" y="2877671"/>
            <a:ext cx="3352800" cy="2362200"/>
          </a:xfrm>
          <a:noFill/>
        </p:spPr>
      </p:pic>
    </p:spTree>
    <p:extLst>
      <p:ext uri="{BB962C8B-B14F-4D97-AF65-F5344CB8AC3E}">
        <p14:creationId xmlns:p14="http://schemas.microsoft.com/office/powerpoint/2010/main" val="3158188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Testing for Conflict </a:t>
            </a:r>
            <a:r>
              <a:rPr lang="en-US" altLang="en-US" dirty="0" err="1"/>
              <a:t>Serializability</a:t>
            </a:r>
            <a:endParaRPr lang="en-US" dirty="0"/>
          </a:p>
        </p:txBody>
      </p:sp>
      <p:pic>
        <p:nvPicPr>
          <p:cNvPr id="5" name="Picture 3" descr="fig17_05"/>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l="51012" t="44211" r="1126" b="10757"/>
          <a:stretch>
            <a:fillRect/>
          </a:stretch>
        </p:blipFill>
        <p:spPr>
          <a:xfrm>
            <a:off x="1075765" y="1930400"/>
            <a:ext cx="3932238" cy="4191000"/>
          </a:xfrm>
          <a:noFill/>
        </p:spPr>
      </p:pic>
      <p:pic>
        <p:nvPicPr>
          <p:cNvPr id="8" name="Picture 4" descr="fig17_07"/>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l="47472" t="75786" r="22929" b="-9724"/>
          <a:stretch>
            <a:fillRect/>
          </a:stretch>
        </p:blipFill>
        <p:spPr>
          <a:xfrm>
            <a:off x="5876365" y="3530600"/>
            <a:ext cx="3124200" cy="2057400"/>
          </a:xfrm>
          <a:noFill/>
        </p:spPr>
      </p:pic>
    </p:spTree>
    <p:extLst>
      <p:ext uri="{BB962C8B-B14F-4D97-AF65-F5344CB8AC3E}">
        <p14:creationId xmlns:p14="http://schemas.microsoft.com/office/powerpoint/2010/main" val="38506227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Testing for Conflict </a:t>
            </a:r>
            <a:r>
              <a:rPr lang="en-US" altLang="en-US" dirty="0" err="1"/>
              <a:t>Serializability</a:t>
            </a:r>
            <a:endParaRPr lang="en-US" dirty="0"/>
          </a:p>
        </p:txBody>
      </p:sp>
      <p:sp>
        <p:nvSpPr>
          <p:cNvPr id="6" name="Text Box 8"/>
          <p:cNvSpPr txBox="1">
            <a:spLocks noChangeArrowheads="1"/>
          </p:cNvSpPr>
          <p:nvPr/>
        </p:nvSpPr>
        <p:spPr bwMode="auto">
          <a:xfrm>
            <a:off x="6226002" y="5114365"/>
            <a:ext cx="3048000" cy="132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6pPr>
            <a:lvl7pPr marL="29718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7pPr>
            <a:lvl8pPr marL="34290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8pPr>
            <a:lvl9pPr marL="38862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9pPr>
          </a:lstStyle>
          <a:p>
            <a:pPr algn="l"/>
            <a:r>
              <a:rPr lang="en-US" altLang="en-US" dirty="0"/>
              <a:t>Is it conflict serializable?</a:t>
            </a:r>
          </a:p>
          <a:p>
            <a:pPr algn="l"/>
            <a:r>
              <a:rPr lang="en-US" altLang="en-US" dirty="0"/>
              <a:t>What is the equivalent serial schedule</a:t>
            </a:r>
            <a:r>
              <a:rPr lang="en-US" altLang="en-US" dirty="0" smtClean="0"/>
              <a:t>?</a:t>
            </a:r>
          </a:p>
          <a:p>
            <a:pPr algn="l"/>
            <a:r>
              <a:rPr lang="en-US" altLang="en-US" dirty="0" smtClean="0"/>
              <a:t>No because </a:t>
            </a:r>
            <a:r>
              <a:rPr lang="en-US" altLang="en-US" smtClean="0"/>
              <a:t>of cycle</a:t>
            </a:r>
            <a:endParaRPr lang="en-US" altLang="en-US"/>
          </a:p>
        </p:txBody>
      </p:sp>
      <p:graphicFrame>
        <p:nvGraphicFramePr>
          <p:cNvPr id="7" name="Object 8"/>
          <p:cNvGraphicFramePr>
            <a:graphicFrameLocks noChangeAspect="1"/>
          </p:cNvGraphicFramePr>
          <p:nvPr>
            <p:extLst>
              <p:ext uri="{D42A27DB-BD31-4B8C-83A1-F6EECF244321}">
                <p14:modId xmlns:p14="http://schemas.microsoft.com/office/powerpoint/2010/main" val="2742225144"/>
              </p:ext>
            </p:extLst>
          </p:nvPr>
        </p:nvGraphicFramePr>
        <p:xfrm>
          <a:off x="6454602" y="2904565"/>
          <a:ext cx="2600325" cy="2063750"/>
        </p:xfrm>
        <a:graphic>
          <a:graphicData uri="http://schemas.openxmlformats.org/presentationml/2006/ole">
            <mc:AlternateContent xmlns:mc="http://schemas.openxmlformats.org/markup-compatibility/2006">
              <mc:Choice xmlns:v="urn:schemas-microsoft-com:vml" Requires="v">
                <p:oleObj spid="_x0000_s8196" name="Bitmap Image" r:id="rId3" imgW="2905531" imgH="2305372" progId="Paint.Picture">
                  <p:embed/>
                </p:oleObj>
              </mc:Choice>
              <mc:Fallback>
                <p:oleObj name="Bitmap Image" r:id="rId3" imgW="2905531" imgH="230537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4602" y="2904565"/>
                        <a:ext cx="2600325"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2809594037"/>
              </p:ext>
            </p:extLst>
          </p:nvPr>
        </p:nvGraphicFramePr>
        <p:xfrm>
          <a:off x="358602" y="1685365"/>
          <a:ext cx="5791200" cy="4032250"/>
        </p:xfrm>
        <a:graphic>
          <a:graphicData uri="http://schemas.openxmlformats.org/presentationml/2006/ole">
            <mc:AlternateContent xmlns:mc="http://schemas.openxmlformats.org/markup-compatibility/2006">
              <mc:Choice xmlns:v="urn:schemas-microsoft-com:vml" Requires="v">
                <p:oleObj spid="_x0000_s8197" name="Bitmap Image" r:id="rId5" imgW="5047619" imgH="3514286" progId="Paint.Picture">
                  <p:embed/>
                </p:oleObj>
              </mc:Choice>
              <mc:Fallback>
                <p:oleObj name="Bitmap Image" r:id="rId5" imgW="5047619" imgH="3514286"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602" y="1685365"/>
                        <a:ext cx="579120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7652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Testing for Conflict </a:t>
            </a:r>
            <a:r>
              <a:rPr lang="en-US" altLang="en-US" dirty="0" err="1"/>
              <a:t>Serializability</a:t>
            </a:r>
            <a:endParaRPr lang="en-US" dirty="0"/>
          </a:p>
        </p:txBody>
      </p:sp>
      <p:pic>
        <p:nvPicPr>
          <p:cNvPr id="8" name="Picture 4" descr="fig17_08b"/>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l="5638" t="30492" r="60770" b="39758"/>
          <a:stretch>
            <a:fillRect/>
          </a:stretch>
        </p:blipFill>
        <p:spPr>
          <a:xfrm>
            <a:off x="6460205" y="2844800"/>
            <a:ext cx="3028950" cy="2266950"/>
          </a:xfrm>
          <a:noFill/>
        </p:spPr>
      </p:pic>
      <p:pic>
        <p:nvPicPr>
          <p:cNvPr id="10" name="Picture 5" descr="fig17_08a"/>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l="26186" t="61333" b="-835"/>
          <a:stretch>
            <a:fillRect/>
          </a:stretch>
        </p:blipFill>
        <p:spPr>
          <a:xfrm>
            <a:off x="516605" y="1930400"/>
            <a:ext cx="5791200" cy="4086225"/>
          </a:xfrm>
          <a:noFill/>
        </p:spPr>
      </p:pic>
      <p:sp>
        <p:nvSpPr>
          <p:cNvPr id="11" name="Text Box 8"/>
          <p:cNvSpPr txBox="1">
            <a:spLocks noChangeArrowheads="1"/>
          </p:cNvSpPr>
          <p:nvPr/>
        </p:nvSpPr>
        <p:spPr bwMode="auto">
          <a:xfrm>
            <a:off x="6460205" y="5111750"/>
            <a:ext cx="30480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6pPr>
            <a:lvl7pPr marL="29718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7pPr>
            <a:lvl8pPr marL="34290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8pPr>
            <a:lvl9pPr marL="3886200" indent="-228600" algn="ctr" eaLnBrk="0" fontAlgn="base" hangingPunct="0">
              <a:spcBef>
                <a:spcPct val="50000"/>
              </a:spcBef>
              <a:spcAft>
                <a:spcPts val="400"/>
              </a:spcAft>
              <a:buClr>
                <a:srgbClr val="0C7B9C"/>
              </a:buClr>
              <a:buSzPct val="70000"/>
              <a:buFont typeface="Wingdings" panose="05000000000000000000" pitchFamily="2" charset="2"/>
              <a:defRPr sz="2000">
                <a:solidFill>
                  <a:schemeClr val="tx1"/>
                </a:solidFill>
                <a:latin typeface="Arial" panose="020B0604020202020204" pitchFamily="34" charset="0"/>
              </a:defRPr>
            </a:lvl9pPr>
          </a:lstStyle>
          <a:p>
            <a:pPr algn="l"/>
            <a:r>
              <a:rPr lang="en-US" altLang="en-US" dirty="0"/>
              <a:t>Is it conflict serializable?</a:t>
            </a:r>
          </a:p>
          <a:p>
            <a:pPr algn="l"/>
            <a:r>
              <a:rPr lang="en-US" altLang="en-US" dirty="0"/>
              <a:t>What is the equivalent serial schedule?</a:t>
            </a:r>
          </a:p>
        </p:txBody>
      </p:sp>
    </p:spTree>
    <p:extLst>
      <p:ext uri="{BB962C8B-B14F-4D97-AF65-F5344CB8AC3E}">
        <p14:creationId xmlns:p14="http://schemas.microsoft.com/office/powerpoint/2010/main" val="65118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control technique</a:t>
            </a:r>
            <a:br>
              <a:rPr lang="en-US" dirty="0" smtClean="0"/>
            </a:br>
            <a:r>
              <a:rPr lang="en-US" dirty="0" smtClean="0"/>
              <a:t>Two phase locking</a:t>
            </a:r>
            <a:endParaRPr lang="en-US" dirty="0"/>
          </a:p>
        </p:txBody>
      </p:sp>
      <p:sp>
        <p:nvSpPr>
          <p:cNvPr id="3" name="Content Placeholder 2"/>
          <p:cNvSpPr>
            <a:spLocks noGrp="1"/>
          </p:cNvSpPr>
          <p:nvPr>
            <p:ph idx="1"/>
          </p:nvPr>
        </p:nvSpPr>
        <p:spPr/>
        <p:txBody>
          <a:bodyPr>
            <a:normAutofit/>
          </a:bodyPr>
          <a:lstStyle/>
          <a:p>
            <a:r>
              <a:rPr lang="en-US" dirty="0" smtClean="0"/>
              <a:t>2PL grantee </a:t>
            </a:r>
            <a:r>
              <a:rPr lang="en-US" dirty="0" err="1" smtClean="0"/>
              <a:t>serializibility</a:t>
            </a:r>
            <a:endParaRPr lang="en-US" b="1" dirty="0" smtClean="0"/>
          </a:p>
          <a:p>
            <a:r>
              <a:rPr lang="en-US" b="1" dirty="0" smtClean="0"/>
              <a:t>Lock </a:t>
            </a:r>
            <a:r>
              <a:rPr lang="en-US" dirty="0"/>
              <a:t>is a variable associated with </a:t>
            </a:r>
            <a:r>
              <a:rPr lang="en-US" dirty="0" smtClean="0"/>
              <a:t>a data </a:t>
            </a:r>
            <a:r>
              <a:rPr lang="en-US" dirty="0"/>
              <a:t>item that describes the status of the item with respect to possible operations</a:t>
            </a:r>
          </a:p>
          <a:p>
            <a:r>
              <a:rPr lang="en-US" dirty="0" smtClean="0"/>
              <a:t>Locks </a:t>
            </a:r>
            <a:r>
              <a:rPr lang="en-US" dirty="0"/>
              <a:t>are used as a means of synchronizing the access by concurrent </a:t>
            </a:r>
            <a:r>
              <a:rPr lang="en-US" dirty="0" smtClean="0"/>
              <a:t>transactions to </a:t>
            </a:r>
            <a:r>
              <a:rPr lang="en-US" dirty="0"/>
              <a:t>the database items</a:t>
            </a:r>
            <a:r>
              <a:rPr lang="en-US" dirty="0" smtClean="0"/>
              <a:t>.</a:t>
            </a:r>
          </a:p>
          <a:p>
            <a:r>
              <a:rPr lang="en-US" dirty="0"/>
              <a:t>A </a:t>
            </a:r>
            <a:r>
              <a:rPr lang="en-US" b="1" dirty="0"/>
              <a:t>binary lock </a:t>
            </a:r>
            <a:r>
              <a:rPr lang="en-US" dirty="0"/>
              <a:t>can have two </a:t>
            </a:r>
            <a:r>
              <a:rPr lang="en-US" b="1" dirty="0"/>
              <a:t>states </a:t>
            </a:r>
            <a:r>
              <a:rPr lang="en-US" dirty="0"/>
              <a:t>or </a:t>
            </a:r>
            <a:r>
              <a:rPr lang="en-US" b="1" dirty="0"/>
              <a:t>values: </a:t>
            </a:r>
            <a:r>
              <a:rPr lang="en-US" dirty="0"/>
              <a:t>locked and unlocked (</a:t>
            </a:r>
            <a:r>
              <a:rPr lang="en-US" dirty="0" smtClean="0"/>
              <a:t>or 1 </a:t>
            </a:r>
            <a:r>
              <a:rPr lang="en-US" dirty="0"/>
              <a:t>and </a:t>
            </a:r>
            <a:r>
              <a:rPr lang="en-US" dirty="0" smtClean="0"/>
              <a:t>0</a:t>
            </a:r>
            <a:r>
              <a:rPr lang="en-US" dirty="0"/>
              <a:t>)</a:t>
            </a:r>
            <a:endParaRPr lang="en-US" dirty="0" smtClean="0"/>
          </a:p>
          <a:p>
            <a:r>
              <a:rPr lang="en-US" dirty="0" smtClean="0"/>
              <a:t> </a:t>
            </a:r>
            <a:r>
              <a:rPr lang="en-US" dirty="0"/>
              <a:t>A distinct lock is associated with each database item </a:t>
            </a:r>
            <a:r>
              <a:rPr lang="en-US" i="1" dirty="0"/>
              <a:t>X</a:t>
            </a:r>
            <a:r>
              <a:rPr lang="en-US" dirty="0"/>
              <a:t>. If </a:t>
            </a:r>
            <a:r>
              <a:rPr lang="en-US" dirty="0" smtClean="0"/>
              <a:t>the value </a:t>
            </a:r>
            <a:r>
              <a:rPr lang="en-US" dirty="0"/>
              <a:t>of the lock on </a:t>
            </a:r>
            <a:r>
              <a:rPr lang="en-US" i="1" dirty="0"/>
              <a:t>X </a:t>
            </a:r>
            <a:r>
              <a:rPr lang="en-US" dirty="0"/>
              <a:t>is 1, item </a:t>
            </a:r>
            <a:r>
              <a:rPr lang="en-US" i="1" dirty="0"/>
              <a:t>X cannot be accessed </a:t>
            </a:r>
            <a:r>
              <a:rPr lang="en-US" dirty="0"/>
              <a:t>by a database operation </a:t>
            </a:r>
            <a:r>
              <a:rPr lang="en-US" dirty="0" smtClean="0"/>
              <a:t>that requests </a:t>
            </a:r>
            <a:r>
              <a:rPr lang="en-US" dirty="0"/>
              <a:t>the </a:t>
            </a:r>
            <a:r>
              <a:rPr lang="en-US" dirty="0" smtClean="0"/>
              <a:t>item</a:t>
            </a:r>
          </a:p>
          <a:p>
            <a:r>
              <a:rPr lang="en-US" dirty="0" smtClean="0"/>
              <a:t>If </a:t>
            </a:r>
            <a:r>
              <a:rPr lang="en-US" dirty="0"/>
              <a:t>the value of the lock on </a:t>
            </a:r>
            <a:r>
              <a:rPr lang="en-US" i="1" dirty="0"/>
              <a:t>X </a:t>
            </a:r>
            <a:r>
              <a:rPr lang="en-US" dirty="0"/>
              <a:t>is 0, the item can be accessed </a:t>
            </a:r>
            <a:r>
              <a:rPr lang="en-US" dirty="0" smtClean="0"/>
              <a:t>when requested</a:t>
            </a:r>
            <a:r>
              <a:rPr lang="en-US" dirty="0"/>
              <a:t>, and the lock value is changed to 1.</a:t>
            </a:r>
          </a:p>
        </p:txBody>
      </p:sp>
    </p:spTree>
    <p:extLst>
      <p:ext uri="{BB962C8B-B14F-4D97-AF65-F5344CB8AC3E}">
        <p14:creationId xmlns:p14="http://schemas.microsoft.com/office/powerpoint/2010/main" val="5661608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lock</a:t>
            </a:r>
            <a:endParaRPr lang="en-US" dirty="0"/>
          </a:p>
        </p:txBody>
      </p:sp>
      <p:sp>
        <p:nvSpPr>
          <p:cNvPr id="3" name="Content Placeholder 2"/>
          <p:cNvSpPr>
            <a:spLocks noGrp="1"/>
          </p:cNvSpPr>
          <p:nvPr>
            <p:ph idx="1"/>
          </p:nvPr>
        </p:nvSpPr>
        <p:spPr/>
        <p:txBody>
          <a:bodyPr>
            <a:normAutofit/>
          </a:bodyPr>
          <a:lstStyle/>
          <a:p>
            <a:r>
              <a:rPr lang="en-US" dirty="0" smtClean="0"/>
              <a:t>Three types of operations are perform </a:t>
            </a:r>
            <a:endParaRPr lang="en-US" altLang="zh-CN" sz="2800" dirty="0"/>
          </a:p>
          <a:p>
            <a:pPr lvl="1">
              <a:lnSpc>
                <a:spcPct val="90000"/>
              </a:lnSpc>
            </a:pPr>
            <a:r>
              <a:rPr lang="en-US" altLang="zh-CN" sz="2400" dirty="0" err="1"/>
              <a:t>read_lock</a:t>
            </a:r>
            <a:r>
              <a:rPr lang="en-US" altLang="zh-CN" sz="2400" dirty="0"/>
              <a:t>(X)</a:t>
            </a:r>
          </a:p>
          <a:p>
            <a:pPr lvl="1">
              <a:lnSpc>
                <a:spcPct val="90000"/>
              </a:lnSpc>
            </a:pPr>
            <a:r>
              <a:rPr lang="en-US" altLang="zh-CN" sz="2400" dirty="0" err="1"/>
              <a:t>write_lock</a:t>
            </a:r>
            <a:r>
              <a:rPr lang="en-US" altLang="zh-CN" sz="2400" dirty="0"/>
              <a:t>(X)</a:t>
            </a:r>
          </a:p>
          <a:p>
            <a:pPr lvl="1">
              <a:lnSpc>
                <a:spcPct val="90000"/>
              </a:lnSpc>
            </a:pPr>
            <a:r>
              <a:rPr lang="en-US" altLang="zh-CN" sz="2400" dirty="0"/>
              <a:t>unlock(X)</a:t>
            </a:r>
          </a:p>
          <a:p>
            <a:r>
              <a:rPr lang="en-US" dirty="0" smtClean="0"/>
              <a:t>There are two type of lock</a:t>
            </a:r>
          </a:p>
          <a:p>
            <a:r>
              <a:rPr lang="en-US" dirty="0"/>
              <a:t>A </a:t>
            </a:r>
            <a:r>
              <a:rPr lang="en-US" b="1" dirty="0"/>
              <a:t>read-locked item </a:t>
            </a:r>
            <a:r>
              <a:rPr lang="en-US" dirty="0"/>
              <a:t>is also called </a:t>
            </a:r>
            <a:r>
              <a:rPr lang="en-US" b="1" dirty="0"/>
              <a:t>share-locked </a:t>
            </a:r>
            <a:r>
              <a:rPr lang="en-US" dirty="0"/>
              <a:t>because other </a:t>
            </a:r>
            <a:r>
              <a:rPr lang="en-US" dirty="0" smtClean="0"/>
              <a:t>transactions are </a:t>
            </a:r>
            <a:r>
              <a:rPr lang="en-US" dirty="0"/>
              <a:t>allowed to read the </a:t>
            </a:r>
            <a:r>
              <a:rPr lang="en-US" dirty="0" smtClean="0"/>
              <a:t>item.</a:t>
            </a:r>
          </a:p>
          <a:p>
            <a:r>
              <a:rPr lang="en-US" b="1" dirty="0" smtClean="0"/>
              <a:t>A write-locked </a:t>
            </a:r>
            <a:r>
              <a:rPr lang="en-US" b="1" dirty="0"/>
              <a:t>item </a:t>
            </a:r>
            <a:r>
              <a:rPr lang="en-US" dirty="0"/>
              <a:t>is called </a:t>
            </a:r>
            <a:r>
              <a:rPr lang="en-US" b="1" dirty="0" smtClean="0"/>
              <a:t>exclusive-locked </a:t>
            </a:r>
            <a:r>
              <a:rPr lang="en-US" dirty="0" smtClean="0"/>
              <a:t>because </a:t>
            </a:r>
            <a:r>
              <a:rPr lang="en-US" dirty="0"/>
              <a:t>a single transaction exclusively holds the lock on the item.</a:t>
            </a:r>
            <a:endParaRPr lang="en-US" dirty="0" smtClean="0"/>
          </a:p>
          <a:p>
            <a:endParaRPr lang="en-US" dirty="0" smtClean="0"/>
          </a:p>
          <a:p>
            <a:endParaRPr lang="en-US" dirty="0"/>
          </a:p>
        </p:txBody>
      </p:sp>
    </p:spTree>
    <p:extLst>
      <p:ext uri="{BB962C8B-B14F-4D97-AF65-F5344CB8AC3E}">
        <p14:creationId xmlns:p14="http://schemas.microsoft.com/office/powerpoint/2010/main" val="42874258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05690" y="1779493"/>
            <a:ext cx="8999942" cy="3706907"/>
          </a:xfrm>
          <a:prstGeom prst="rect">
            <a:avLst/>
          </a:prstGeom>
        </p:spPr>
      </p:pic>
      <p:sp>
        <p:nvSpPr>
          <p:cNvPr id="2" name="TextBox 1"/>
          <p:cNvSpPr txBox="1"/>
          <p:nvPr/>
        </p:nvSpPr>
        <p:spPr>
          <a:xfrm>
            <a:off x="1089212" y="753035"/>
            <a:ext cx="6454588" cy="646331"/>
          </a:xfrm>
          <a:prstGeom prst="rect">
            <a:avLst/>
          </a:prstGeom>
          <a:noFill/>
        </p:spPr>
        <p:txBody>
          <a:bodyPr wrap="square" rtlCol="0">
            <a:spAutoFit/>
          </a:bodyPr>
          <a:lstStyle/>
          <a:p>
            <a:pPr>
              <a:buFontTx/>
              <a:buNone/>
            </a:pPr>
            <a:r>
              <a:rPr lang="en-US" altLang="zh-CN" dirty="0"/>
              <a:t>Let</a:t>
            </a:r>
            <a:r>
              <a:rPr lang="en-US" altLang="zh-CN" dirty="0">
                <a:latin typeface="Garamond" panose="02020404030301010803" pitchFamily="18" charset="0"/>
              </a:rPr>
              <a:t>’</a:t>
            </a:r>
            <a:r>
              <a:rPr lang="en-US" altLang="zh-CN" dirty="0"/>
              <a:t>s assume serial schedule S1: T1;T2</a:t>
            </a:r>
          </a:p>
          <a:p>
            <a:pPr>
              <a:buFontTx/>
              <a:buNone/>
            </a:pPr>
            <a:endParaRPr lang="en-US" altLang="zh-CN" dirty="0"/>
          </a:p>
        </p:txBody>
      </p:sp>
    </p:spTree>
    <p:extLst>
      <p:ext uri="{BB962C8B-B14F-4D97-AF65-F5344CB8AC3E}">
        <p14:creationId xmlns:p14="http://schemas.microsoft.com/office/powerpoint/2010/main" val="30473589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2PL</a:t>
            </a:r>
            <a:endParaRPr lang="en-US" dirty="0"/>
          </a:p>
        </p:txBody>
      </p:sp>
      <p:sp>
        <p:nvSpPr>
          <p:cNvPr id="4" name="Rectangle 11"/>
          <p:cNvSpPr>
            <a:spLocks noChangeArrowheads="1"/>
          </p:cNvSpPr>
          <p:nvPr/>
        </p:nvSpPr>
        <p:spPr bwMode="auto">
          <a:xfrm>
            <a:off x="1116105" y="1489684"/>
            <a:ext cx="777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20000"/>
              <a:buChar char="•"/>
              <a:defRPr kumimoji="1" sz="32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1pPr>
            <a:lvl2pPr marL="742950" indent="-285750">
              <a:spcBef>
                <a:spcPct val="20000"/>
              </a:spcBef>
              <a:buFont typeface="Tahoma" panose="020B0604030504040204" pitchFamily="34" charset="0"/>
              <a:buChar char="–"/>
              <a:defRPr kumimoji="1" sz="28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2pPr>
            <a:lvl3pPr marL="1143000" indent="-228600">
              <a:spcBef>
                <a:spcPct val="20000"/>
              </a:spcBef>
              <a:buClr>
                <a:schemeClr val="hlink"/>
              </a:buClr>
              <a:buSzPct val="120000"/>
              <a:buChar char="•"/>
              <a:defRPr kumimoji="1" sz="24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3pPr>
            <a:lvl4pPr marL="1600200" indent="-228600">
              <a:spcBef>
                <a:spcPct val="20000"/>
              </a:spcBef>
              <a:buFont typeface="Tahoma" panose="020B0604030504040204" pitchFamily="34" charset="0"/>
              <a:buChar char="–"/>
              <a:defRPr kumimoji="1" sz="20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4pPr>
            <a:lvl5pPr marL="2057400" indent="-228600">
              <a:spcBef>
                <a:spcPct val="20000"/>
              </a:spcBef>
              <a:buClr>
                <a:schemeClr val="hlink"/>
              </a:buClr>
              <a:buSzPct val="80000"/>
              <a:buFont typeface="Wingdings" panose="05000000000000000000" pitchFamily="2" charset="2"/>
              <a:buChar char="v"/>
              <a:defRPr kumimoji="1" sz="20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5pPr>
            <a:lvl6pPr marL="2514600" indent="-228600" fontAlgn="base">
              <a:spcBef>
                <a:spcPct val="20000"/>
              </a:spcBef>
              <a:spcAft>
                <a:spcPct val="0"/>
              </a:spcAft>
              <a:buClr>
                <a:schemeClr val="hlink"/>
              </a:buClr>
              <a:buSzPct val="80000"/>
              <a:buFont typeface="Wingdings" panose="05000000000000000000" pitchFamily="2" charset="2"/>
              <a:buChar char="v"/>
              <a:defRPr kumimoji="1" sz="20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6pPr>
            <a:lvl7pPr marL="2971800" indent="-228600" fontAlgn="base">
              <a:spcBef>
                <a:spcPct val="20000"/>
              </a:spcBef>
              <a:spcAft>
                <a:spcPct val="0"/>
              </a:spcAft>
              <a:buClr>
                <a:schemeClr val="hlink"/>
              </a:buClr>
              <a:buSzPct val="80000"/>
              <a:buFont typeface="Wingdings" panose="05000000000000000000" pitchFamily="2" charset="2"/>
              <a:buChar char="v"/>
              <a:defRPr kumimoji="1" sz="20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7pPr>
            <a:lvl8pPr marL="3429000" indent="-228600" fontAlgn="base">
              <a:spcBef>
                <a:spcPct val="20000"/>
              </a:spcBef>
              <a:spcAft>
                <a:spcPct val="0"/>
              </a:spcAft>
              <a:buClr>
                <a:schemeClr val="hlink"/>
              </a:buClr>
              <a:buSzPct val="80000"/>
              <a:buFont typeface="Wingdings" panose="05000000000000000000" pitchFamily="2" charset="2"/>
              <a:buChar char="v"/>
              <a:defRPr kumimoji="1" sz="20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8pPr>
            <a:lvl9pPr marL="3886200" indent="-228600" fontAlgn="base">
              <a:spcBef>
                <a:spcPct val="20000"/>
              </a:spcBef>
              <a:spcAft>
                <a:spcPct val="0"/>
              </a:spcAft>
              <a:buClr>
                <a:schemeClr val="hlink"/>
              </a:buClr>
              <a:buSzPct val="80000"/>
              <a:buFont typeface="Wingdings" panose="05000000000000000000" pitchFamily="2" charset="2"/>
              <a:buChar char="v"/>
              <a:defRPr kumimoji="1" sz="20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9pPr>
          </a:lstStyle>
          <a:p>
            <a:pPr>
              <a:buFontTx/>
              <a:buNone/>
            </a:pPr>
            <a:r>
              <a:rPr lang="en-US" altLang="zh-CN" sz="2800" u="none" dirty="0"/>
              <a:t>Let</a:t>
            </a:r>
            <a:r>
              <a:rPr lang="en-US" altLang="zh-CN" sz="2800" u="none" dirty="0">
                <a:latin typeface="Garamond" panose="02020404030301010803" pitchFamily="18" charset="0"/>
              </a:rPr>
              <a:t>’</a:t>
            </a:r>
            <a:r>
              <a:rPr lang="en-US" altLang="zh-CN" sz="2800" u="none" dirty="0"/>
              <a:t>s run T1 and T2 in </a:t>
            </a:r>
            <a:r>
              <a:rPr lang="en-US" altLang="zh-CN" sz="2800" u="none" dirty="0" smtClean="0"/>
              <a:t>interleaved </a:t>
            </a:r>
            <a:r>
              <a:rPr lang="en-US" altLang="zh-CN" sz="2800" u="none" dirty="0"/>
              <a:t>fashion</a:t>
            </a:r>
          </a:p>
        </p:txBody>
      </p:sp>
      <p:sp>
        <p:nvSpPr>
          <p:cNvPr id="5" name="Rectangle 3"/>
          <p:cNvSpPr>
            <a:spLocks noChangeArrowheads="1"/>
          </p:cNvSpPr>
          <p:nvPr/>
        </p:nvSpPr>
        <p:spPr bwMode="auto">
          <a:xfrm>
            <a:off x="1178857" y="2281517"/>
            <a:ext cx="3200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20000"/>
              <a:buChar char="•"/>
              <a:defRPr kumimoji="1" sz="32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1pPr>
            <a:lvl2pPr marL="742950" indent="-285750">
              <a:spcBef>
                <a:spcPct val="20000"/>
              </a:spcBef>
              <a:buFont typeface="Tahoma" panose="020B0604030504040204" pitchFamily="34" charset="0"/>
              <a:buChar char="–"/>
              <a:defRPr kumimoji="1" sz="28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2pPr>
            <a:lvl3pPr marL="1143000" indent="-228600">
              <a:spcBef>
                <a:spcPct val="20000"/>
              </a:spcBef>
              <a:buClr>
                <a:schemeClr val="hlink"/>
              </a:buClr>
              <a:buSzPct val="120000"/>
              <a:buChar char="•"/>
              <a:defRPr kumimoji="1" sz="24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3pPr>
            <a:lvl4pPr marL="1600200" indent="-228600">
              <a:spcBef>
                <a:spcPct val="20000"/>
              </a:spcBef>
              <a:buFont typeface="Tahoma" panose="020B0604030504040204" pitchFamily="34" charset="0"/>
              <a:buChar char="–"/>
              <a:defRPr kumimoji="1" sz="20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4pPr>
            <a:lvl5pPr marL="2057400" indent="-228600">
              <a:spcBef>
                <a:spcPct val="20000"/>
              </a:spcBef>
              <a:buClr>
                <a:schemeClr val="hlink"/>
              </a:buClr>
              <a:buSzPct val="80000"/>
              <a:buFont typeface="Wingdings" panose="05000000000000000000" pitchFamily="2" charset="2"/>
              <a:buChar char="v"/>
              <a:defRPr kumimoji="1" sz="20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5pPr>
            <a:lvl6pPr marL="2514600" indent="-228600" fontAlgn="base">
              <a:spcBef>
                <a:spcPct val="20000"/>
              </a:spcBef>
              <a:spcAft>
                <a:spcPct val="0"/>
              </a:spcAft>
              <a:buClr>
                <a:schemeClr val="hlink"/>
              </a:buClr>
              <a:buSzPct val="80000"/>
              <a:buFont typeface="Wingdings" panose="05000000000000000000" pitchFamily="2" charset="2"/>
              <a:buChar char="v"/>
              <a:defRPr kumimoji="1" sz="20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6pPr>
            <a:lvl7pPr marL="2971800" indent="-228600" fontAlgn="base">
              <a:spcBef>
                <a:spcPct val="20000"/>
              </a:spcBef>
              <a:spcAft>
                <a:spcPct val="0"/>
              </a:spcAft>
              <a:buClr>
                <a:schemeClr val="hlink"/>
              </a:buClr>
              <a:buSzPct val="80000"/>
              <a:buFont typeface="Wingdings" panose="05000000000000000000" pitchFamily="2" charset="2"/>
              <a:buChar char="v"/>
              <a:defRPr kumimoji="1" sz="20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7pPr>
            <a:lvl8pPr marL="3429000" indent="-228600" fontAlgn="base">
              <a:spcBef>
                <a:spcPct val="20000"/>
              </a:spcBef>
              <a:spcAft>
                <a:spcPct val="0"/>
              </a:spcAft>
              <a:buClr>
                <a:schemeClr val="hlink"/>
              </a:buClr>
              <a:buSzPct val="80000"/>
              <a:buFont typeface="Wingdings" panose="05000000000000000000" pitchFamily="2" charset="2"/>
              <a:buChar char="v"/>
              <a:defRPr kumimoji="1" sz="20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8pPr>
            <a:lvl9pPr marL="3886200" indent="-228600" fontAlgn="base">
              <a:spcBef>
                <a:spcPct val="20000"/>
              </a:spcBef>
              <a:spcAft>
                <a:spcPct val="0"/>
              </a:spcAft>
              <a:buClr>
                <a:schemeClr val="hlink"/>
              </a:buClr>
              <a:buSzPct val="80000"/>
              <a:buFont typeface="Wingdings" panose="05000000000000000000" pitchFamily="2" charset="2"/>
              <a:buChar char="v"/>
              <a:defRPr kumimoji="1" sz="20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9pPr>
          </a:lstStyle>
          <a:p>
            <a:pPr algn="ctr">
              <a:buFontTx/>
              <a:buNone/>
            </a:pPr>
            <a:r>
              <a:rPr lang="en-US" altLang="zh-CN" sz="2000" u="none" dirty="0"/>
              <a:t>T1</a:t>
            </a:r>
          </a:p>
          <a:p>
            <a:pPr algn="ctr">
              <a:buFontTx/>
              <a:buNone/>
            </a:pPr>
            <a:endParaRPr lang="en-US" altLang="zh-CN" sz="2000" u="none" dirty="0"/>
          </a:p>
          <a:p>
            <a:pPr>
              <a:lnSpc>
                <a:spcPct val="80000"/>
              </a:lnSpc>
              <a:buFontTx/>
              <a:buNone/>
            </a:pPr>
            <a:r>
              <a:rPr lang="en-US" altLang="zh-CN" sz="2000" u="none" dirty="0" err="1"/>
              <a:t>read_lock</a:t>
            </a:r>
            <a:r>
              <a:rPr lang="en-US" altLang="zh-CN" sz="2000" u="none" dirty="0"/>
              <a:t>(Y);</a:t>
            </a:r>
          </a:p>
          <a:p>
            <a:pPr>
              <a:lnSpc>
                <a:spcPct val="80000"/>
              </a:lnSpc>
              <a:buFontTx/>
              <a:buNone/>
            </a:pPr>
            <a:r>
              <a:rPr lang="en-US" altLang="zh-CN" sz="2000" u="none" dirty="0" err="1"/>
              <a:t>read_item</a:t>
            </a:r>
            <a:r>
              <a:rPr lang="en-US" altLang="zh-CN" sz="2000" u="none" dirty="0"/>
              <a:t>(Y);</a:t>
            </a:r>
          </a:p>
          <a:p>
            <a:pPr>
              <a:lnSpc>
                <a:spcPct val="80000"/>
              </a:lnSpc>
              <a:buFontTx/>
              <a:buNone/>
            </a:pPr>
            <a:r>
              <a:rPr lang="en-US" altLang="zh-CN" sz="2000" u="none" dirty="0"/>
              <a:t>unlock(Y);</a:t>
            </a:r>
          </a:p>
          <a:p>
            <a:pPr>
              <a:lnSpc>
                <a:spcPct val="80000"/>
              </a:lnSpc>
              <a:buFontTx/>
              <a:buNone/>
            </a:pPr>
            <a:endParaRPr lang="en-US" altLang="zh-CN" sz="2000" u="none" dirty="0"/>
          </a:p>
          <a:p>
            <a:pPr>
              <a:lnSpc>
                <a:spcPct val="80000"/>
              </a:lnSpc>
              <a:buFontTx/>
              <a:buNone/>
            </a:pPr>
            <a:endParaRPr lang="en-US" altLang="zh-CN" sz="2000" u="none" dirty="0"/>
          </a:p>
          <a:p>
            <a:pPr>
              <a:lnSpc>
                <a:spcPct val="80000"/>
              </a:lnSpc>
              <a:buFontTx/>
              <a:buNone/>
            </a:pPr>
            <a:endParaRPr lang="en-US" altLang="zh-CN" sz="2000" u="none" dirty="0"/>
          </a:p>
          <a:p>
            <a:pPr>
              <a:lnSpc>
                <a:spcPct val="80000"/>
              </a:lnSpc>
              <a:buFontTx/>
              <a:buNone/>
            </a:pPr>
            <a:endParaRPr lang="en-US" altLang="zh-CN" sz="2000" u="none" dirty="0"/>
          </a:p>
          <a:p>
            <a:pPr>
              <a:lnSpc>
                <a:spcPct val="80000"/>
              </a:lnSpc>
              <a:buFontTx/>
              <a:buNone/>
            </a:pPr>
            <a:r>
              <a:rPr lang="en-US" altLang="zh-CN" sz="2000" u="none" dirty="0" err="1"/>
              <a:t>write_lock</a:t>
            </a:r>
            <a:r>
              <a:rPr lang="en-US" altLang="zh-CN" sz="2000" u="none" dirty="0"/>
              <a:t>(X);</a:t>
            </a:r>
          </a:p>
          <a:p>
            <a:pPr>
              <a:lnSpc>
                <a:spcPct val="80000"/>
              </a:lnSpc>
              <a:buFontTx/>
              <a:buNone/>
            </a:pPr>
            <a:r>
              <a:rPr lang="en-US" altLang="zh-CN" sz="2000" u="none" dirty="0" err="1"/>
              <a:t>read_item</a:t>
            </a:r>
            <a:r>
              <a:rPr lang="en-US" altLang="zh-CN" sz="2000" u="none" dirty="0"/>
              <a:t>(X);</a:t>
            </a:r>
          </a:p>
          <a:p>
            <a:pPr>
              <a:lnSpc>
                <a:spcPct val="80000"/>
              </a:lnSpc>
              <a:buFontTx/>
              <a:buNone/>
            </a:pPr>
            <a:r>
              <a:rPr lang="en-US" altLang="zh-CN" sz="2000" u="none" dirty="0"/>
              <a:t>X:=X+Y;</a:t>
            </a:r>
          </a:p>
          <a:p>
            <a:pPr>
              <a:lnSpc>
                <a:spcPct val="80000"/>
              </a:lnSpc>
              <a:buFontTx/>
              <a:buNone/>
            </a:pPr>
            <a:r>
              <a:rPr lang="en-US" altLang="zh-CN" sz="2000" u="none" dirty="0" err="1"/>
              <a:t>write_item</a:t>
            </a:r>
            <a:r>
              <a:rPr lang="en-US" altLang="zh-CN" sz="2000" u="none" dirty="0"/>
              <a:t>(X);</a:t>
            </a:r>
          </a:p>
          <a:p>
            <a:pPr>
              <a:lnSpc>
                <a:spcPct val="80000"/>
              </a:lnSpc>
              <a:buFontTx/>
              <a:buNone/>
            </a:pPr>
            <a:r>
              <a:rPr lang="en-US" altLang="zh-CN" sz="2000" u="none" dirty="0"/>
              <a:t>unlock(X);</a:t>
            </a:r>
          </a:p>
        </p:txBody>
      </p:sp>
      <p:sp>
        <p:nvSpPr>
          <p:cNvPr id="6" name="Rectangle 4"/>
          <p:cNvSpPr>
            <a:spLocks noChangeArrowheads="1"/>
          </p:cNvSpPr>
          <p:nvPr/>
        </p:nvSpPr>
        <p:spPr bwMode="auto">
          <a:xfrm>
            <a:off x="5446057" y="2344270"/>
            <a:ext cx="2655888"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20000"/>
              <a:buChar char="•"/>
              <a:defRPr kumimoji="1" sz="32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1pPr>
            <a:lvl2pPr marL="742950" indent="-285750">
              <a:spcBef>
                <a:spcPct val="20000"/>
              </a:spcBef>
              <a:buFont typeface="Tahoma" panose="020B0604030504040204" pitchFamily="34" charset="0"/>
              <a:buChar char="–"/>
              <a:defRPr kumimoji="1" sz="28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2pPr>
            <a:lvl3pPr marL="1143000" indent="-228600">
              <a:spcBef>
                <a:spcPct val="20000"/>
              </a:spcBef>
              <a:buClr>
                <a:schemeClr val="hlink"/>
              </a:buClr>
              <a:buSzPct val="120000"/>
              <a:buChar char="•"/>
              <a:defRPr kumimoji="1" sz="24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3pPr>
            <a:lvl4pPr marL="1600200" indent="-228600">
              <a:spcBef>
                <a:spcPct val="20000"/>
              </a:spcBef>
              <a:buFont typeface="Tahoma" panose="020B0604030504040204" pitchFamily="34" charset="0"/>
              <a:buChar char="–"/>
              <a:defRPr kumimoji="1" sz="20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4pPr>
            <a:lvl5pPr marL="2057400" indent="-228600">
              <a:spcBef>
                <a:spcPct val="20000"/>
              </a:spcBef>
              <a:buClr>
                <a:schemeClr val="hlink"/>
              </a:buClr>
              <a:buSzPct val="80000"/>
              <a:buFont typeface="Wingdings" panose="05000000000000000000" pitchFamily="2" charset="2"/>
              <a:buChar char="v"/>
              <a:defRPr kumimoji="1" sz="20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5pPr>
            <a:lvl6pPr marL="2514600" indent="-228600" fontAlgn="base">
              <a:spcBef>
                <a:spcPct val="20000"/>
              </a:spcBef>
              <a:spcAft>
                <a:spcPct val="0"/>
              </a:spcAft>
              <a:buClr>
                <a:schemeClr val="hlink"/>
              </a:buClr>
              <a:buSzPct val="80000"/>
              <a:buFont typeface="Wingdings" panose="05000000000000000000" pitchFamily="2" charset="2"/>
              <a:buChar char="v"/>
              <a:defRPr kumimoji="1" sz="20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6pPr>
            <a:lvl7pPr marL="2971800" indent="-228600" fontAlgn="base">
              <a:spcBef>
                <a:spcPct val="20000"/>
              </a:spcBef>
              <a:spcAft>
                <a:spcPct val="0"/>
              </a:spcAft>
              <a:buClr>
                <a:schemeClr val="hlink"/>
              </a:buClr>
              <a:buSzPct val="80000"/>
              <a:buFont typeface="Wingdings" panose="05000000000000000000" pitchFamily="2" charset="2"/>
              <a:buChar char="v"/>
              <a:defRPr kumimoji="1" sz="20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7pPr>
            <a:lvl8pPr marL="3429000" indent="-228600" fontAlgn="base">
              <a:spcBef>
                <a:spcPct val="20000"/>
              </a:spcBef>
              <a:spcAft>
                <a:spcPct val="0"/>
              </a:spcAft>
              <a:buClr>
                <a:schemeClr val="hlink"/>
              </a:buClr>
              <a:buSzPct val="80000"/>
              <a:buFont typeface="Wingdings" panose="05000000000000000000" pitchFamily="2" charset="2"/>
              <a:buChar char="v"/>
              <a:defRPr kumimoji="1" sz="20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8pPr>
            <a:lvl9pPr marL="3886200" indent="-228600" fontAlgn="base">
              <a:spcBef>
                <a:spcPct val="20000"/>
              </a:spcBef>
              <a:spcAft>
                <a:spcPct val="0"/>
              </a:spcAft>
              <a:buClr>
                <a:schemeClr val="hlink"/>
              </a:buClr>
              <a:buSzPct val="80000"/>
              <a:buFont typeface="Wingdings" panose="05000000000000000000" pitchFamily="2" charset="2"/>
              <a:buChar char="v"/>
              <a:defRPr kumimoji="1" sz="20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9pPr>
          </a:lstStyle>
          <a:p>
            <a:pPr algn="ctr">
              <a:buFontTx/>
              <a:buNone/>
            </a:pPr>
            <a:r>
              <a:rPr lang="en-US" altLang="zh-CN" sz="2000" u="none" dirty="0"/>
              <a:t>T2</a:t>
            </a:r>
          </a:p>
          <a:p>
            <a:pPr>
              <a:lnSpc>
                <a:spcPct val="80000"/>
              </a:lnSpc>
              <a:buFontTx/>
              <a:buNone/>
            </a:pPr>
            <a:endParaRPr lang="en-US" altLang="zh-CN" sz="2000" u="none" dirty="0"/>
          </a:p>
          <a:p>
            <a:pPr>
              <a:lnSpc>
                <a:spcPct val="80000"/>
              </a:lnSpc>
              <a:buFontTx/>
              <a:buNone/>
            </a:pPr>
            <a:endParaRPr lang="en-US" altLang="zh-CN" sz="2000" u="none" dirty="0"/>
          </a:p>
          <a:p>
            <a:pPr>
              <a:lnSpc>
                <a:spcPct val="80000"/>
              </a:lnSpc>
              <a:buFontTx/>
              <a:buNone/>
            </a:pPr>
            <a:r>
              <a:rPr lang="en-US" altLang="zh-CN" sz="2000" u="none" dirty="0" err="1"/>
              <a:t>read_lock</a:t>
            </a:r>
            <a:r>
              <a:rPr lang="en-US" altLang="zh-CN" sz="2000" u="none" dirty="0"/>
              <a:t>(X);</a:t>
            </a:r>
          </a:p>
          <a:p>
            <a:pPr>
              <a:lnSpc>
                <a:spcPct val="80000"/>
              </a:lnSpc>
              <a:buFontTx/>
              <a:buNone/>
            </a:pPr>
            <a:r>
              <a:rPr lang="en-US" altLang="zh-CN" sz="2000" u="none" dirty="0" err="1"/>
              <a:t>read_item</a:t>
            </a:r>
            <a:r>
              <a:rPr lang="en-US" altLang="zh-CN" sz="2000" u="none" dirty="0"/>
              <a:t>(X);</a:t>
            </a:r>
          </a:p>
          <a:p>
            <a:pPr>
              <a:lnSpc>
                <a:spcPct val="80000"/>
              </a:lnSpc>
              <a:buFontTx/>
              <a:buNone/>
            </a:pPr>
            <a:r>
              <a:rPr lang="en-US" altLang="zh-CN" sz="2000" u="none" dirty="0"/>
              <a:t>unlock(X);</a:t>
            </a:r>
          </a:p>
          <a:p>
            <a:pPr>
              <a:lnSpc>
                <a:spcPct val="80000"/>
              </a:lnSpc>
              <a:buFontTx/>
              <a:buNone/>
            </a:pPr>
            <a:r>
              <a:rPr lang="en-US" altLang="zh-CN" sz="2000" u="none" dirty="0" err="1"/>
              <a:t>write_lock</a:t>
            </a:r>
            <a:r>
              <a:rPr lang="en-US" altLang="zh-CN" sz="2000" u="none" dirty="0"/>
              <a:t>(Y);</a:t>
            </a:r>
          </a:p>
          <a:p>
            <a:pPr>
              <a:lnSpc>
                <a:spcPct val="80000"/>
              </a:lnSpc>
              <a:buFontTx/>
              <a:buNone/>
            </a:pPr>
            <a:r>
              <a:rPr lang="en-US" altLang="zh-CN" sz="2000" u="none" dirty="0" err="1"/>
              <a:t>read_item</a:t>
            </a:r>
            <a:r>
              <a:rPr lang="en-US" altLang="zh-CN" sz="2000" u="none" dirty="0"/>
              <a:t>(Y);</a:t>
            </a:r>
          </a:p>
          <a:p>
            <a:pPr>
              <a:lnSpc>
                <a:spcPct val="80000"/>
              </a:lnSpc>
              <a:buFontTx/>
              <a:buNone/>
            </a:pPr>
            <a:r>
              <a:rPr lang="en-US" altLang="zh-CN" sz="2000" u="none" dirty="0"/>
              <a:t>Y:=X+Y;</a:t>
            </a:r>
          </a:p>
          <a:p>
            <a:pPr>
              <a:lnSpc>
                <a:spcPct val="80000"/>
              </a:lnSpc>
              <a:buFontTx/>
              <a:buNone/>
            </a:pPr>
            <a:r>
              <a:rPr lang="en-US" altLang="zh-CN" sz="2000" u="none" dirty="0" err="1"/>
              <a:t>write_item</a:t>
            </a:r>
            <a:r>
              <a:rPr lang="en-US" altLang="zh-CN" sz="2000" u="none" dirty="0"/>
              <a:t>(Y);</a:t>
            </a:r>
          </a:p>
          <a:p>
            <a:pPr>
              <a:lnSpc>
                <a:spcPct val="80000"/>
              </a:lnSpc>
              <a:buFontTx/>
              <a:buNone/>
            </a:pPr>
            <a:r>
              <a:rPr lang="en-US" altLang="zh-CN" sz="2000" u="none" dirty="0"/>
              <a:t>unlock(Y);</a:t>
            </a:r>
          </a:p>
        </p:txBody>
      </p:sp>
      <p:sp>
        <p:nvSpPr>
          <p:cNvPr id="7" name="Line 5"/>
          <p:cNvSpPr>
            <a:spLocks noChangeShapeType="1"/>
          </p:cNvSpPr>
          <p:nvPr/>
        </p:nvSpPr>
        <p:spPr bwMode="auto">
          <a:xfrm>
            <a:off x="1255057" y="2779058"/>
            <a:ext cx="41910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6"/>
          <p:cNvSpPr>
            <a:spLocks noChangeShapeType="1"/>
          </p:cNvSpPr>
          <p:nvPr/>
        </p:nvSpPr>
        <p:spPr bwMode="auto">
          <a:xfrm>
            <a:off x="5446057" y="2779058"/>
            <a:ext cx="26670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7"/>
          <p:cNvSpPr>
            <a:spLocks noChangeArrowheads="1"/>
          </p:cNvSpPr>
          <p:nvPr/>
        </p:nvSpPr>
        <p:spPr bwMode="auto">
          <a:xfrm>
            <a:off x="3083857" y="5844987"/>
            <a:ext cx="6096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20000"/>
              <a:buChar char="•"/>
              <a:defRPr kumimoji="1" sz="32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1pPr>
            <a:lvl2pPr marL="742950" indent="-285750">
              <a:spcBef>
                <a:spcPct val="20000"/>
              </a:spcBef>
              <a:buFont typeface="Tahoma" panose="020B0604030504040204" pitchFamily="34" charset="0"/>
              <a:buChar char="–"/>
              <a:defRPr kumimoji="1" sz="28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2pPr>
            <a:lvl3pPr marL="1143000" indent="-228600">
              <a:spcBef>
                <a:spcPct val="20000"/>
              </a:spcBef>
              <a:buClr>
                <a:schemeClr val="hlink"/>
              </a:buClr>
              <a:buSzPct val="120000"/>
              <a:buChar char="•"/>
              <a:defRPr kumimoji="1" sz="24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3pPr>
            <a:lvl4pPr marL="1600200" indent="-228600">
              <a:spcBef>
                <a:spcPct val="20000"/>
              </a:spcBef>
              <a:buFont typeface="Tahoma" panose="020B0604030504040204" pitchFamily="34" charset="0"/>
              <a:buChar char="–"/>
              <a:defRPr kumimoji="1" sz="20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4pPr>
            <a:lvl5pPr marL="2057400" indent="-228600">
              <a:spcBef>
                <a:spcPct val="20000"/>
              </a:spcBef>
              <a:buClr>
                <a:schemeClr val="hlink"/>
              </a:buClr>
              <a:buSzPct val="80000"/>
              <a:buFont typeface="Wingdings" panose="05000000000000000000" pitchFamily="2" charset="2"/>
              <a:buChar char="v"/>
              <a:defRPr kumimoji="1" sz="20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5pPr>
            <a:lvl6pPr marL="2514600" indent="-228600" fontAlgn="base">
              <a:spcBef>
                <a:spcPct val="20000"/>
              </a:spcBef>
              <a:spcAft>
                <a:spcPct val="0"/>
              </a:spcAft>
              <a:buClr>
                <a:schemeClr val="hlink"/>
              </a:buClr>
              <a:buSzPct val="80000"/>
              <a:buFont typeface="Wingdings" panose="05000000000000000000" pitchFamily="2" charset="2"/>
              <a:buChar char="v"/>
              <a:defRPr kumimoji="1" sz="20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6pPr>
            <a:lvl7pPr marL="2971800" indent="-228600" fontAlgn="base">
              <a:spcBef>
                <a:spcPct val="20000"/>
              </a:spcBef>
              <a:spcAft>
                <a:spcPct val="0"/>
              </a:spcAft>
              <a:buClr>
                <a:schemeClr val="hlink"/>
              </a:buClr>
              <a:buSzPct val="80000"/>
              <a:buFont typeface="Wingdings" panose="05000000000000000000" pitchFamily="2" charset="2"/>
              <a:buChar char="v"/>
              <a:defRPr kumimoji="1" sz="20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7pPr>
            <a:lvl8pPr marL="3429000" indent="-228600" fontAlgn="base">
              <a:spcBef>
                <a:spcPct val="20000"/>
              </a:spcBef>
              <a:spcAft>
                <a:spcPct val="0"/>
              </a:spcAft>
              <a:buClr>
                <a:schemeClr val="hlink"/>
              </a:buClr>
              <a:buSzPct val="80000"/>
              <a:buFont typeface="Wingdings" panose="05000000000000000000" pitchFamily="2" charset="2"/>
              <a:buChar char="v"/>
              <a:defRPr kumimoji="1" sz="20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8pPr>
            <a:lvl9pPr marL="3886200" indent="-228600" fontAlgn="base">
              <a:spcBef>
                <a:spcPct val="20000"/>
              </a:spcBef>
              <a:spcAft>
                <a:spcPct val="0"/>
              </a:spcAft>
              <a:buClr>
                <a:schemeClr val="hlink"/>
              </a:buClr>
              <a:buSzPct val="80000"/>
              <a:buFont typeface="Wingdings" panose="05000000000000000000" pitchFamily="2" charset="2"/>
              <a:buChar char="v"/>
              <a:defRPr kumimoji="1" sz="2000">
                <a:solidFill>
                  <a:schemeClr val="tx1"/>
                </a:solidFill>
                <a:effectLst>
                  <a:outerShdw blurRad="38100" dist="38100" dir="2700000" algn="tl">
                    <a:srgbClr val="000000"/>
                  </a:outerShdw>
                </a:effectLst>
                <a:latin typeface="Tahoma" panose="020B0604030504040204" pitchFamily="34" charset="0"/>
                <a:ea typeface="ＭＳ Ｐゴシック" panose="020B0600070205080204" pitchFamily="34" charset="-128"/>
              </a:defRPr>
            </a:lvl9pPr>
          </a:lstStyle>
          <a:p>
            <a:pPr algn="ctr">
              <a:buFontTx/>
              <a:buNone/>
            </a:pPr>
            <a:r>
              <a:rPr lang="en-US" altLang="zh-CN" sz="2800" b="1" u="none" dirty="0" smtClean="0"/>
              <a:t>Non </a:t>
            </a:r>
            <a:r>
              <a:rPr lang="en-US" altLang="zh-CN" sz="2800" b="1" u="none" dirty="0" err="1" smtClean="0"/>
              <a:t>serializible</a:t>
            </a:r>
            <a:endParaRPr lang="en-US" altLang="zh-CN" sz="2800" b="1" u="none" dirty="0"/>
          </a:p>
          <a:p>
            <a:pPr algn="ctr">
              <a:buFontTx/>
              <a:buNone/>
            </a:pPr>
            <a:r>
              <a:rPr lang="en-US" altLang="zh-CN" sz="2800" u="none" dirty="0"/>
              <a:t>Result: X=50, Y=50</a:t>
            </a:r>
          </a:p>
        </p:txBody>
      </p:sp>
      <p:sp>
        <p:nvSpPr>
          <p:cNvPr id="10" name="Text Box 8"/>
          <p:cNvSpPr txBox="1">
            <a:spLocks noChangeArrowheads="1"/>
          </p:cNvSpPr>
          <p:nvPr/>
        </p:nvSpPr>
        <p:spPr bwMode="auto">
          <a:xfrm>
            <a:off x="3007657" y="4854387"/>
            <a:ext cx="2279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b="1" u="none">
                <a:latin typeface="Arial" panose="020B0604020202020204" pitchFamily="34" charset="0"/>
                <a:ea typeface="宋体" panose="02010600030101010101" pitchFamily="2" charset="-122"/>
              </a:rPr>
              <a:t>unlocked too early!</a:t>
            </a:r>
          </a:p>
        </p:txBody>
      </p:sp>
      <p:sp>
        <p:nvSpPr>
          <p:cNvPr id="11" name="Line 9"/>
          <p:cNvSpPr>
            <a:spLocks noChangeShapeType="1"/>
          </p:cNvSpPr>
          <p:nvPr/>
        </p:nvSpPr>
        <p:spPr bwMode="auto">
          <a:xfrm flipH="1" flipV="1">
            <a:off x="2474257" y="3939987"/>
            <a:ext cx="1295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0"/>
          <p:cNvSpPr>
            <a:spLocks noChangeShapeType="1"/>
          </p:cNvSpPr>
          <p:nvPr/>
        </p:nvSpPr>
        <p:spPr bwMode="auto">
          <a:xfrm flipV="1">
            <a:off x="4074457" y="4320987"/>
            <a:ext cx="1295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12"/>
          <p:cNvSpPr txBox="1">
            <a:spLocks noChangeArrowheads="1"/>
          </p:cNvSpPr>
          <p:nvPr/>
        </p:nvSpPr>
        <p:spPr bwMode="auto">
          <a:xfrm>
            <a:off x="416857" y="2075329"/>
            <a:ext cx="159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400" b="1" u="none" dirty="0">
                <a:latin typeface="Times New Roman" panose="02020603050405020304" pitchFamily="18" charset="0"/>
                <a:ea typeface="宋体" panose="02010600030101010101" pitchFamily="2" charset="-122"/>
              </a:rPr>
              <a:t>Schedule S</a:t>
            </a:r>
          </a:p>
        </p:txBody>
      </p:sp>
    </p:spTree>
    <p:extLst>
      <p:ext uri="{BB962C8B-B14F-4D97-AF65-F5344CB8AC3E}">
        <p14:creationId xmlns:p14="http://schemas.microsoft.com/office/powerpoint/2010/main" val="4133284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only and write Transaction</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a:t>If the database operations in </a:t>
            </a:r>
            <a:r>
              <a:rPr lang="en-US" sz="2000" dirty="0" smtClean="0"/>
              <a:t>a transaction </a:t>
            </a:r>
            <a:r>
              <a:rPr lang="en-US" sz="2000" dirty="0"/>
              <a:t>do not update the database but only retrieve data, the transaction </a:t>
            </a:r>
            <a:r>
              <a:rPr lang="en-US" sz="2000" dirty="0" smtClean="0"/>
              <a:t>is called </a:t>
            </a:r>
            <a:r>
              <a:rPr lang="en-US" sz="2000" dirty="0"/>
              <a:t>a </a:t>
            </a:r>
            <a:r>
              <a:rPr lang="en-US" sz="2000" b="1" dirty="0"/>
              <a:t>read-only </a:t>
            </a:r>
            <a:r>
              <a:rPr lang="en-US" sz="2000" b="1" dirty="0" smtClean="0"/>
              <a:t>transaction</a:t>
            </a:r>
            <a:endParaRPr lang="en-US" sz="2000" dirty="0"/>
          </a:p>
          <a:p>
            <a:r>
              <a:rPr lang="en-US" sz="2000" dirty="0" smtClean="0"/>
              <a:t>If the database operation in a transaction retrieve as well as update the database, </a:t>
            </a:r>
            <a:r>
              <a:rPr lang="en-US" sz="2000" dirty="0"/>
              <a:t>is known as a </a:t>
            </a:r>
            <a:r>
              <a:rPr lang="en-US" sz="2000" b="1" dirty="0"/>
              <a:t>read-write transaction</a:t>
            </a:r>
            <a:r>
              <a:rPr lang="en-US" sz="2000" dirty="0" smtClean="0"/>
              <a:t>.</a:t>
            </a:r>
          </a:p>
          <a:p>
            <a:r>
              <a:rPr lang="en-US" sz="2000" dirty="0"/>
              <a:t>A </a:t>
            </a:r>
            <a:r>
              <a:rPr lang="en-US" sz="2000" b="1" dirty="0"/>
              <a:t>database </a:t>
            </a:r>
            <a:r>
              <a:rPr lang="en-US" sz="2000" dirty="0"/>
              <a:t>is basically </a:t>
            </a:r>
            <a:r>
              <a:rPr lang="en-US" sz="2000" dirty="0" smtClean="0"/>
              <a:t>represented as </a:t>
            </a:r>
            <a:r>
              <a:rPr lang="en-US" sz="2000" dirty="0"/>
              <a:t>a collection of </a:t>
            </a:r>
            <a:r>
              <a:rPr lang="en-US" sz="2000" i="1" dirty="0"/>
              <a:t>named data </a:t>
            </a:r>
            <a:r>
              <a:rPr lang="en-US" sz="2000" i="1" dirty="0" smtClean="0"/>
              <a:t>items</a:t>
            </a:r>
          </a:p>
          <a:p>
            <a:r>
              <a:rPr lang="en-US" sz="2000" dirty="0" smtClean="0"/>
              <a:t>The </a:t>
            </a:r>
            <a:r>
              <a:rPr lang="en-US" sz="2000" dirty="0"/>
              <a:t>size of a data item is called its </a:t>
            </a:r>
            <a:r>
              <a:rPr lang="en-US" sz="2000" b="1" dirty="0" smtClean="0"/>
              <a:t>granularity</a:t>
            </a:r>
            <a:endParaRPr lang="en-US" sz="2000" dirty="0"/>
          </a:p>
          <a:p>
            <a:r>
              <a:rPr lang="en-US" sz="2000" b="1" dirty="0" err="1"/>
              <a:t>read_item</a:t>
            </a:r>
            <a:r>
              <a:rPr lang="en-US" sz="2000" dirty="0"/>
              <a:t>(</a:t>
            </a:r>
            <a:r>
              <a:rPr lang="en-US" sz="2000" b="1" i="1" dirty="0"/>
              <a:t>X</a:t>
            </a:r>
            <a:r>
              <a:rPr lang="en-US" sz="2000" b="1" dirty="0"/>
              <a:t>). </a:t>
            </a:r>
            <a:r>
              <a:rPr lang="en-US" sz="2000" dirty="0"/>
              <a:t>Reads a database item named </a:t>
            </a:r>
            <a:r>
              <a:rPr lang="en-US" sz="2000" i="1" dirty="0"/>
              <a:t>X </a:t>
            </a:r>
            <a:r>
              <a:rPr lang="en-US" sz="2000" dirty="0"/>
              <a:t>into a program variable. </a:t>
            </a:r>
            <a:r>
              <a:rPr lang="en-US" sz="2000" dirty="0" smtClean="0"/>
              <a:t>To simplify </a:t>
            </a:r>
            <a:r>
              <a:rPr lang="en-US" sz="2000" dirty="0"/>
              <a:t>our notation, we assume that </a:t>
            </a:r>
            <a:r>
              <a:rPr lang="en-US" sz="2000" i="1" dirty="0"/>
              <a:t>the program variable is also named X.</a:t>
            </a:r>
          </a:p>
          <a:p>
            <a:r>
              <a:rPr lang="en-US" sz="2000" dirty="0"/>
              <a:t>■ </a:t>
            </a:r>
            <a:r>
              <a:rPr lang="en-US" sz="2000" b="1" dirty="0" err="1"/>
              <a:t>write_item</a:t>
            </a:r>
            <a:r>
              <a:rPr lang="en-US" sz="2000" dirty="0"/>
              <a:t>(</a:t>
            </a:r>
            <a:r>
              <a:rPr lang="en-US" sz="2000" b="1" i="1" dirty="0"/>
              <a:t>X</a:t>
            </a:r>
            <a:r>
              <a:rPr lang="en-US" sz="2000" b="1" dirty="0"/>
              <a:t>). </a:t>
            </a:r>
            <a:r>
              <a:rPr lang="en-US" sz="2000" dirty="0"/>
              <a:t>Writes the value of program variable </a:t>
            </a:r>
            <a:r>
              <a:rPr lang="en-US" sz="2000" i="1" dirty="0"/>
              <a:t>X </a:t>
            </a:r>
            <a:r>
              <a:rPr lang="en-US" sz="2000" dirty="0"/>
              <a:t>into the </a:t>
            </a:r>
            <a:r>
              <a:rPr lang="en-US" sz="2000" dirty="0" smtClean="0"/>
              <a:t>database item </a:t>
            </a:r>
            <a:r>
              <a:rPr lang="en-US" sz="2000" dirty="0"/>
              <a:t>named </a:t>
            </a:r>
            <a:r>
              <a:rPr lang="en-US" sz="2000" i="1" dirty="0"/>
              <a:t>X</a:t>
            </a:r>
            <a:r>
              <a:rPr lang="en-US" sz="2000" dirty="0"/>
              <a:t>.</a:t>
            </a:r>
          </a:p>
        </p:txBody>
      </p:sp>
    </p:spTree>
    <p:extLst>
      <p:ext uri="{BB962C8B-B14F-4D97-AF65-F5344CB8AC3E}">
        <p14:creationId xmlns:p14="http://schemas.microsoft.com/office/powerpoint/2010/main" val="31349242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2PL</a:t>
            </a:r>
            <a:endParaRPr lang="en-US" dirty="0"/>
          </a:p>
        </p:txBody>
      </p:sp>
      <p:sp>
        <p:nvSpPr>
          <p:cNvPr id="3" name="Content Placeholder 2"/>
          <p:cNvSpPr>
            <a:spLocks noGrp="1"/>
          </p:cNvSpPr>
          <p:nvPr>
            <p:ph idx="1"/>
          </p:nvPr>
        </p:nvSpPr>
        <p:spPr/>
        <p:txBody>
          <a:bodyPr>
            <a:normAutofit/>
          </a:bodyPr>
          <a:lstStyle/>
          <a:p>
            <a:r>
              <a:rPr lang="en-US" dirty="0"/>
              <a:t>A transaction is said to follow the </a:t>
            </a:r>
            <a:r>
              <a:rPr lang="en-US" b="1" dirty="0"/>
              <a:t>two-phase locking protocol </a:t>
            </a:r>
            <a:r>
              <a:rPr lang="en-US" dirty="0"/>
              <a:t>if </a:t>
            </a:r>
            <a:r>
              <a:rPr lang="en-US" dirty="0" smtClean="0"/>
              <a:t/>
            </a:r>
            <a:br>
              <a:rPr lang="en-US" dirty="0" smtClean="0"/>
            </a:br>
            <a:endParaRPr lang="en-US" dirty="0" smtClean="0"/>
          </a:p>
          <a:p>
            <a:pPr marL="914400" indent="-457200"/>
            <a:r>
              <a:rPr lang="en-US" altLang="zh-TW" dirty="0"/>
              <a:t>B</a:t>
            </a:r>
            <a:r>
              <a:rPr lang="en-US" altLang="zh-TW" dirty="0" smtClean="0"/>
              <a:t>efore </a:t>
            </a:r>
            <a:r>
              <a:rPr lang="en-US" altLang="zh-TW" dirty="0"/>
              <a:t>operating on any object, the transaction first acquires a </a:t>
            </a:r>
            <a:br>
              <a:rPr lang="en-US" altLang="zh-TW" dirty="0"/>
            </a:br>
            <a:r>
              <a:rPr lang="en-US" altLang="zh-TW" dirty="0" smtClean="0"/>
              <a:t>lock </a:t>
            </a:r>
            <a:r>
              <a:rPr lang="en-US" altLang="zh-TW" dirty="0"/>
              <a:t>on that object </a:t>
            </a:r>
            <a:r>
              <a:rPr lang="en-US" altLang="zh-TW" u="sng" dirty="0"/>
              <a:t>(the locking </a:t>
            </a:r>
            <a:r>
              <a:rPr lang="en-US" altLang="zh-TW" u="sng" dirty="0" smtClean="0"/>
              <a:t>phase</a:t>
            </a:r>
            <a:r>
              <a:rPr lang="en-US" altLang="zh-TW" dirty="0" smtClean="0"/>
              <a:t>)</a:t>
            </a:r>
          </a:p>
          <a:p>
            <a:pPr marL="914400" indent="-457200"/>
            <a:r>
              <a:rPr lang="en-US" altLang="zh-TW" dirty="0"/>
              <a:t>A</a:t>
            </a:r>
            <a:r>
              <a:rPr lang="en-US" altLang="zh-TW" dirty="0" smtClean="0"/>
              <a:t>fter releasing a lock, the transaction never acquires any more </a:t>
            </a:r>
            <a:br>
              <a:rPr lang="en-US" altLang="zh-TW" dirty="0" smtClean="0"/>
            </a:br>
            <a:r>
              <a:rPr lang="en-US" altLang="zh-TW" dirty="0" smtClean="0"/>
              <a:t>lock </a:t>
            </a:r>
            <a:r>
              <a:rPr lang="en-US" altLang="zh-TW" u="sng" dirty="0" smtClean="0"/>
              <a:t>(the unlocking phase</a:t>
            </a:r>
            <a:r>
              <a:rPr lang="en-US" altLang="zh-TW" dirty="0" smtClean="0"/>
              <a:t> )</a:t>
            </a:r>
            <a:br>
              <a:rPr lang="en-US" altLang="zh-TW" dirty="0" smtClean="0"/>
            </a:br>
            <a:endParaRPr lang="en-US" altLang="zh-TW" dirty="0" smtClean="0"/>
          </a:p>
          <a:p>
            <a:r>
              <a:rPr lang="en-US" altLang="zh-TW" dirty="0"/>
              <a:t>I</a:t>
            </a:r>
            <a:r>
              <a:rPr lang="en-US" altLang="zh-TW" dirty="0" smtClean="0"/>
              <a:t>n </a:t>
            </a:r>
            <a:r>
              <a:rPr lang="en-US" altLang="zh-TW" dirty="0"/>
              <a:t>any transaction, all locks must precede all unlock </a:t>
            </a:r>
            <a:r>
              <a:rPr lang="en-US" i="1" dirty="0" smtClean="0"/>
              <a:t>all </a:t>
            </a:r>
            <a:r>
              <a:rPr lang="en-US" dirty="0"/>
              <a:t>locking </a:t>
            </a:r>
            <a:r>
              <a:rPr lang="en-US" dirty="0" smtClean="0"/>
              <a:t>operations </a:t>
            </a:r>
            <a:endParaRPr lang="en-US" dirty="0"/>
          </a:p>
          <a:p>
            <a:endParaRPr lang="en-US" dirty="0"/>
          </a:p>
        </p:txBody>
      </p:sp>
    </p:spTree>
    <p:extLst>
      <p:ext uri="{BB962C8B-B14F-4D97-AF65-F5344CB8AC3E}">
        <p14:creationId xmlns:p14="http://schemas.microsoft.com/office/powerpoint/2010/main" val="19940310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2PL</a:t>
            </a:r>
            <a:endParaRPr lang="en-US" dirty="0"/>
          </a:p>
        </p:txBody>
      </p:sp>
      <p:sp>
        <p:nvSpPr>
          <p:cNvPr id="3" name="Content Placeholder 2"/>
          <p:cNvSpPr>
            <a:spLocks noGrp="1"/>
          </p:cNvSpPr>
          <p:nvPr>
            <p:ph idx="1"/>
          </p:nvPr>
        </p:nvSpPr>
        <p:spPr/>
        <p:txBody>
          <a:bodyPr/>
          <a:lstStyle/>
          <a:p>
            <a:r>
              <a:rPr lang="en-US" dirty="0" smtClean="0"/>
              <a:t>2PL has two phases</a:t>
            </a:r>
            <a:br>
              <a:rPr lang="en-US" dirty="0" smtClean="0"/>
            </a:br>
            <a:endParaRPr lang="en-US" dirty="0" smtClean="0"/>
          </a:p>
          <a:p>
            <a:pPr lvl="1">
              <a:lnSpc>
                <a:spcPct val="90000"/>
              </a:lnSpc>
            </a:pPr>
            <a:r>
              <a:rPr lang="en-US" altLang="en-US" b="1" dirty="0">
                <a:latin typeface="Times New Roman" panose="02020603050405020304" pitchFamily="18" charset="0"/>
                <a:cs typeface="Times New Roman" panose="02020603050405020304" pitchFamily="18" charset="0"/>
              </a:rPr>
              <a:t>Growing phase</a:t>
            </a:r>
            <a:r>
              <a:rPr lang="en-US" altLang="en-US" dirty="0">
                <a:latin typeface="Times New Roman" panose="02020603050405020304" pitchFamily="18" charset="0"/>
                <a:cs typeface="Times New Roman" panose="02020603050405020304" pitchFamily="18" charset="0"/>
              </a:rPr>
              <a:t> : </a:t>
            </a:r>
            <a:r>
              <a:rPr lang="en-US" dirty="0"/>
              <a:t>during which new locks on items can be acquired but none can be </a:t>
            </a:r>
            <a:r>
              <a:rPr lang="en-US" dirty="0" smtClean="0"/>
              <a:t>released</a:t>
            </a:r>
          </a:p>
          <a:p>
            <a:pPr lvl="1">
              <a:lnSpc>
                <a:spcPct val="90000"/>
              </a:lnSpc>
            </a:pPr>
            <a:r>
              <a:rPr lang="en-US" altLang="en-US" b="1" dirty="0" smtClean="0">
                <a:latin typeface="Times New Roman" panose="02020603050405020304" pitchFamily="18" charset="0"/>
                <a:cs typeface="Times New Roman" panose="02020603050405020304" pitchFamily="18" charset="0"/>
              </a:rPr>
              <a:t>Shrinking </a:t>
            </a:r>
            <a:r>
              <a:rPr lang="en-US" altLang="en-US" b="1" dirty="0">
                <a:latin typeface="Times New Roman" panose="02020603050405020304" pitchFamily="18" charset="0"/>
                <a:cs typeface="Times New Roman" panose="02020603050405020304" pitchFamily="18" charset="0"/>
              </a:rPr>
              <a:t>phase</a:t>
            </a:r>
            <a:r>
              <a:rPr lang="en-US" altLang="en-US" dirty="0">
                <a:latin typeface="Times New Roman" panose="02020603050405020304" pitchFamily="18" charset="0"/>
                <a:cs typeface="Times New Roman" panose="02020603050405020304" pitchFamily="18" charset="0"/>
              </a:rPr>
              <a:t> : </a:t>
            </a:r>
            <a:r>
              <a:rPr lang="en-US" dirty="0"/>
              <a:t>during which existing locks can be released but </a:t>
            </a:r>
            <a:r>
              <a:rPr lang="en-US" dirty="0" smtClean="0"/>
              <a:t>no new locks new locks can be acquired</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a:p>
            <a:pPr>
              <a:buFontTx/>
              <a:buNone/>
            </a:pPr>
            <a:r>
              <a:rPr lang="en-US" altLang="zh-CN" dirty="0"/>
              <a:t>Let</a:t>
            </a:r>
            <a:r>
              <a:rPr lang="en-US" altLang="zh-CN" dirty="0">
                <a:latin typeface="Garamond" panose="02020404030301010803" pitchFamily="18" charset="0"/>
              </a:rPr>
              <a:t>’</a:t>
            </a:r>
            <a:r>
              <a:rPr lang="en-US" altLang="zh-CN" dirty="0"/>
              <a:t>s assume serial schedule S1: T1;T2</a:t>
            </a:r>
          </a:p>
          <a:p>
            <a:pPr>
              <a:buFontTx/>
              <a:buNone/>
            </a:pPr>
            <a:r>
              <a:rPr lang="en-US" altLang="zh-CN" dirty="0"/>
              <a:t>Initial values: X=20, Y=30  </a:t>
            </a:r>
            <a:r>
              <a:rPr lang="en-US" altLang="zh-CN" dirty="0">
                <a:sym typeface="Symbol" panose="05050102010706020507" pitchFamily="18" charset="2"/>
              </a:rPr>
              <a:t> </a:t>
            </a:r>
            <a:r>
              <a:rPr lang="en-US" altLang="zh-CN" dirty="0"/>
              <a:t>Result: X=50, Y=80</a:t>
            </a:r>
          </a:p>
          <a:p>
            <a:endParaRPr lang="en-US" dirty="0"/>
          </a:p>
        </p:txBody>
      </p:sp>
    </p:spTree>
    <p:extLst>
      <p:ext uri="{BB962C8B-B14F-4D97-AF65-F5344CB8AC3E}">
        <p14:creationId xmlns:p14="http://schemas.microsoft.com/office/powerpoint/2010/main" val="12450213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3295345398"/>
              </p:ext>
            </p:extLst>
          </p:nvPr>
        </p:nvGraphicFramePr>
        <p:xfrm>
          <a:off x="3012422" y="700559"/>
          <a:ext cx="4906962" cy="5856288"/>
        </p:xfrm>
        <a:graphic>
          <a:graphicData uri="http://schemas.openxmlformats.org/presentationml/2006/ole">
            <mc:AlternateContent xmlns:mc="http://schemas.openxmlformats.org/markup-compatibility/2006">
              <mc:Choice xmlns:v="urn:schemas-microsoft-com:vml" Requires="v">
                <p:oleObj spid="_x0000_s9219" name="Document" r:id="rId3" imgW="6297120" imgH="7513560" progId="Word.Document.8">
                  <p:embed/>
                </p:oleObj>
              </mc:Choice>
              <mc:Fallback>
                <p:oleObj name="Document" r:id="rId3" imgW="6297120" imgH="75135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2422" y="700559"/>
                        <a:ext cx="4906962" cy="585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6" name="Straight Connector 5"/>
          <p:cNvCxnSpPr/>
          <p:nvPr/>
        </p:nvCxnSpPr>
        <p:spPr>
          <a:xfrm>
            <a:off x="3092824" y="700559"/>
            <a:ext cx="0" cy="4947206"/>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409036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a:t>
            </a:r>
            <a:endParaRPr lang="en-US" dirty="0"/>
          </a:p>
        </p:txBody>
      </p:sp>
      <p:sp>
        <p:nvSpPr>
          <p:cNvPr id="3" name="Content Placeholder 2"/>
          <p:cNvSpPr>
            <a:spLocks noGrp="1"/>
          </p:cNvSpPr>
          <p:nvPr>
            <p:ph idx="1"/>
          </p:nvPr>
        </p:nvSpPr>
        <p:spPr/>
        <p:txBody>
          <a:bodyPr/>
          <a:lstStyle/>
          <a:p>
            <a:r>
              <a:rPr lang="en-US" altLang="zh-CN" sz="2800" i="1" dirty="0"/>
              <a:t>Conservative</a:t>
            </a:r>
            <a:r>
              <a:rPr lang="en-US" altLang="zh-CN" sz="2800" dirty="0"/>
              <a:t> 2PL (static) 2PL: Lock all items needed BEFORE  execution begins by </a:t>
            </a:r>
            <a:r>
              <a:rPr lang="en-US" altLang="zh-CN" sz="2800" dirty="0" err="1"/>
              <a:t>predeclaring</a:t>
            </a:r>
            <a:r>
              <a:rPr lang="en-US" altLang="zh-CN" sz="2800" dirty="0"/>
              <a:t> its read and write set</a:t>
            </a:r>
          </a:p>
          <a:p>
            <a:pPr lvl="1"/>
            <a:r>
              <a:rPr lang="en-US" altLang="zh-CN" sz="2400" dirty="0"/>
              <a:t>If any of the items in read or write set is already locked (by other transactions), transaction waits (does not acquire any locks)</a:t>
            </a:r>
          </a:p>
          <a:p>
            <a:pPr lvl="1"/>
            <a:r>
              <a:rPr lang="en-US" altLang="zh-CN" sz="2400" dirty="0"/>
              <a:t>Deadlock free but not very realistic</a:t>
            </a:r>
          </a:p>
          <a:p>
            <a:endParaRPr lang="en-US" dirty="0"/>
          </a:p>
        </p:txBody>
      </p:sp>
    </p:spTree>
    <p:extLst>
      <p:ext uri="{BB962C8B-B14F-4D97-AF65-F5344CB8AC3E}">
        <p14:creationId xmlns:p14="http://schemas.microsoft.com/office/powerpoint/2010/main" val="20737663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a:t>
            </a:r>
            <a:endParaRPr lang="en-US" dirty="0"/>
          </a:p>
        </p:txBody>
      </p:sp>
      <p:sp>
        <p:nvSpPr>
          <p:cNvPr id="3" name="Content Placeholder 2"/>
          <p:cNvSpPr>
            <a:spLocks noGrp="1"/>
          </p:cNvSpPr>
          <p:nvPr>
            <p:ph idx="1"/>
          </p:nvPr>
        </p:nvSpPr>
        <p:spPr/>
        <p:txBody>
          <a:bodyPr/>
          <a:lstStyle/>
          <a:p>
            <a:r>
              <a:rPr lang="en-US" altLang="zh-CN" i="1" dirty="0"/>
              <a:t>Strict</a:t>
            </a:r>
            <a:r>
              <a:rPr lang="en-US" altLang="zh-CN" dirty="0"/>
              <a:t> 2PL: Transaction does not release its write locks until AFTER it aborts/commits</a:t>
            </a:r>
          </a:p>
          <a:p>
            <a:pPr lvl="1"/>
            <a:r>
              <a:rPr lang="en-US" altLang="zh-CN" dirty="0"/>
              <a:t>Not deadlock free but guarantees recoverable schedules (strict schedule: transaction can neither read/write X until last transaction that wrote X has committed/aborted)</a:t>
            </a:r>
          </a:p>
          <a:p>
            <a:pPr lvl="1"/>
            <a:r>
              <a:rPr lang="en-US" altLang="zh-CN" dirty="0"/>
              <a:t>Most popular variation of 2PL</a:t>
            </a:r>
          </a:p>
          <a:p>
            <a:endParaRPr lang="en-US" dirty="0"/>
          </a:p>
        </p:txBody>
      </p:sp>
    </p:spTree>
    <p:extLst>
      <p:ext uri="{BB962C8B-B14F-4D97-AF65-F5344CB8AC3E}">
        <p14:creationId xmlns:p14="http://schemas.microsoft.com/office/powerpoint/2010/main" val="30567064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a:t>
            </a:r>
            <a:endParaRPr lang="en-US" dirty="0"/>
          </a:p>
        </p:txBody>
      </p:sp>
      <p:sp>
        <p:nvSpPr>
          <p:cNvPr id="3" name="Content Placeholder 2"/>
          <p:cNvSpPr>
            <a:spLocks noGrp="1"/>
          </p:cNvSpPr>
          <p:nvPr>
            <p:ph idx="1"/>
          </p:nvPr>
        </p:nvSpPr>
        <p:spPr/>
        <p:txBody>
          <a:bodyPr/>
          <a:lstStyle/>
          <a:p>
            <a:r>
              <a:rPr lang="en-US" altLang="zh-CN" dirty="0">
                <a:ea typeface="宋体" panose="02010600030101010101" pitchFamily="2" charset="-122"/>
              </a:rPr>
              <a:t>Deadlock  is a cycle of transactions that are all waiting for another transaction in the cycle to release a lock.</a:t>
            </a:r>
          </a:p>
          <a:p>
            <a:pPr marL="0" indent="0">
              <a:buNone/>
            </a:pPr>
            <a:endParaRPr lang="en-US" b="1" dirty="0" smtClean="0"/>
          </a:p>
          <a:p>
            <a:r>
              <a:rPr lang="en-US" b="1" dirty="0" smtClean="0"/>
              <a:t>Deadlock </a:t>
            </a:r>
            <a:r>
              <a:rPr lang="en-US" dirty="0"/>
              <a:t>occurs when </a:t>
            </a:r>
            <a:r>
              <a:rPr lang="en-US" i="1" dirty="0"/>
              <a:t>each </a:t>
            </a:r>
            <a:r>
              <a:rPr lang="en-US" dirty="0"/>
              <a:t>transaction </a:t>
            </a:r>
            <a:r>
              <a:rPr lang="en-US" i="1" dirty="0"/>
              <a:t>T </a:t>
            </a:r>
            <a:r>
              <a:rPr lang="en-US" dirty="0"/>
              <a:t>in a set of </a:t>
            </a:r>
            <a:r>
              <a:rPr lang="en-US" i="1" dirty="0"/>
              <a:t>two or more transactions </a:t>
            </a:r>
            <a:r>
              <a:rPr lang="en-US" dirty="0" smtClean="0"/>
              <a:t>is waiting </a:t>
            </a:r>
            <a:r>
              <a:rPr lang="en-US" dirty="0"/>
              <a:t>for some item that is locked by some other transaction </a:t>
            </a:r>
            <a:r>
              <a:rPr lang="en-US" i="1" dirty="0"/>
              <a:t>T</a:t>
            </a:r>
            <a:r>
              <a:rPr lang="en-US" dirty="0"/>
              <a:t> in the set. </a:t>
            </a:r>
            <a:r>
              <a:rPr lang="en-US" dirty="0" smtClean="0"/>
              <a:t>Hence, each </a:t>
            </a:r>
            <a:r>
              <a:rPr lang="en-US" dirty="0"/>
              <a:t>transaction in the set is in a waiting queue, waiting for one of the other </a:t>
            </a:r>
            <a:r>
              <a:rPr lang="en-US" dirty="0" smtClean="0"/>
              <a:t>transactions in </a:t>
            </a:r>
            <a:r>
              <a:rPr lang="en-US" dirty="0"/>
              <a:t>the set to release the lock on an item. But because the other transaction </a:t>
            </a:r>
            <a:r>
              <a:rPr lang="en-US" dirty="0" smtClean="0"/>
              <a:t>is also </a:t>
            </a:r>
            <a:r>
              <a:rPr lang="en-US" dirty="0"/>
              <a:t>waiting, it will never release the lock.</a:t>
            </a:r>
          </a:p>
        </p:txBody>
      </p:sp>
      <p:pic>
        <p:nvPicPr>
          <p:cNvPr id="4" name="Picture 4" descr="E:\dead0.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82635" y="3764619"/>
            <a:ext cx="3209366" cy="3093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6700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a:t>
            </a:r>
            <a:endParaRPr lang="en-US" dirty="0"/>
          </a:p>
        </p:txBody>
      </p:sp>
      <p:pic>
        <p:nvPicPr>
          <p:cNvPr id="6" name="Picture 5"/>
          <p:cNvPicPr>
            <a:picLocks noChangeAspect="1"/>
          </p:cNvPicPr>
          <p:nvPr/>
        </p:nvPicPr>
        <p:blipFill>
          <a:blip r:embed="rId2"/>
          <a:stretch>
            <a:fillRect/>
          </a:stretch>
        </p:blipFill>
        <p:spPr>
          <a:xfrm>
            <a:off x="408391" y="2592480"/>
            <a:ext cx="9421409" cy="3203201"/>
          </a:xfrm>
          <a:prstGeom prst="rect">
            <a:avLst/>
          </a:prstGeom>
        </p:spPr>
      </p:pic>
    </p:spTree>
    <p:extLst>
      <p:ext uri="{BB962C8B-B14F-4D97-AF65-F5344CB8AC3E}">
        <p14:creationId xmlns:p14="http://schemas.microsoft.com/office/powerpoint/2010/main" val="13137743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Reason for Deadlock</a:t>
            </a:r>
            <a:endParaRPr lang="en-US" dirty="0"/>
          </a:p>
        </p:txBody>
      </p:sp>
      <p:sp>
        <p:nvSpPr>
          <p:cNvPr id="3" name="Content Placeholder 2"/>
          <p:cNvSpPr>
            <a:spLocks noGrp="1"/>
          </p:cNvSpPr>
          <p:nvPr>
            <p:ph idx="1"/>
          </p:nvPr>
        </p:nvSpPr>
        <p:spPr/>
        <p:txBody>
          <a:bodyPr/>
          <a:lstStyle/>
          <a:p>
            <a:pPr>
              <a:spcBef>
                <a:spcPts val="1800"/>
              </a:spcBef>
            </a:pPr>
            <a:r>
              <a:rPr lang="en-US" altLang="en-US" b="1" dirty="0"/>
              <a:t>Mutual exclusion:</a:t>
            </a:r>
            <a:r>
              <a:rPr lang="en-US" altLang="en-US" dirty="0"/>
              <a:t>  only one process at a time can use a </a:t>
            </a:r>
            <a:r>
              <a:rPr lang="en-US" altLang="en-US" dirty="0" smtClean="0"/>
              <a:t>data item/ resource</a:t>
            </a:r>
            <a:endParaRPr lang="en-US" altLang="en-US" dirty="0"/>
          </a:p>
          <a:p>
            <a:pPr>
              <a:spcBef>
                <a:spcPts val="1800"/>
              </a:spcBef>
            </a:pPr>
            <a:r>
              <a:rPr lang="en-US" altLang="en-US" b="1" dirty="0"/>
              <a:t>Hold and wait:</a:t>
            </a:r>
            <a:r>
              <a:rPr lang="en-US" altLang="en-US" dirty="0"/>
              <a:t>  a process holding at least one data </a:t>
            </a:r>
            <a:r>
              <a:rPr lang="en-US" altLang="en-US" dirty="0" smtClean="0"/>
              <a:t>item/resources and </a:t>
            </a:r>
            <a:r>
              <a:rPr lang="en-US" altLang="en-US" dirty="0"/>
              <a:t>is waiting to acquire additional </a:t>
            </a:r>
            <a:r>
              <a:rPr lang="en-US" altLang="en-US" dirty="0" smtClean="0"/>
              <a:t>data item/ resources </a:t>
            </a:r>
            <a:r>
              <a:rPr lang="en-US" altLang="en-US" dirty="0"/>
              <a:t>held by other processes</a:t>
            </a:r>
          </a:p>
          <a:p>
            <a:pPr>
              <a:spcBef>
                <a:spcPts val="1800"/>
              </a:spcBef>
            </a:pPr>
            <a:r>
              <a:rPr lang="en-US" altLang="en-US" b="1" dirty="0"/>
              <a:t>No preemption:</a:t>
            </a:r>
            <a:r>
              <a:rPr lang="en-US" altLang="en-US" dirty="0"/>
              <a:t>  a </a:t>
            </a:r>
            <a:r>
              <a:rPr lang="en-US" altLang="en-US" dirty="0" smtClean="0"/>
              <a:t>data item/resource </a:t>
            </a:r>
            <a:r>
              <a:rPr lang="en-US" altLang="en-US" dirty="0"/>
              <a:t>can be released only voluntarily by the process holding it, after that process has completed its task</a:t>
            </a:r>
          </a:p>
          <a:p>
            <a:pPr>
              <a:spcBef>
                <a:spcPts val="1800"/>
              </a:spcBef>
            </a:pPr>
            <a:r>
              <a:rPr lang="en-US" altLang="en-US" b="1" dirty="0"/>
              <a:t>Circular wait:</a:t>
            </a:r>
            <a:r>
              <a:rPr lang="en-US" altLang="en-US" dirty="0"/>
              <a:t>  there exists a set </a:t>
            </a:r>
            <a:r>
              <a:rPr lang="en-US" altLang="en-US" dirty="0" smtClean="0"/>
              <a:t>{</a:t>
            </a:r>
            <a:r>
              <a:rPr lang="en-US" altLang="en-US" i="1" dirty="0" smtClean="0"/>
              <a:t>T</a:t>
            </a:r>
            <a:r>
              <a:rPr lang="en-US" altLang="en-US" baseline="-25000" dirty="0" smtClean="0"/>
              <a:t>0</a:t>
            </a:r>
            <a:r>
              <a:rPr lang="en-US" altLang="en-US" dirty="0"/>
              <a:t>, </a:t>
            </a:r>
            <a:r>
              <a:rPr lang="en-US" altLang="en-US" i="1" dirty="0" smtClean="0"/>
              <a:t>T</a:t>
            </a:r>
            <a:r>
              <a:rPr lang="en-US" altLang="en-US" baseline="-25000" dirty="0" smtClean="0"/>
              <a:t>1</a:t>
            </a:r>
            <a:r>
              <a:rPr lang="en-US" altLang="en-US" dirty="0"/>
              <a:t>, …, </a:t>
            </a:r>
            <a:r>
              <a:rPr lang="en-US" altLang="en-US" i="1" dirty="0" smtClean="0"/>
              <a:t>T</a:t>
            </a:r>
            <a:r>
              <a:rPr lang="en-US" altLang="en-US" baseline="-25000" dirty="0" smtClean="0"/>
              <a:t>0</a:t>
            </a:r>
            <a:r>
              <a:rPr lang="en-US" altLang="en-US" dirty="0"/>
              <a:t>} of waiting </a:t>
            </a:r>
            <a:r>
              <a:rPr lang="en-US" altLang="en-US" dirty="0" smtClean="0"/>
              <a:t>transaction </a:t>
            </a:r>
            <a:r>
              <a:rPr lang="en-US" altLang="en-US" dirty="0"/>
              <a:t>such that </a:t>
            </a:r>
            <a:r>
              <a:rPr lang="en-US" altLang="en-US" i="1" dirty="0" smtClean="0"/>
              <a:t>T</a:t>
            </a:r>
            <a:r>
              <a:rPr lang="en-US" altLang="en-US" baseline="-25000" dirty="0" smtClean="0"/>
              <a:t>0 </a:t>
            </a:r>
            <a:r>
              <a:rPr lang="en-US" altLang="en-US" dirty="0"/>
              <a:t>is waiting for </a:t>
            </a:r>
            <a:r>
              <a:rPr lang="en-US" altLang="en-US" dirty="0" smtClean="0"/>
              <a:t>a data item/resource </a:t>
            </a:r>
            <a:r>
              <a:rPr lang="en-US" altLang="en-US" dirty="0"/>
              <a:t>that is held by </a:t>
            </a:r>
            <a:r>
              <a:rPr lang="en-US" altLang="en-US" i="1" dirty="0" smtClean="0"/>
              <a:t>T</a:t>
            </a:r>
            <a:r>
              <a:rPr lang="en-US" altLang="en-US" baseline="-25000" dirty="0" smtClean="0"/>
              <a:t>1</a:t>
            </a:r>
            <a:r>
              <a:rPr lang="en-US" altLang="en-US" dirty="0"/>
              <a:t>, </a:t>
            </a:r>
            <a:r>
              <a:rPr lang="en-US" altLang="en-US" dirty="0" smtClean="0"/>
              <a:t> and </a:t>
            </a:r>
            <a:r>
              <a:rPr lang="en-US" altLang="en-US" i="1" dirty="0" smtClean="0"/>
              <a:t>T</a:t>
            </a:r>
            <a:r>
              <a:rPr lang="en-US" altLang="en-US" baseline="-25000" dirty="0" smtClean="0"/>
              <a:t>1</a:t>
            </a:r>
            <a:r>
              <a:rPr lang="en-US" altLang="en-US" dirty="0" smtClean="0"/>
              <a:t> </a:t>
            </a:r>
            <a:r>
              <a:rPr lang="en-US" altLang="en-US" dirty="0"/>
              <a:t>is waiting for </a:t>
            </a:r>
            <a:r>
              <a:rPr lang="en-US" altLang="en-US" dirty="0" smtClean="0"/>
              <a:t>a data item/resource </a:t>
            </a:r>
            <a:r>
              <a:rPr lang="en-US" altLang="en-US" dirty="0"/>
              <a:t>that is held by </a:t>
            </a:r>
          </a:p>
          <a:p>
            <a:pPr>
              <a:buFont typeface="Monotype Sorts" charset="2"/>
              <a:buNone/>
            </a:pPr>
            <a:r>
              <a:rPr lang="en-US" altLang="en-US" i="1" dirty="0"/>
              <a:t>	</a:t>
            </a:r>
            <a:r>
              <a:rPr lang="en-US" altLang="en-US" i="1" dirty="0" smtClean="0"/>
              <a:t>T</a:t>
            </a:r>
            <a:r>
              <a:rPr lang="en-US" altLang="en-US" baseline="-25000" dirty="0" smtClean="0"/>
              <a:t>2</a:t>
            </a:r>
            <a:r>
              <a:rPr lang="en-US" altLang="en-US" dirty="0"/>
              <a:t>, …, </a:t>
            </a:r>
            <a:r>
              <a:rPr lang="en-US" altLang="en-US" dirty="0" err="1" smtClean="0"/>
              <a:t>T</a:t>
            </a:r>
            <a:r>
              <a:rPr lang="en-US" altLang="en-US" i="1" baseline="-25000" dirty="0" err="1" smtClean="0"/>
              <a:t>n</a:t>
            </a:r>
            <a:r>
              <a:rPr lang="en-US" altLang="en-US" baseline="-25000" dirty="0" smtClean="0"/>
              <a:t>–1</a:t>
            </a:r>
            <a:r>
              <a:rPr lang="en-US" altLang="en-US" dirty="0" smtClean="0"/>
              <a:t> </a:t>
            </a:r>
            <a:r>
              <a:rPr lang="en-US" altLang="en-US" dirty="0"/>
              <a:t>is waiting for a </a:t>
            </a:r>
            <a:r>
              <a:rPr lang="en-US" altLang="en-US" dirty="0" smtClean="0"/>
              <a:t>data item </a:t>
            </a:r>
            <a:r>
              <a:rPr lang="en-US" altLang="en-US" dirty="0"/>
              <a:t>that is held by </a:t>
            </a:r>
            <a:br>
              <a:rPr lang="en-US" altLang="en-US" dirty="0"/>
            </a:br>
            <a:r>
              <a:rPr lang="en-US" altLang="en-US" i="1" dirty="0" err="1" smtClean="0"/>
              <a:t>T</a:t>
            </a:r>
            <a:r>
              <a:rPr lang="en-US" altLang="en-US" baseline="-25000" dirty="0" err="1" smtClean="0"/>
              <a:t>n</a:t>
            </a:r>
            <a:r>
              <a:rPr lang="en-US" altLang="en-US" dirty="0"/>
              <a:t>, and </a:t>
            </a:r>
            <a:r>
              <a:rPr lang="en-US" altLang="en-US" i="1" dirty="0" smtClean="0"/>
              <a:t>T</a:t>
            </a:r>
            <a:r>
              <a:rPr lang="en-US" altLang="en-US" baseline="-25000" dirty="0" smtClean="0"/>
              <a:t>0</a:t>
            </a:r>
            <a:r>
              <a:rPr lang="en-US" altLang="en-US" dirty="0" smtClean="0"/>
              <a:t> </a:t>
            </a:r>
            <a:r>
              <a:rPr lang="en-US" altLang="en-US" dirty="0"/>
              <a:t>is waiting for a </a:t>
            </a:r>
            <a:r>
              <a:rPr lang="en-US" altLang="en-US" dirty="0" smtClean="0"/>
              <a:t>data item </a:t>
            </a:r>
            <a:r>
              <a:rPr lang="en-US" altLang="en-US" dirty="0"/>
              <a:t>that is held by </a:t>
            </a:r>
            <a:r>
              <a:rPr lang="en-US" altLang="en-US" i="1" dirty="0" smtClean="0"/>
              <a:t>T</a:t>
            </a:r>
            <a:r>
              <a:rPr lang="en-US" altLang="en-US" baseline="-25000" dirty="0" smtClean="0"/>
              <a:t>0</a:t>
            </a:r>
            <a:r>
              <a:rPr lang="en-US" altLang="en-US" dirty="0"/>
              <a:t>.</a:t>
            </a:r>
          </a:p>
          <a:p>
            <a:endParaRPr lang="en-US" dirty="0"/>
          </a:p>
        </p:txBody>
      </p:sp>
    </p:spTree>
    <p:extLst>
      <p:ext uri="{BB962C8B-B14F-4D97-AF65-F5344CB8AC3E}">
        <p14:creationId xmlns:p14="http://schemas.microsoft.com/office/powerpoint/2010/main" val="27867273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prevention</a:t>
            </a:r>
            <a:endParaRPr lang="en-US" dirty="0"/>
          </a:p>
        </p:txBody>
      </p:sp>
      <p:sp>
        <p:nvSpPr>
          <p:cNvPr id="3" name="Content Placeholder 2"/>
          <p:cNvSpPr>
            <a:spLocks noGrp="1"/>
          </p:cNvSpPr>
          <p:nvPr>
            <p:ph idx="1"/>
          </p:nvPr>
        </p:nvSpPr>
        <p:spPr/>
        <p:txBody>
          <a:bodyPr/>
          <a:lstStyle/>
          <a:p>
            <a:r>
              <a:rPr lang="en-US" dirty="0" smtClean="0"/>
              <a:t>Different techniques are used to prevent deadlock</a:t>
            </a:r>
          </a:p>
          <a:p>
            <a:r>
              <a:rPr lang="en-US" dirty="0" smtClean="0"/>
              <a:t>Deadlock </a:t>
            </a:r>
            <a:r>
              <a:rPr lang="en-US" dirty="0"/>
              <a:t>deduction</a:t>
            </a:r>
          </a:p>
          <a:p>
            <a:pPr marL="914400" indent="-457200"/>
            <a:r>
              <a:rPr lang="en-US" dirty="0"/>
              <a:t>Wait for </a:t>
            </a:r>
            <a:r>
              <a:rPr lang="en-US" dirty="0" smtClean="0"/>
              <a:t>graph</a:t>
            </a:r>
          </a:p>
          <a:p>
            <a:r>
              <a:rPr lang="en-US" dirty="0" smtClean="0"/>
              <a:t>Deadlock prevention</a:t>
            </a:r>
          </a:p>
          <a:p>
            <a:endParaRPr lang="en-US" dirty="0" smtClean="0"/>
          </a:p>
          <a:p>
            <a:endParaRPr lang="en-US" dirty="0"/>
          </a:p>
        </p:txBody>
      </p:sp>
    </p:spTree>
    <p:extLst>
      <p:ext uri="{BB962C8B-B14F-4D97-AF65-F5344CB8AC3E}">
        <p14:creationId xmlns:p14="http://schemas.microsoft.com/office/powerpoint/2010/main" val="25822402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a:t>
            </a:r>
            <a:endParaRPr lang="en-US" dirty="0"/>
          </a:p>
        </p:txBody>
      </p:sp>
      <p:sp>
        <p:nvSpPr>
          <p:cNvPr id="3" name="Content Placeholder 2"/>
          <p:cNvSpPr>
            <a:spLocks noGrp="1"/>
          </p:cNvSpPr>
          <p:nvPr>
            <p:ph idx="1"/>
          </p:nvPr>
        </p:nvSpPr>
        <p:spPr/>
        <p:txBody>
          <a:bodyPr/>
          <a:lstStyle/>
          <a:p>
            <a:r>
              <a:rPr lang="en-US" b="1" dirty="0"/>
              <a:t>Deadlock </a:t>
            </a:r>
            <a:r>
              <a:rPr lang="en-US" dirty="0"/>
              <a:t>occurs when </a:t>
            </a:r>
            <a:r>
              <a:rPr lang="en-US" i="1" dirty="0"/>
              <a:t>each </a:t>
            </a:r>
            <a:r>
              <a:rPr lang="en-US" dirty="0"/>
              <a:t>transaction </a:t>
            </a:r>
            <a:r>
              <a:rPr lang="en-US" i="1" dirty="0"/>
              <a:t>T </a:t>
            </a:r>
            <a:r>
              <a:rPr lang="en-US" dirty="0"/>
              <a:t>in a set of </a:t>
            </a:r>
            <a:r>
              <a:rPr lang="en-US" i="1" dirty="0"/>
              <a:t>two or more transactions </a:t>
            </a:r>
            <a:r>
              <a:rPr lang="en-US" dirty="0" smtClean="0"/>
              <a:t>is waiting </a:t>
            </a:r>
            <a:r>
              <a:rPr lang="en-US" dirty="0"/>
              <a:t>for some item that is locked by some other transaction </a:t>
            </a:r>
            <a:r>
              <a:rPr lang="en-US" i="1" dirty="0"/>
              <a:t>T</a:t>
            </a:r>
            <a:r>
              <a:rPr lang="en-US" dirty="0"/>
              <a:t> in the </a:t>
            </a:r>
            <a:r>
              <a:rPr lang="en-US" dirty="0" smtClean="0"/>
              <a:t>set.</a:t>
            </a:r>
          </a:p>
          <a:p>
            <a:r>
              <a:rPr lang="en-US" dirty="0" smtClean="0"/>
              <a:t>Each </a:t>
            </a:r>
            <a:r>
              <a:rPr lang="en-US" dirty="0"/>
              <a:t>transaction in the set is in a waiting queue, waiting for one of the other </a:t>
            </a:r>
            <a:r>
              <a:rPr lang="en-US" dirty="0" smtClean="0"/>
              <a:t>transactions in </a:t>
            </a:r>
            <a:r>
              <a:rPr lang="en-US" dirty="0"/>
              <a:t>the set to release the lock on an item. But because the other transaction </a:t>
            </a:r>
            <a:r>
              <a:rPr lang="en-US" dirty="0" smtClean="0"/>
              <a:t>is also </a:t>
            </a:r>
            <a:r>
              <a:rPr lang="en-US" dirty="0"/>
              <a:t>waiting, it will never release the lock</a:t>
            </a:r>
          </a:p>
        </p:txBody>
      </p:sp>
      <p:pic>
        <p:nvPicPr>
          <p:cNvPr id="4" name="Picture 3"/>
          <p:cNvPicPr>
            <a:picLocks noChangeAspect="1"/>
          </p:cNvPicPr>
          <p:nvPr/>
        </p:nvPicPr>
        <p:blipFill>
          <a:blip r:embed="rId2"/>
          <a:stretch>
            <a:fillRect/>
          </a:stretch>
        </p:blipFill>
        <p:spPr>
          <a:xfrm>
            <a:off x="983569" y="4369934"/>
            <a:ext cx="7116114" cy="1901617"/>
          </a:xfrm>
          <a:prstGeom prst="rect">
            <a:avLst/>
          </a:prstGeom>
        </p:spPr>
      </p:pic>
    </p:spTree>
    <p:extLst>
      <p:ext uri="{BB962C8B-B14F-4D97-AF65-F5344CB8AC3E}">
        <p14:creationId xmlns:p14="http://schemas.microsoft.com/office/powerpoint/2010/main" val="3757949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Desirable property of transaction</a:t>
            </a:r>
            <a:endParaRPr lang="en-US" dirty="0"/>
          </a:p>
        </p:txBody>
      </p:sp>
      <p:sp>
        <p:nvSpPr>
          <p:cNvPr id="3" name="Content Placeholder 2"/>
          <p:cNvSpPr>
            <a:spLocks noGrp="1"/>
          </p:cNvSpPr>
          <p:nvPr>
            <p:ph idx="1"/>
          </p:nvPr>
        </p:nvSpPr>
        <p:spPr/>
        <p:txBody>
          <a:bodyPr>
            <a:normAutofit/>
          </a:bodyPr>
          <a:lstStyle/>
          <a:p>
            <a:pPr algn="just">
              <a:buNone/>
            </a:pPr>
            <a:r>
              <a:rPr lang="en-US" altLang="en-US" dirty="0" smtClean="0"/>
              <a:t>1 ACID </a:t>
            </a:r>
            <a:r>
              <a:rPr lang="en-US" altLang="en-US" dirty="0"/>
              <a:t>properties:</a:t>
            </a:r>
          </a:p>
          <a:p>
            <a:pPr algn="just"/>
            <a:r>
              <a:rPr lang="en-US" altLang="en-US" b="1" dirty="0"/>
              <a:t>Atomicity</a:t>
            </a:r>
            <a:r>
              <a:rPr lang="en-US" altLang="en-US" dirty="0"/>
              <a:t>: A transaction is an atomic unit of processing; it is either performed in its entirety or not performed at all.</a:t>
            </a:r>
          </a:p>
          <a:p>
            <a:pPr marL="914400"/>
            <a:r>
              <a:rPr lang="en-US" dirty="0" smtClean="0"/>
              <a:t>Execute </a:t>
            </a:r>
            <a:r>
              <a:rPr lang="en-US" dirty="0"/>
              <a:t>a transaction to completion</a:t>
            </a:r>
            <a:r>
              <a:rPr lang="en-US" dirty="0" smtClean="0"/>
              <a:t>.</a:t>
            </a:r>
          </a:p>
          <a:p>
            <a:pPr marL="914400"/>
            <a:r>
              <a:rPr lang="en-US" i="1" dirty="0" smtClean="0"/>
              <a:t>Transaction </a:t>
            </a:r>
            <a:r>
              <a:rPr lang="en-US" i="1" dirty="0"/>
              <a:t>recovery subsystem </a:t>
            </a:r>
            <a:r>
              <a:rPr lang="en-US" dirty="0"/>
              <a:t>of a </a:t>
            </a:r>
            <a:r>
              <a:rPr lang="en-US" dirty="0" smtClean="0"/>
              <a:t>DBMS is responsible to </a:t>
            </a:r>
            <a:r>
              <a:rPr lang="en-US" dirty="0"/>
              <a:t>ensure atomicity.</a:t>
            </a:r>
          </a:p>
          <a:p>
            <a:pPr marL="914400"/>
            <a:r>
              <a:rPr lang="en-US" dirty="0"/>
              <a:t>If a transaction fails to complete for some reason, such as a system crash in </a:t>
            </a:r>
            <a:r>
              <a:rPr lang="en-US" dirty="0" smtClean="0"/>
              <a:t>the midst </a:t>
            </a:r>
            <a:r>
              <a:rPr lang="en-US" dirty="0"/>
              <a:t>of transaction execution, the recovery technique must undo any effects of </a:t>
            </a:r>
            <a:r>
              <a:rPr lang="en-US" dirty="0" smtClean="0"/>
              <a:t>the transaction </a:t>
            </a:r>
            <a:r>
              <a:rPr lang="en-US" dirty="0"/>
              <a:t>on the database. </a:t>
            </a:r>
          </a:p>
        </p:txBody>
      </p:sp>
    </p:spTree>
    <p:extLst>
      <p:ext uri="{BB962C8B-B14F-4D97-AF65-F5344CB8AC3E}">
        <p14:creationId xmlns:p14="http://schemas.microsoft.com/office/powerpoint/2010/main" val="26944660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avoidance</a:t>
            </a:r>
            <a:endParaRPr lang="en-US" dirty="0"/>
          </a:p>
        </p:txBody>
      </p:sp>
      <p:sp>
        <p:nvSpPr>
          <p:cNvPr id="3" name="Content Placeholder 2"/>
          <p:cNvSpPr>
            <a:spLocks noGrp="1"/>
          </p:cNvSpPr>
          <p:nvPr>
            <p:ph idx="1"/>
          </p:nvPr>
        </p:nvSpPr>
        <p:spPr/>
        <p:txBody>
          <a:bodyPr>
            <a:normAutofit fontScale="92500" lnSpcReduction="10000"/>
          </a:bodyPr>
          <a:lstStyle/>
          <a:p>
            <a:pPr>
              <a:spcBef>
                <a:spcPts val="1800"/>
              </a:spcBef>
            </a:pPr>
            <a:r>
              <a:rPr lang="en-US" altLang="en-US" b="1" dirty="0" smtClean="0"/>
              <a:t>There are four reasons of deadlock</a:t>
            </a:r>
          </a:p>
          <a:p>
            <a:pPr>
              <a:spcBef>
                <a:spcPts val="1800"/>
              </a:spcBef>
            </a:pPr>
            <a:r>
              <a:rPr lang="en-US" altLang="en-US" b="1" dirty="0" smtClean="0"/>
              <a:t>Mutual </a:t>
            </a:r>
            <a:r>
              <a:rPr lang="en-US" altLang="en-US" b="1" dirty="0"/>
              <a:t>exclusion:</a:t>
            </a:r>
            <a:r>
              <a:rPr lang="en-US" altLang="en-US" dirty="0"/>
              <a:t>  only one </a:t>
            </a:r>
            <a:r>
              <a:rPr lang="en-US" altLang="en-US" dirty="0" smtClean="0"/>
              <a:t>transaction </a:t>
            </a:r>
            <a:r>
              <a:rPr lang="en-US" altLang="en-US" dirty="0"/>
              <a:t>at a time can use a data item/ resource</a:t>
            </a:r>
          </a:p>
          <a:p>
            <a:pPr>
              <a:spcBef>
                <a:spcPts val="1800"/>
              </a:spcBef>
            </a:pPr>
            <a:r>
              <a:rPr lang="en-US" altLang="en-US" b="1" dirty="0"/>
              <a:t>Hold and wait:</a:t>
            </a:r>
            <a:r>
              <a:rPr lang="en-US" altLang="en-US" dirty="0"/>
              <a:t>  a </a:t>
            </a:r>
            <a:r>
              <a:rPr lang="en-US" altLang="en-US" dirty="0" smtClean="0"/>
              <a:t>transaction </a:t>
            </a:r>
            <a:r>
              <a:rPr lang="en-US" altLang="en-US" dirty="0"/>
              <a:t>holding at least one data item/resources and is waiting to acquire additional data item/ resources held by other </a:t>
            </a:r>
            <a:r>
              <a:rPr lang="en-US" altLang="en-US" dirty="0" err="1" smtClean="0"/>
              <a:t>trasaction</a:t>
            </a:r>
            <a:endParaRPr lang="en-US" altLang="en-US" dirty="0"/>
          </a:p>
          <a:p>
            <a:pPr>
              <a:spcBef>
                <a:spcPts val="1800"/>
              </a:spcBef>
            </a:pPr>
            <a:r>
              <a:rPr lang="en-US" altLang="en-US" b="1" dirty="0"/>
              <a:t>No preemption:</a:t>
            </a:r>
            <a:r>
              <a:rPr lang="en-US" altLang="en-US" dirty="0"/>
              <a:t>  </a:t>
            </a:r>
            <a:r>
              <a:rPr lang="en-US" altLang="en-US" dirty="0" smtClean="0"/>
              <a:t>A </a:t>
            </a:r>
            <a:r>
              <a:rPr lang="en-US" altLang="en-US" dirty="0"/>
              <a:t>data item/resource can be released only voluntarily by </a:t>
            </a:r>
            <a:r>
              <a:rPr lang="en-US" altLang="en-US" dirty="0" smtClean="0"/>
              <a:t>a transaction </a:t>
            </a:r>
            <a:r>
              <a:rPr lang="en-US" altLang="en-US" dirty="0"/>
              <a:t>holding it, after that </a:t>
            </a:r>
            <a:r>
              <a:rPr lang="en-US" altLang="en-US" dirty="0" smtClean="0"/>
              <a:t>other transaction </a:t>
            </a:r>
            <a:r>
              <a:rPr lang="en-US" altLang="en-US" dirty="0"/>
              <a:t>has completed its task</a:t>
            </a:r>
          </a:p>
          <a:p>
            <a:pPr>
              <a:spcBef>
                <a:spcPts val="1800"/>
              </a:spcBef>
            </a:pPr>
            <a:r>
              <a:rPr lang="en-US" altLang="en-US" b="1" dirty="0"/>
              <a:t>Circular wait:</a:t>
            </a:r>
            <a:r>
              <a:rPr lang="en-US" altLang="en-US" dirty="0"/>
              <a:t>  there exists a set {</a:t>
            </a:r>
            <a:r>
              <a:rPr lang="en-US" altLang="en-US" i="1" dirty="0"/>
              <a:t>T</a:t>
            </a:r>
            <a:r>
              <a:rPr lang="en-US" altLang="en-US" baseline="-25000" dirty="0"/>
              <a:t>0</a:t>
            </a:r>
            <a:r>
              <a:rPr lang="en-US" altLang="en-US" dirty="0"/>
              <a:t>, </a:t>
            </a:r>
            <a:r>
              <a:rPr lang="en-US" altLang="en-US" i="1" dirty="0"/>
              <a:t>T</a:t>
            </a:r>
            <a:r>
              <a:rPr lang="en-US" altLang="en-US" baseline="-25000" dirty="0"/>
              <a:t>1</a:t>
            </a:r>
            <a:r>
              <a:rPr lang="en-US" altLang="en-US" dirty="0"/>
              <a:t>, …, </a:t>
            </a:r>
            <a:r>
              <a:rPr lang="en-US" altLang="en-US" i="1" dirty="0"/>
              <a:t>T</a:t>
            </a:r>
            <a:r>
              <a:rPr lang="en-US" altLang="en-US" baseline="-25000" dirty="0"/>
              <a:t>0</a:t>
            </a:r>
            <a:r>
              <a:rPr lang="en-US" altLang="en-US" dirty="0"/>
              <a:t>} of waiting transaction such that </a:t>
            </a:r>
            <a:r>
              <a:rPr lang="en-US" altLang="en-US" i="1" dirty="0"/>
              <a:t>T</a:t>
            </a:r>
            <a:r>
              <a:rPr lang="en-US" altLang="en-US" baseline="-25000" dirty="0"/>
              <a:t>0 </a:t>
            </a:r>
            <a:r>
              <a:rPr lang="en-US" altLang="en-US" dirty="0"/>
              <a:t>is waiting for a data item/resource that is held by </a:t>
            </a:r>
            <a:r>
              <a:rPr lang="en-US" altLang="en-US" i="1" dirty="0"/>
              <a:t>T</a:t>
            </a:r>
            <a:r>
              <a:rPr lang="en-US" altLang="en-US" baseline="-25000" dirty="0"/>
              <a:t>1</a:t>
            </a:r>
            <a:r>
              <a:rPr lang="en-US" altLang="en-US" dirty="0"/>
              <a:t>,  and </a:t>
            </a:r>
            <a:r>
              <a:rPr lang="en-US" altLang="en-US" i="1" dirty="0"/>
              <a:t>T</a:t>
            </a:r>
            <a:r>
              <a:rPr lang="en-US" altLang="en-US" baseline="-25000" dirty="0"/>
              <a:t>1</a:t>
            </a:r>
            <a:r>
              <a:rPr lang="en-US" altLang="en-US" dirty="0"/>
              <a:t> is waiting for a data item/resource that is held by </a:t>
            </a:r>
          </a:p>
          <a:p>
            <a:pPr>
              <a:buFont typeface="Monotype Sorts" charset="2"/>
              <a:buNone/>
            </a:pPr>
            <a:r>
              <a:rPr lang="en-US" altLang="en-US" i="1" dirty="0"/>
              <a:t>	T</a:t>
            </a:r>
            <a:r>
              <a:rPr lang="en-US" altLang="en-US" baseline="-25000" dirty="0"/>
              <a:t>2</a:t>
            </a:r>
            <a:r>
              <a:rPr lang="en-US" altLang="en-US" dirty="0"/>
              <a:t>, …, </a:t>
            </a:r>
            <a:r>
              <a:rPr lang="en-US" altLang="en-US" dirty="0" err="1"/>
              <a:t>T</a:t>
            </a:r>
            <a:r>
              <a:rPr lang="en-US" altLang="en-US" i="1" baseline="-25000" dirty="0" err="1"/>
              <a:t>n</a:t>
            </a:r>
            <a:r>
              <a:rPr lang="en-US" altLang="en-US" baseline="-25000" dirty="0"/>
              <a:t>–1</a:t>
            </a:r>
            <a:r>
              <a:rPr lang="en-US" altLang="en-US" dirty="0"/>
              <a:t> is waiting for a data item that is held by </a:t>
            </a:r>
            <a:br>
              <a:rPr lang="en-US" altLang="en-US" dirty="0"/>
            </a:br>
            <a:r>
              <a:rPr lang="en-US" altLang="en-US" i="1" dirty="0" err="1"/>
              <a:t>T</a:t>
            </a:r>
            <a:r>
              <a:rPr lang="en-US" altLang="en-US" baseline="-25000" dirty="0" err="1"/>
              <a:t>n</a:t>
            </a:r>
            <a:r>
              <a:rPr lang="en-US" altLang="en-US" dirty="0"/>
              <a:t>, and </a:t>
            </a:r>
            <a:r>
              <a:rPr lang="en-US" altLang="en-US" i="1" dirty="0"/>
              <a:t>T</a:t>
            </a:r>
            <a:r>
              <a:rPr lang="en-US" altLang="en-US" baseline="-25000" dirty="0"/>
              <a:t>0</a:t>
            </a:r>
            <a:r>
              <a:rPr lang="en-US" altLang="en-US" dirty="0"/>
              <a:t> is waiting for a data item that is held by </a:t>
            </a:r>
            <a:r>
              <a:rPr lang="en-US" altLang="en-US" i="1" dirty="0"/>
              <a:t>T</a:t>
            </a:r>
            <a:r>
              <a:rPr lang="en-US" altLang="en-US" baseline="-25000" dirty="0"/>
              <a:t>0</a:t>
            </a:r>
            <a:r>
              <a:rPr lang="en-US" altLang="en-US" dirty="0"/>
              <a:t>.</a:t>
            </a:r>
          </a:p>
          <a:p>
            <a:endParaRPr lang="en-US" dirty="0"/>
          </a:p>
          <a:p>
            <a:endParaRPr lang="en-US" dirty="0"/>
          </a:p>
        </p:txBody>
      </p:sp>
    </p:spTree>
    <p:extLst>
      <p:ext uri="{BB962C8B-B14F-4D97-AF65-F5344CB8AC3E}">
        <p14:creationId xmlns:p14="http://schemas.microsoft.com/office/powerpoint/2010/main" val="33376550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avoidance</a:t>
            </a:r>
            <a:endParaRPr lang="en-US" dirty="0"/>
          </a:p>
        </p:txBody>
      </p:sp>
      <p:sp>
        <p:nvSpPr>
          <p:cNvPr id="3" name="Content Placeholder 2"/>
          <p:cNvSpPr>
            <a:spLocks noGrp="1"/>
          </p:cNvSpPr>
          <p:nvPr>
            <p:ph idx="1"/>
          </p:nvPr>
        </p:nvSpPr>
        <p:spPr/>
        <p:txBody>
          <a:bodyPr/>
          <a:lstStyle/>
          <a:p>
            <a:r>
              <a:rPr lang="en-US" dirty="0" smtClean="0"/>
              <a:t>To avoid deadlock to occur avoid all the four situation</a:t>
            </a:r>
            <a:endParaRPr lang="en-US" dirty="0"/>
          </a:p>
        </p:txBody>
      </p:sp>
    </p:spTree>
    <p:extLst>
      <p:ext uri="{BB962C8B-B14F-4D97-AF65-F5344CB8AC3E}">
        <p14:creationId xmlns:p14="http://schemas.microsoft.com/office/powerpoint/2010/main" val="20137601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avoidance</a:t>
            </a:r>
            <a:endParaRPr lang="en-US" dirty="0"/>
          </a:p>
        </p:txBody>
      </p:sp>
      <p:sp>
        <p:nvSpPr>
          <p:cNvPr id="3" name="Content Placeholder 2"/>
          <p:cNvSpPr>
            <a:spLocks noGrp="1"/>
          </p:cNvSpPr>
          <p:nvPr>
            <p:ph idx="1"/>
          </p:nvPr>
        </p:nvSpPr>
        <p:spPr/>
        <p:txBody>
          <a:bodyPr/>
          <a:lstStyle/>
          <a:p>
            <a:r>
              <a:rPr lang="en-US" dirty="0" smtClean="0"/>
              <a:t>In advance lock all the data item a transaction need.</a:t>
            </a:r>
          </a:p>
          <a:p>
            <a:r>
              <a:rPr lang="en-US" dirty="0" smtClean="0"/>
              <a:t>Bring a transaction in safe state.</a:t>
            </a:r>
          </a:p>
          <a:p>
            <a:r>
              <a:rPr lang="en-US" dirty="0" smtClean="0"/>
              <a:t>A transaction is in safe state if it is not in a state of deadlock and can locked maximum available data item</a:t>
            </a:r>
          </a:p>
          <a:p>
            <a:r>
              <a:rPr lang="en-US" dirty="0"/>
              <a:t>Deadlock avoidance algorithms try not to </a:t>
            </a:r>
            <a:r>
              <a:rPr lang="en-US" dirty="0" smtClean="0"/>
              <a:t>lock data item </a:t>
            </a:r>
            <a:r>
              <a:rPr lang="en-US" dirty="0"/>
              <a:t>to a </a:t>
            </a:r>
            <a:r>
              <a:rPr lang="en-US" dirty="0" smtClean="0"/>
              <a:t>transaction </a:t>
            </a:r>
            <a:r>
              <a:rPr lang="en-US" dirty="0"/>
              <a:t>if it will make the system in an unsafe state</a:t>
            </a:r>
            <a:r>
              <a:rPr lang="en-US" dirty="0" smtClean="0"/>
              <a:t>.</a:t>
            </a:r>
          </a:p>
          <a:p>
            <a:r>
              <a:rPr lang="en-US" dirty="0" smtClean="0"/>
              <a:t>Since acquiring data item </a:t>
            </a:r>
            <a:r>
              <a:rPr lang="en-US" dirty="0"/>
              <a:t>is not done right away in some cases, deadlock avoidance algorithms also suffer from low resource utilization problem.</a:t>
            </a:r>
            <a:endParaRPr lang="en-US" dirty="0" smtClean="0"/>
          </a:p>
          <a:p>
            <a:endParaRPr lang="en-US" dirty="0" smtClean="0"/>
          </a:p>
          <a:p>
            <a:endParaRPr lang="en-US" dirty="0"/>
          </a:p>
        </p:txBody>
      </p:sp>
    </p:spTree>
    <p:extLst>
      <p:ext uri="{BB962C8B-B14F-4D97-AF65-F5344CB8AC3E}">
        <p14:creationId xmlns:p14="http://schemas.microsoft.com/office/powerpoint/2010/main" val="42428920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detection</a:t>
            </a:r>
            <a:endParaRPr lang="en-US" dirty="0"/>
          </a:p>
        </p:txBody>
      </p:sp>
      <p:sp>
        <p:nvSpPr>
          <p:cNvPr id="3" name="Content Placeholder 2"/>
          <p:cNvSpPr>
            <a:spLocks noGrp="1"/>
          </p:cNvSpPr>
          <p:nvPr>
            <p:ph idx="1"/>
          </p:nvPr>
        </p:nvSpPr>
        <p:spPr/>
        <p:txBody>
          <a:bodyPr/>
          <a:lstStyle/>
          <a:p>
            <a:r>
              <a:rPr lang="en-US" dirty="0" smtClean="0"/>
              <a:t>Use wait for graph technique</a:t>
            </a:r>
          </a:p>
          <a:p>
            <a:r>
              <a:rPr lang="en-US" dirty="0" smtClean="0"/>
              <a:t>Most simple way to detect deadlock is to draw a wait for graph.</a:t>
            </a:r>
          </a:p>
          <a:p>
            <a:r>
              <a:rPr lang="en-US" dirty="0" smtClean="0"/>
              <a:t>If there is a cycle then transactions are in the state of deadlock</a:t>
            </a:r>
          </a:p>
          <a:p>
            <a:r>
              <a:rPr lang="en-US" dirty="0" smtClean="0"/>
              <a:t>Algorithm:</a:t>
            </a:r>
          </a:p>
          <a:p>
            <a:pPr marL="914400" indent="-457200"/>
            <a:r>
              <a:rPr lang="en-US" dirty="0" smtClean="0"/>
              <a:t>G=(V,E)</a:t>
            </a:r>
          </a:p>
          <a:p>
            <a:pPr marL="914400" indent="-457200"/>
            <a:r>
              <a:rPr lang="en-US" dirty="0" smtClean="0"/>
              <a:t>V represent nodes describing transaction</a:t>
            </a:r>
          </a:p>
          <a:p>
            <a:pPr marL="914400" indent="-457200"/>
            <a:r>
              <a:rPr lang="en-US" dirty="0" smtClean="0"/>
              <a:t>E represents edge </a:t>
            </a:r>
          </a:p>
          <a:p>
            <a:pPr marL="914400" indent="-457200"/>
            <a:r>
              <a:rPr lang="en-US" dirty="0" smtClean="0"/>
              <a:t>Draw edge from </a:t>
            </a:r>
            <a:r>
              <a:rPr lang="en-US" dirty="0" err="1" smtClean="0"/>
              <a:t>Ti</a:t>
            </a:r>
            <a:r>
              <a:rPr lang="en-US" dirty="0" smtClean="0"/>
              <a:t> to </a:t>
            </a:r>
            <a:r>
              <a:rPr lang="en-US" dirty="0" err="1" smtClean="0"/>
              <a:t>Tj</a:t>
            </a:r>
            <a:r>
              <a:rPr lang="en-US" dirty="0" smtClean="0"/>
              <a:t> if </a:t>
            </a:r>
            <a:r>
              <a:rPr lang="en-US" dirty="0" err="1" smtClean="0"/>
              <a:t>Ti</a:t>
            </a:r>
            <a:r>
              <a:rPr lang="en-US" dirty="0" smtClean="0"/>
              <a:t> is waiting for a data item locked by </a:t>
            </a:r>
            <a:r>
              <a:rPr lang="en-US" dirty="0" err="1" smtClean="0"/>
              <a:t>Tj</a:t>
            </a:r>
            <a:endParaRPr lang="en-US" dirty="0"/>
          </a:p>
        </p:txBody>
      </p:sp>
    </p:spTree>
    <p:extLst>
      <p:ext uri="{BB962C8B-B14F-4D97-AF65-F5344CB8AC3E}">
        <p14:creationId xmlns:p14="http://schemas.microsoft.com/office/powerpoint/2010/main" val="36289002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detection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8554089"/>
              </p:ext>
            </p:extLst>
          </p:nvPr>
        </p:nvGraphicFramePr>
        <p:xfrm>
          <a:off x="677863" y="2160588"/>
          <a:ext cx="4651375" cy="2595880"/>
        </p:xfrm>
        <a:graphic>
          <a:graphicData uri="http://schemas.openxmlformats.org/drawingml/2006/table">
            <a:tbl>
              <a:tblPr firstRow="1" bandRow="1">
                <a:tableStyleId>{5C22544A-7EE6-4342-B048-85BDC9FD1C3A}</a:tableStyleId>
              </a:tblPr>
              <a:tblGrid>
                <a:gridCol w="1750483"/>
                <a:gridCol w="1286404"/>
                <a:gridCol w="1614488"/>
              </a:tblGrid>
              <a:tr h="370840">
                <a:tc>
                  <a:txBody>
                    <a:bodyPr/>
                    <a:lstStyle/>
                    <a:p>
                      <a:r>
                        <a:rPr lang="en-US" dirty="0" smtClean="0"/>
                        <a:t>Transaction</a:t>
                      </a:r>
                      <a:endParaRPr lang="en-US" dirty="0"/>
                    </a:p>
                  </a:txBody>
                  <a:tcPr/>
                </a:tc>
                <a:tc>
                  <a:txBody>
                    <a:bodyPr/>
                    <a:lstStyle/>
                    <a:p>
                      <a:r>
                        <a:rPr lang="en-US" dirty="0" smtClean="0"/>
                        <a:t>Data Item</a:t>
                      </a:r>
                      <a:endParaRPr lang="en-US" dirty="0"/>
                    </a:p>
                  </a:txBody>
                  <a:tcPr/>
                </a:tc>
                <a:tc>
                  <a:txBody>
                    <a:bodyPr/>
                    <a:lstStyle/>
                    <a:p>
                      <a:r>
                        <a:rPr lang="en-US" dirty="0" smtClean="0"/>
                        <a:t>Locked Mode</a:t>
                      </a:r>
                      <a:endParaRPr lang="en-US" dirty="0"/>
                    </a:p>
                  </a:txBody>
                  <a:tcPr/>
                </a:tc>
              </a:tr>
              <a:tr h="370840">
                <a:tc>
                  <a:txBody>
                    <a:bodyPr/>
                    <a:lstStyle/>
                    <a:p>
                      <a:r>
                        <a:rPr lang="en-US" dirty="0" smtClean="0"/>
                        <a:t>T1</a:t>
                      </a:r>
                      <a:endParaRPr lang="en-US" dirty="0"/>
                    </a:p>
                  </a:txBody>
                  <a:tcPr/>
                </a:tc>
                <a:tc>
                  <a:txBody>
                    <a:bodyPr/>
                    <a:lstStyle/>
                    <a:p>
                      <a:r>
                        <a:rPr lang="en-US" dirty="0" smtClean="0"/>
                        <a:t>Q</a:t>
                      </a:r>
                      <a:endParaRPr lang="en-US" dirty="0"/>
                    </a:p>
                  </a:txBody>
                  <a:tcPr/>
                </a:tc>
                <a:tc>
                  <a:txBody>
                    <a:bodyPr/>
                    <a:lstStyle/>
                    <a:p>
                      <a:r>
                        <a:rPr lang="en-US" dirty="0" smtClean="0"/>
                        <a:t>Shared</a:t>
                      </a:r>
                      <a:endParaRPr lang="en-US" dirty="0"/>
                    </a:p>
                  </a:txBody>
                  <a:tcPr/>
                </a:tc>
              </a:tr>
              <a:tr h="370840">
                <a:tc rowSpan="2">
                  <a:txBody>
                    <a:bodyPr/>
                    <a:lstStyle/>
                    <a:p>
                      <a:r>
                        <a:rPr lang="en-US" dirty="0" smtClean="0"/>
                        <a:t>T2</a:t>
                      </a:r>
                      <a:endParaRPr lang="en-US" dirty="0"/>
                    </a:p>
                  </a:txBody>
                  <a:tcPr/>
                </a:tc>
                <a:tc>
                  <a:txBody>
                    <a:bodyPr/>
                    <a:lstStyle/>
                    <a:p>
                      <a:r>
                        <a:rPr lang="en-US" dirty="0" smtClean="0"/>
                        <a:t>Q</a:t>
                      </a:r>
                      <a:endParaRPr lang="en-US" dirty="0"/>
                    </a:p>
                  </a:txBody>
                  <a:tcPr/>
                </a:tc>
                <a:tc>
                  <a:txBody>
                    <a:bodyPr/>
                    <a:lstStyle/>
                    <a:p>
                      <a:r>
                        <a:rPr lang="en-US" dirty="0" smtClean="0"/>
                        <a:t>Exclusive</a:t>
                      </a:r>
                      <a:endParaRPr lang="en-US" dirty="0"/>
                    </a:p>
                  </a:txBody>
                  <a:tcPr/>
                </a:tc>
              </a:tr>
              <a:tr h="370840">
                <a:tc vMerge="1">
                  <a:txBody>
                    <a:bodyPr/>
                    <a:lstStyle/>
                    <a:p>
                      <a:endParaRPr lang="en-US" dirty="0"/>
                    </a:p>
                  </a:txBody>
                  <a:tcPr/>
                </a:tc>
                <a:tc>
                  <a:txBody>
                    <a:bodyPr/>
                    <a:lstStyle/>
                    <a:p>
                      <a:r>
                        <a:rPr lang="en-US" dirty="0" smtClean="0"/>
                        <a:t>P</a:t>
                      </a:r>
                      <a:endParaRPr lang="en-US" dirty="0"/>
                    </a:p>
                  </a:txBody>
                  <a:tcPr/>
                </a:tc>
                <a:tc>
                  <a:txBody>
                    <a:bodyPr/>
                    <a:lstStyle/>
                    <a:p>
                      <a:r>
                        <a:rPr lang="en-US" dirty="0" smtClean="0"/>
                        <a:t>Exclusive</a:t>
                      </a:r>
                      <a:endParaRPr lang="en-US" dirty="0"/>
                    </a:p>
                  </a:txBody>
                  <a:tcPr/>
                </a:tc>
              </a:tr>
              <a:tr h="370840">
                <a:tc>
                  <a:txBody>
                    <a:bodyPr/>
                    <a:lstStyle/>
                    <a:p>
                      <a:r>
                        <a:rPr lang="en-US" dirty="0" smtClean="0"/>
                        <a:t>T3</a:t>
                      </a:r>
                      <a:endParaRPr lang="en-US" dirty="0"/>
                    </a:p>
                  </a:txBody>
                  <a:tcPr/>
                </a:tc>
                <a:tc>
                  <a:txBody>
                    <a:bodyPr/>
                    <a:lstStyle/>
                    <a:p>
                      <a:r>
                        <a:rPr lang="en-US" dirty="0" smtClean="0"/>
                        <a:t>Q</a:t>
                      </a:r>
                      <a:endParaRPr lang="en-US" dirty="0"/>
                    </a:p>
                  </a:txBody>
                  <a:tcPr/>
                </a:tc>
                <a:tc>
                  <a:txBody>
                    <a:bodyPr/>
                    <a:lstStyle/>
                    <a:p>
                      <a:r>
                        <a:rPr lang="en-US" dirty="0" smtClean="0"/>
                        <a:t>Shared</a:t>
                      </a:r>
                      <a:endParaRPr lang="en-US" dirty="0"/>
                    </a:p>
                  </a:txBody>
                  <a:tcPr/>
                </a:tc>
              </a:tr>
              <a:tr h="370840">
                <a:tc rowSpan="2">
                  <a:txBody>
                    <a:bodyPr/>
                    <a:lstStyle/>
                    <a:p>
                      <a:r>
                        <a:rPr lang="en-US" dirty="0" smtClean="0"/>
                        <a:t>T4</a:t>
                      </a:r>
                      <a:endParaRPr lang="en-US" dirty="0"/>
                    </a:p>
                  </a:txBody>
                  <a:tcPr/>
                </a:tc>
                <a:tc>
                  <a:txBody>
                    <a:bodyPr/>
                    <a:lstStyle/>
                    <a:p>
                      <a:r>
                        <a:rPr lang="en-US" dirty="0" smtClean="0"/>
                        <a:t>P</a:t>
                      </a:r>
                      <a:endParaRPr lang="en-US" dirty="0"/>
                    </a:p>
                  </a:txBody>
                  <a:tcPr/>
                </a:tc>
                <a:tc>
                  <a:txBody>
                    <a:bodyPr/>
                    <a:lstStyle/>
                    <a:p>
                      <a:r>
                        <a:rPr lang="en-US" dirty="0" smtClean="0"/>
                        <a:t>Exclusive</a:t>
                      </a:r>
                      <a:endParaRPr lang="en-US" dirty="0"/>
                    </a:p>
                  </a:txBody>
                  <a:tcPr/>
                </a:tc>
              </a:tr>
              <a:tr h="370840">
                <a:tc vMerge="1">
                  <a:txBody>
                    <a:bodyPr/>
                    <a:lstStyle/>
                    <a:p>
                      <a:endParaRPr lang="en-US" dirty="0"/>
                    </a:p>
                  </a:txBody>
                  <a:tcPr/>
                </a:tc>
                <a:tc>
                  <a:txBody>
                    <a:bodyPr/>
                    <a:lstStyle/>
                    <a:p>
                      <a:r>
                        <a:rPr lang="en-US" dirty="0" smtClean="0"/>
                        <a:t>Q</a:t>
                      </a:r>
                      <a:endParaRPr lang="en-US" dirty="0"/>
                    </a:p>
                  </a:txBody>
                  <a:tcPr/>
                </a:tc>
                <a:tc>
                  <a:txBody>
                    <a:bodyPr/>
                    <a:lstStyle/>
                    <a:p>
                      <a:r>
                        <a:rPr lang="en-US" dirty="0" smtClean="0"/>
                        <a:t>Exclusive</a:t>
                      </a:r>
                      <a:endParaRPr lang="en-US" dirty="0"/>
                    </a:p>
                  </a:txBody>
                  <a:tcPr/>
                </a:tc>
              </a:tr>
            </a:tbl>
          </a:graphicData>
        </a:graphic>
      </p:graphicFrame>
      <p:sp>
        <p:nvSpPr>
          <p:cNvPr id="5" name="Oval 4"/>
          <p:cNvSpPr/>
          <p:nvPr/>
        </p:nvSpPr>
        <p:spPr>
          <a:xfrm>
            <a:off x="6015038" y="2486025"/>
            <a:ext cx="757237" cy="700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6" name="Oval 5"/>
          <p:cNvSpPr/>
          <p:nvPr/>
        </p:nvSpPr>
        <p:spPr>
          <a:xfrm>
            <a:off x="8516765" y="2486025"/>
            <a:ext cx="757237" cy="700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7" name="Oval 6"/>
          <p:cNvSpPr/>
          <p:nvPr/>
        </p:nvSpPr>
        <p:spPr>
          <a:xfrm>
            <a:off x="6015037" y="4610100"/>
            <a:ext cx="757237" cy="700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8" name="Oval 7"/>
          <p:cNvSpPr/>
          <p:nvPr/>
        </p:nvSpPr>
        <p:spPr>
          <a:xfrm>
            <a:off x="8516764" y="4610100"/>
            <a:ext cx="757237" cy="700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T4</a:t>
            </a:r>
            <a:endParaRPr lang="en-US" dirty="0"/>
          </a:p>
        </p:txBody>
      </p:sp>
      <p:cxnSp>
        <p:nvCxnSpPr>
          <p:cNvPr id="10" name="Straight Arrow Connector 9"/>
          <p:cNvCxnSpPr>
            <a:stCxn id="6" idx="2"/>
            <a:endCxn id="5" idx="6"/>
          </p:cNvCxnSpPr>
          <p:nvPr/>
        </p:nvCxnSpPr>
        <p:spPr>
          <a:xfrm flipH="1">
            <a:off x="6772275" y="2836069"/>
            <a:ext cx="174449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a:stCxn id="8" idx="0"/>
            <a:endCxn id="6" idx="4"/>
          </p:cNvCxnSpPr>
          <p:nvPr/>
        </p:nvCxnSpPr>
        <p:spPr>
          <a:xfrm flipV="1">
            <a:off x="8895383" y="3186113"/>
            <a:ext cx="1" cy="14239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a:stCxn id="8" idx="2"/>
            <a:endCxn id="5" idx="4"/>
          </p:cNvCxnSpPr>
          <p:nvPr/>
        </p:nvCxnSpPr>
        <p:spPr>
          <a:xfrm flipH="1" flipV="1">
            <a:off x="6393657" y="3186113"/>
            <a:ext cx="2123107" cy="17740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8" idx="2"/>
            <a:endCxn id="7" idx="6"/>
          </p:cNvCxnSpPr>
          <p:nvPr/>
        </p:nvCxnSpPr>
        <p:spPr>
          <a:xfrm flipH="1">
            <a:off x="6772274" y="4960144"/>
            <a:ext cx="174449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857250" y="5515770"/>
            <a:ext cx="6597960" cy="369332"/>
          </a:xfrm>
          <a:prstGeom prst="rect">
            <a:avLst/>
          </a:prstGeom>
          <a:noFill/>
        </p:spPr>
        <p:txBody>
          <a:bodyPr wrap="square" rtlCol="0">
            <a:spAutoFit/>
          </a:bodyPr>
          <a:lstStyle/>
          <a:p>
            <a:r>
              <a:rPr lang="en-US" dirty="0" smtClean="0"/>
              <a:t>NO cycle so this schedule is not in the state of deadlock</a:t>
            </a:r>
            <a:endParaRPr lang="en-US" dirty="0"/>
          </a:p>
        </p:txBody>
      </p:sp>
    </p:spTree>
    <p:extLst>
      <p:ext uri="{BB962C8B-B14F-4D97-AF65-F5344CB8AC3E}">
        <p14:creationId xmlns:p14="http://schemas.microsoft.com/office/powerpoint/2010/main" val="30235103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prevention</a:t>
            </a:r>
            <a:endParaRPr lang="en-US" dirty="0"/>
          </a:p>
        </p:txBody>
      </p:sp>
      <p:sp>
        <p:nvSpPr>
          <p:cNvPr id="3" name="Content Placeholder 2"/>
          <p:cNvSpPr>
            <a:spLocks noGrp="1"/>
          </p:cNvSpPr>
          <p:nvPr>
            <p:ph idx="1"/>
          </p:nvPr>
        </p:nvSpPr>
        <p:spPr/>
        <p:txBody>
          <a:bodyPr/>
          <a:lstStyle/>
          <a:p>
            <a:r>
              <a:rPr lang="en-US" dirty="0" smtClean="0"/>
              <a:t>There are four condition that causes deadlock to occur</a:t>
            </a:r>
          </a:p>
          <a:p>
            <a:r>
              <a:rPr lang="en-US" dirty="0" smtClean="0"/>
              <a:t>Mutual exclusion: data item are not shareable</a:t>
            </a:r>
          </a:p>
          <a:p>
            <a:r>
              <a:rPr lang="en-US" dirty="0" smtClean="0"/>
              <a:t>Hold and Wait:  transaction is waiting for resources held by some other transaction</a:t>
            </a:r>
          </a:p>
          <a:p>
            <a:r>
              <a:rPr lang="en-US" dirty="0" smtClean="0"/>
              <a:t>Non-Preemption: A transaction held a data item and is not ready to unlock until it complete its processing.</a:t>
            </a:r>
          </a:p>
          <a:p>
            <a:r>
              <a:rPr lang="en-US" dirty="0" smtClean="0"/>
              <a:t>Circular wait: Transaction T1 waiting for data item locked by T2 and T2 is waiting for data item locked by T3, and </a:t>
            </a:r>
            <a:r>
              <a:rPr lang="en-US" dirty="0" err="1" smtClean="0"/>
              <a:t>Tn</a:t>
            </a:r>
            <a:r>
              <a:rPr lang="en-US" dirty="0" smtClean="0"/>
              <a:t> is waiting for data item locked by transaction T1</a:t>
            </a:r>
            <a:endParaRPr lang="en-US" dirty="0"/>
          </a:p>
        </p:txBody>
      </p:sp>
      <p:sp>
        <p:nvSpPr>
          <p:cNvPr id="4" name="Oval 3"/>
          <p:cNvSpPr/>
          <p:nvPr/>
        </p:nvSpPr>
        <p:spPr>
          <a:xfrm>
            <a:off x="2850356" y="5691317"/>
            <a:ext cx="557213" cy="485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T2</a:t>
            </a:r>
            <a:endParaRPr lang="en-US" sz="1400" dirty="0"/>
          </a:p>
        </p:txBody>
      </p:sp>
      <p:sp>
        <p:nvSpPr>
          <p:cNvPr id="5" name="Oval 4"/>
          <p:cNvSpPr/>
          <p:nvPr/>
        </p:nvSpPr>
        <p:spPr>
          <a:xfrm>
            <a:off x="3536157" y="6312823"/>
            <a:ext cx="557213" cy="485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T3</a:t>
            </a:r>
            <a:endParaRPr lang="en-US" sz="1400" dirty="0"/>
          </a:p>
        </p:txBody>
      </p:sp>
      <p:sp>
        <p:nvSpPr>
          <p:cNvPr id="6" name="Oval 5"/>
          <p:cNvSpPr/>
          <p:nvPr/>
        </p:nvSpPr>
        <p:spPr>
          <a:xfrm>
            <a:off x="4697061" y="6312822"/>
            <a:ext cx="557213" cy="485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T4</a:t>
            </a:r>
            <a:endParaRPr lang="en-US" sz="1400" dirty="0"/>
          </a:p>
        </p:txBody>
      </p:sp>
      <p:sp>
        <p:nvSpPr>
          <p:cNvPr id="7" name="Oval 6"/>
          <p:cNvSpPr/>
          <p:nvPr/>
        </p:nvSpPr>
        <p:spPr>
          <a:xfrm>
            <a:off x="3733886" y="4934081"/>
            <a:ext cx="557213" cy="485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T1</a:t>
            </a:r>
            <a:endParaRPr lang="en-US" sz="1400" dirty="0"/>
          </a:p>
        </p:txBody>
      </p:sp>
      <p:sp>
        <p:nvSpPr>
          <p:cNvPr id="8" name="Oval 7"/>
          <p:cNvSpPr/>
          <p:nvPr/>
        </p:nvSpPr>
        <p:spPr>
          <a:xfrm>
            <a:off x="5063201" y="5205542"/>
            <a:ext cx="557213" cy="485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T5</a:t>
            </a:r>
            <a:endParaRPr lang="en-US" sz="1400" dirty="0"/>
          </a:p>
        </p:txBody>
      </p:sp>
      <p:cxnSp>
        <p:nvCxnSpPr>
          <p:cNvPr id="11" name="Curved Connector 10"/>
          <p:cNvCxnSpPr>
            <a:stCxn id="7" idx="2"/>
            <a:endCxn id="4" idx="0"/>
          </p:cNvCxnSpPr>
          <p:nvPr/>
        </p:nvCxnSpPr>
        <p:spPr>
          <a:xfrm rot="10800000" flipV="1">
            <a:off x="3128964" y="5176969"/>
            <a:ext cx="604923" cy="514348"/>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3" name="Curved Connector 12"/>
          <p:cNvCxnSpPr>
            <a:stCxn id="4" idx="4"/>
            <a:endCxn id="5" idx="2"/>
          </p:cNvCxnSpPr>
          <p:nvPr/>
        </p:nvCxnSpPr>
        <p:spPr>
          <a:xfrm rot="16200000" flipH="1">
            <a:off x="3143251" y="6162804"/>
            <a:ext cx="378619" cy="407194"/>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5" idx="6"/>
            <a:endCxn id="6" idx="2"/>
          </p:cNvCxnSpPr>
          <p:nvPr/>
        </p:nvCxnSpPr>
        <p:spPr>
          <a:xfrm flipV="1">
            <a:off x="4093370" y="6555710"/>
            <a:ext cx="60369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Curved Connector 16"/>
          <p:cNvCxnSpPr>
            <a:stCxn id="6" idx="6"/>
            <a:endCxn id="8" idx="6"/>
          </p:cNvCxnSpPr>
          <p:nvPr/>
        </p:nvCxnSpPr>
        <p:spPr>
          <a:xfrm flipV="1">
            <a:off x="5254274" y="5448430"/>
            <a:ext cx="366140" cy="1107280"/>
          </a:xfrm>
          <a:prstGeom prst="curvedConnector3">
            <a:avLst>
              <a:gd name="adj1" fmla="val 162435"/>
            </a:avLst>
          </a:prstGeom>
          <a:ln>
            <a:tailEnd type="triangle"/>
          </a:ln>
        </p:spPr>
        <p:style>
          <a:lnRef idx="3">
            <a:schemeClr val="dk1"/>
          </a:lnRef>
          <a:fillRef idx="0">
            <a:schemeClr val="dk1"/>
          </a:fillRef>
          <a:effectRef idx="2">
            <a:schemeClr val="dk1"/>
          </a:effectRef>
          <a:fontRef idx="minor">
            <a:schemeClr val="tx1"/>
          </a:fontRef>
        </p:style>
      </p:cxnSp>
      <p:cxnSp>
        <p:nvCxnSpPr>
          <p:cNvPr id="19" name="Curved Connector 18"/>
          <p:cNvCxnSpPr>
            <a:stCxn id="8" idx="1"/>
            <a:endCxn id="7" idx="6"/>
          </p:cNvCxnSpPr>
          <p:nvPr/>
        </p:nvCxnSpPr>
        <p:spPr>
          <a:xfrm rot="16200000" flipV="1">
            <a:off x="4668095" y="4799974"/>
            <a:ext cx="99713" cy="853704"/>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783372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prevention</a:t>
            </a:r>
            <a:endParaRPr lang="en-US" dirty="0"/>
          </a:p>
        </p:txBody>
      </p:sp>
      <p:sp>
        <p:nvSpPr>
          <p:cNvPr id="3" name="Content Placeholder 2"/>
          <p:cNvSpPr>
            <a:spLocks noGrp="1"/>
          </p:cNvSpPr>
          <p:nvPr>
            <p:ph idx="1"/>
          </p:nvPr>
        </p:nvSpPr>
        <p:spPr/>
        <p:txBody>
          <a:bodyPr/>
          <a:lstStyle/>
          <a:p>
            <a:r>
              <a:rPr lang="en-US" dirty="0"/>
              <a:t>One way to prevent deadlock is to use </a:t>
            </a:r>
            <a:r>
              <a:rPr lang="en-US" dirty="0" smtClean="0"/>
              <a:t>a </a:t>
            </a:r>
            <a:r>
              <a:rPr lang="en-US" b="1" dirty="0" smtClean="0"/>
              <a:t>deadlock </a:t>
            </a:r>
            <a:r>
              <a:rPr lang="en-US" b="1" dirty="0"/>
              <a:t>prevention </a:t>
            </a:r>
            <a:r>
              <a:rPr lang="en-US" b="1" dirty="0" smtClean="0"/>
              <a:t>protocol</a:t>
            </a:r>
            <a:endParaRPr lang="en-US" dirty="0"/>
          </a:p>
          <a:p>
            <a:r>
              <a:rPr lang="en-US" dirty="0" smtClean="0"/>
              <a:t>One </a:t>
            </a:r>
            <a:r>
              <a:rPr lang="en-US" dirty="0"/>
              <a:t>deadlock prevention protocol, which is </a:t>
            </a:r>
            <a:r>
              <a:rPr lang="en-US" dirty="0" smtClean="0"/>
              <a:t>used </a:t>
            </a:r>
            <a:r>
              <a:rPr lang="en-US" dirty="0"/>
              <a:t>in conservative two-phase </a:t>
            </a:r>
            <a:r>
              <a:rPr lang="en-US" dirty="0" smtClean="0"/>
              <a:t>locking,</a:t>
            </a:r>
          </a:p>
          <a:p>
            <a:pPr marL="914400" indent="-457200"/>
            <a:r>
              <a:rPr lang="en-US" dirty="0"/>
              <a:t>E</a:t>
            </a:r>
            <a:r>
              <a:rPr lang="en-US" dirty="0" smtClean="0"/>
              <a:t>very </a:t>
            </a:r>
            <a:r>
              <a:rPr lang="en-US" dirty="0"/>
              <a:t>transaction lock </a:t>
            </a:r>
            <a:r>
              <a:rPr lang="en-US" i="1" dirty="0"/>
              <a:t>all the </a:t>
            </a:r>
            <a:r>
              <a:rPr lang="en-US" i="1" dirty="0" smtClean="0"/>
              <a:t>items it </a:t>
            </a:r>
            <a:r>
              <a:rPr lang="en-US" i="1" dirty="0"/>
              <a:t>needs in </a:t>
            </a:r>
            <a:r>
              <a:rPr lang="en-US" i="1" dirty="0" smtClean="0"/>
              <a:t>advance</a:t>
            </a:r>
          </a:p>
          <a:p>
            <a:pPr marL="914400" indent="-457200"/>
            <a:r>
              <a:rPr lang="en-US" dirty="0" smtClean="0"/>
              <a:t>This approach is generally </a:t>
            </a:r>
            <a:r>
              <a:rPr lang="en-US" dirty="0"/>
              <a:t>not a practical </a:t>
            </a:r>
            <a:r>
              <a:rPr lang="en-US" dirty="0" smtClean="0"/>
              <a:t>assumption</a:t>
            </a:r>
          </a:p>
          <a:p>
            <a:pPr marL="914400" indent="-457200"/>
            <a:r>
              <a:rPr lang="en-US" dirty="0" smtClean="0"/>
              <a:t>if </a:t>
            </a:r>
            <a:r>
              <a:rPr lang="en-US" dirty="0"/>
              <a:t>any of </a:t>
            </a:r>
            <a:r>
              <a:rPr lang="en-US" dirty="0" smtClean="0"/>
              <a:t>the items </a:t>
            </a:r>
            <a:r>
              <a:rPr lang="en-US" dirty="0"/>
              <a:t>cannot be obtained, none of the items are </a:t>
            </a:r>
            <a:r>
              <a:rPr lang="en-US" dirty="0" smtClean="0"/>
              <a:t>locked</a:t>
            </a:r>
          </a:p>
          <a:p>
            <a:pPr marL="914400" indent="-457200"/>
            <a:r>
              <a:rPr lang="en-US" dirty="0"/>
              <a:t>T</a:t>
            </a:r>
            <a:r>
              <a:rPr lang="en-US" dirty="0" smtClean="0"/>
              <a:t>he </a:t>
            </a:r>
            <a:r>
              <a:rPr lang="en-US" dirty="0"/>
              <a:t>transaction </a:t>
            </a:r>
            <a:r>
              <a:rPr lang="en-US" dirty="0" smtClean="0"/>
              <a:t>waits and </a:t>
            </a:r>
            <a:r>
              <a:rPr lang="en-US" dirty="0"/>
              <a:t>then tries again to lock all the items it needs</a:t>
            </a:r>
            <a:endParaRPr lang="en-US" i="1" dirty="0" smtClean="0"/>
          </a:p>
          <a:p>
            <a:pPr marL="0" indent="0">
              <a:buNone/>
            </a:pPr>
            <a:endParaRPr lang="en-US" dirty="0"/>
          </a:p>
        </p:txBody>
      </p:sp>
    </p:spTree>
    <p:extLst>
      <p:ext uri="{BB962C8B-B14F-4D97-AF65-F5344CB8AC3E}">
        <p14:creationId xmlns:p14="http://schemas.microsoft.com/office/powerpoint/2010/main" val="23989426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prevention</a:t>
            </a:r>
            <a:endParaRPr lang="en-US" dirty="0"/>
          </a:p>
        </p:txBody>
      </p:sp>
      <p:sp>
        <p:nvSpPr>
          <p:cNvPr id="3" name="Content Placeholder 2"/>
          <p:cNvSpPr>
            <a:spLocks noGrp="1"/>
          </p:cNvSpPr>
          <p:nvPr>
            <p:ph idx="1"/>
          </p:nvPr>
        </p:nvSpPr>
        <p:spPr/>
        <p:txBody>
          <a:bodyPr/>
          <a:lstStyle/>
          <a:p>
            <a:r>
              <a:rPr lang="en-US" dirty="0" smtClean="0"/>
              <a:t>Use of Timestamp</a:t>
            </a:r>
          </a:p>
          <a:p>
            <a:r>
              <a:rPr lang="en-US" dirty="0"/>
              <a:t>The timestamps are typically based on the order in which </a:t>
            </a:r>
            <a:r>
              <a:rPr lang="en-US" dirty="0" smtClean="0"/>
              <a:t>transactions are </a:t>
            </a:r>
            <a:r>
              <a:rPr lang="en-US" dirty="0"/>
              <a:t>started; hence, if transaction </a:t>
            </a:r>
            <a:r>
              <a:rPr lang="en-US" i="1" dirty="0"/>
              <a:t>T</a:t>
            </a:r>
            <a:r>
              <a:rPr lang="en-US" dirty="0"/>
              <a:t>1 starts before transaction </a:t>
            </a:r>
            <a:r>
              <a:rPr lang="en-US" i="1" dirty="0"/>
              <a:t>T</a:t>
            </a:r>
            <a:r>
              <a:rPr lang="en-US" dirty="0"/>
              <a:t>2, then TS(</a:t>
            </a:r>
            <a:r>
              <a:rPr lang="en-US" i="1" dirty="0"/>
              <a:t>T</a:t>
            </a:r>
            <a:r>
              <a:rPr lang="en-US" dirty="0"/>
              <a:t>1</a:t>
            </a:r>
            <a:r>
              <a:rPr lang="en-US" dirty="0" smtClean="0"/>
              <a:t>)&lt; </a:t>
            </a:r>
            <a:r>
              <a:rPr lang="en-US" dirty="0"/>
              <a:t>TS(</a:t>
            </a:r>
            <a:r>
              <a:rPr lang="en-US" i="1" dirty="0"/>
              <a:t>T</a:t>
            </a:r>
            <a:r>
              <a:rPr lang="en-US" dirty="0"/>
              <a:t>2</a:t>
            </a:r>
            <a:r>
              <a:rPr lang="en-US" dirty="0" smtClean="0"/>
              <a:t>)</a:t>
            </a:r>
          </a:p>
          <a:p>
            <a:r>
              <a:rPr lang="en-US" dirty="0"/>
              <a:t>T</a:t>
            </a:r>
            <a:r>
              <a:rPr lang="en-US" dirty="0" smtClean="0"/>
              <a:t>he </a:t>
            </a:r>
            <a:r>
              <a:rPr lang="en-US" i="1" dirty="0"/>
              <a:t>older </a:t>
            </a:r>
            <a:r>
              <a:rPr lang="en-US" dirty="0"/>
              <a:t>transaction (which starts first) has the </a:t>
            </a:r>
            <a:r>
              <a:rPr lang="en-US" i="1" dirty="0"/>
              <a:t>smaller </a:t>
            </a:r>
            <a:r>
              <a:rPr lang="en-US" dirty="0" smtClean="0"/>
              <a:t>timestamp value</a:t>
            </a:r>
          </a:p>
          <a:p>
            <a:r>
              <a:rPr lang="en-US" dirty="0" smtClean="0"/>
              <a:t>Two </a:t>
            </a:r>
            <a:r>
              <a:rPr lang="en-US" dirty="0"/>
              <a:t>schemes that prevent deadlock are </a:t>
            </a:r>
            <a:endParaRPr lang="en-US" dirty="0" smtClean="0"/>
          </a:p>
          <a:p>
            <a:r>
              <a:rPr lang="en-US" i="1" dirty="0" smtClean="0"/>
              <a:t>wait-die     </a:t>
            </a:r>
            <a:r>
              <a:rPr lang="en-US" dirty="0" smtClean="0"/>
              <a:t>and</a:t>
            </a:r>
          </a:p>
          <a:p>
            <a:r>
              <a:rPr lang="en-US" i="1" dirty="0" smtClean="0"/>
              <a:t>Wound wait</a:t>
            </a:r>
            <a:r>
              <a:rPr lang="en-US" dirty="0"/>
              <a:t>.</a:t>
            </a:r>
            <a:endParaRPr lang="en-US" dirty="0" smtClean="0"/>
          </a:p>
          <a:p>
            <a:endParaRPr lang="en-US" dirty="0"/>
          </a:p>
        </p:txBody>
      </p:sp>
    </p:spTree>
    <p:extLst>
      <p:ext uri="{BB962C8B-B14F-4D97-AF65-F5344CB8AC3E}">
        <p14:creationId xmlns:p14="http://schemas.microsoft.com/office/powerpoint/2010/main" val="29387685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prevention</a:t>
            </a:r>
            <a:endParaRPr lang="en-US" dirty="0"/>
          </a:p>
        </p:txBody>
      </p:sp>
      <p:sp>
        <p:nvSpPr>
          <p:cNvPr id="3" name="Content Placeholder 2"/>
          <p:cNvSpPr>
            <a:spLocks noGrp="1"/>
          </p:cNvSpPr>
          <p:nvPr>
            <p:ph idx="1"/>
          </p:nvPr>
        </p:nvSpPr>
        <p:spPr/>
        <p:txBody>
          <a:bodyPr/>
          <a:lstStyle/>
          <a:p>
            <a:r>
              <a:rPr lang="en-US" dirty="0" smtClean="0"/>
              <a:t>Wait and die</a:t>
            </a:r>
          </a:p>
          <a:p>
            <a:pPr marL="914400" indent="-457200"/>
            <a:r>
              <a:rPr lang="en-US" dirty="0"/>
              <a:t>If TS(</a:t>
            </a:r>
            <a:r>
              <a:rPr lang="en-US" i="1" dirty="0" err="1"/>
              <a:t>Ti</a:t>
            </a:r>
            <a:r>
              <a:rPr lang="en-US" dirty="0"/>
              <a:t>) &lt; TS(</a:t>
            </a:r>
            <a:r>
              <a:rPr lang="en-US" i="1" dirty="0" err="1"/>
              <a:t>Tj</a:t>
            </a:r>
            <a:r>
              <a:rPr lang="en-US" dirty="0"/>
              <a:t>), then (</a:t>
            </a:r>
            <a:r>
              <a:rPr lang="en-US" i="1" dirty="0" err="1"/>
              <a:t>Ti</a:t>
            </a:r>
            <a:r>
              <a:rPr lang="en-US" i="1" dirty="0"/>
              <a:t> </a:t>
            </a:r>
            <a:r>
              <a:rPr lang="en-US" dirty="0"/>
              <a:t>older than </a:t>
            </a:r>
            <a:r>
              <a:rPr lang="en-US" i="1" dirty="0" err="1"/>
              <a:t>Tj</a:t>
            </a:r>
            <a:r>
              <a:rPr lang="en-US" dirty="0"/>
              <a:t>) </a:t>
            </a:r>
            <a:r>
              <a:rPr lang="en-US" i="1" dirty="0" err="1"/>
              <a:t>Ti</a:t>
            </a:r>
            <a:r>
              <a:rPr lang="en-US" i="1" dirty="0"/>
              <a:t> </a:t>
            </a:r>
            <a:r>
              <a:rPr lang="en-US" dirty="0"/>
              <a:t>is allowed to </a:t>
            </a:r>
            <a:r>
              <a:rPr lang="en-US" dirty="0" smtClean="0"/>
              <a:t>wait; otherwise </a:t>
            </a:r>
            <a:r>
              <a:rPr lang="en-US" dirty="0"/>
              <a:t>(</a:t>
            </a:r>
            <a:r>
              <a:rPr lang="en-US" i="1" dirty="0" err="1"/>
              <a:t>Ti</a:t>
            </a:r>
            <a:r>
              <a:rPr lang="en-US" i="1" dirty="0"/>
              <a:t> </a:t>
            </a:r>
            <a:r>
              <a:rPr lang="en-US" dirty="0"/>
              <a:t>younger than </a:t>
            </a:r>
            <a:r>
              <a:rPr lang="en-US" i="1" dirty="0" err="1"/>
              <a:t>Tj</a:t>
            </a:r>
            <a:r>
              <a:rPr lang="en-US" dirty="0"/>
              <a:t>) abort </a:t>
            </a:r>
            <a:r>
              <a:rPr lang="en-US" i="1" dirty="0" err="1"/>
              <a:t>Ti</a:t>
            </a:r>
            <a:r>
              <a:rPr lang="en-US" i="1" dirty="0"/>
              <a:t> </a:t>
            </a:r>
            <a:r>
              <a:rPr lang="en-US" dirty="0"/>
              <a:t>(</a:t>
            </a:r>
            <a:r>
              <a:rPr lang="en-US" i="1" dirty="0" err="1"/>
              <a:t>Ti</a:t>
            </a:r>
            <a:r>
              <a:rPr lang="en-US" i="1" dirty="0"/>
              <a:t> dies</a:t>
            </a:r>
            <a:r>
              <a:rPr lang="en-US" dirty="0"/>
              <a:t>) and restart it later </a:t>
            </a:r>
            <a:r>
              <a:rPr lang="en-US" i="1" dirty="0"/>
              <a:t>with </a:t>
            </a:r>
            <a:r>
              <a:rPr lang="en-US" i="1" dirty="0" smtClean="0"/>
              <a:t>the same </a:t>
            </a:r>
            <a:r>
              <a:rPr lang="en-US" i="1" dirty="0"/>
              <a:t>timestamp</a:t>
            </a:r>
            <a:r>
              <a:rPr lang="en-US" i="1" dirty="0" smtClean="0"/>
              <a:t>.</a:t>
            </a:r>
            <a:br>
              <a:rPr lang="en-US" i="1" dirty="0" smtClean="0"/>
            </a:br>
            <a:endParaRPr lang="en-US" dirty="0"/>
          </a:p>
          <a:p>
            <a:r>
              <a:rPr lang="en-US" dirty="0"/>
              <a:t>In wait-die, an older transaction is allowed to </a:t>
            </a:r>
            <a:r>
              <a:rPr lang="en-US" i="1" dirty="0"/>
              <a:t>wait for a younger transaction</a:t>
            </a:r>
            <a:r>
              <a:rPr lang="en-US" dirty="0"/>
              <a:t>, </a:t>
            </a:r>
            <a:r>
              <a:rPr lang="en-US" dirty="0" smtClean="0"/>
              <a:t>whereas a </a:t>
            </a:r>
            <a:r>
              <a:rPr lang="en-US" dirty="0"/>
              <a:t>younger transaction requesting an item held by an older transaction is </a:t>
            </a:r>
            <a:r>
              <a:rPr lang="en-US" dirty="0" smtClean="0"/>
              <a:t>aborted and </a:t>
            </a:r>
            <a:r>
              <a:rPr lang="en-US" dirty="0"/>
              <a:t>restarted.</a:t>
            </a:r>
            <a:endParaRPr lang="en-US" i="1" dirty="0" smtClean="0"/>
          </a:p>
        </p:txBody>
      </p:sp>
    </p:spTree>
    <p:extLst>
      <p:ext uri="{BB962C8B-B14F-4D97-AF65-F5344CB8AC3E}">
        <p14:creationId xmlns:p14="http://schemas.microsoft.com/office/powerpoint/2010/main" val="36785732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prevention</a:t>
            </a:r>
            <a:endParaRPr lang="en-US" dirty="0"/>
          </a:p>
        </p:txBody>
      </p:sp>
      <p:sp>
        <p:nvSpPr>
          <p:cNvPr id="3" name="Content Placeholder 2"/>
          <p:cNvSpPr>
            <a:spLocks noGrp="1"/>
          </p:cNvSpPr>
          <p:nvPr>
            <p:ph idx="1"/>
          </p:nvPr>
        </p:nvSpPr>
        <p:spPr/>
        <p:txBody>
          <a:bodyPr/>
          <a:lstStyle/>
          <a:p>
            <a:pPr marL="457200" indent="-400050"/>
            <a:r>
              <a:rPr lang="en-US" i="1" dirty="0" smtClean="0"/>
              <a:t>Wound and Wait</a:t>
            </a:r>
          </a:p>
          <a:p>
            <a:pPr marL="857250" indent="-400050"/>
            <a:r>
              <a:rPr lang="en-US" dirty="0"/>
              <a:t>If TS(</a:t>
            </a:r>
            <a:r>
              <a:rPr lang="en-US" i="1" dirty="0" err="1"/>
              <a:t>Ti</a:t>
            </a:r>
            <a:r>
              <a:rPr lang="en-US" dirty="0"/>
              <a:t>) &lt; TS(</a:t>
            </a:r>
            <a:r>
              <a:rPr lang="en-US" i="1" dirty="0" err="1"/>
              <a:t>Tj</a:t>
            </a:r>
            <a:r>
              <a:rPr lang="en-US" dirty="0"/>
              <a:t>), then (</a:t>
            </a:r>
            <a:r>
              <a:rPr lang="en-US" i="1" dirty="0" err="1"/>
              <a:t>Ti</a:t>
            </a:r>
            <a:r>
              <a:rPr lang="en-US" i="1" dirty="0"/>
              <a:t> </a:t>
            </a:r>
            <a:r>
              <a:rPr lang="en-US" dirty="0"/>
              <a:t>older than </a:t>
            </a:r>
            <a:r>
              <a:rPr lang="en-US" i="1" dirty="0" err="1"/>
              <a:t>Tj</a:t>
            </a:r>
            <a:r>
              <a:rPr lang="en-US" dirty="0"/>
              <a:t>) abort </a:t>
            </a:r>
            <a:r>
              <a:rPr lang="en-US" i="1" dirty="0" err="1"/>
              <a:t>Tj</a:t>
            </a:r>
            <a:r>
              <a:rPr lang="en-US" i="1" dirty="0"/>
              <a:t> </a:t>
            </a:r>
            <a:r>
              <a:rPr lang="en-US" dirty="0"/>
              <a:t>(</a:t>
            </a:r>
            <a:r>
              <a:rPr lang="en-US" i="1" dirty="0" err="1"/>
              <a:t>Ti</a:t>
            </a:r>
            <a:r>
              <a:rPr lang="en-US" i="1" dirty="0"/>
              <a:t> </a:t>
            </a:r>
            <a:r>
              <a:rPr lang="en-US" i="1" dirty="0" smtClean="0"/>
              <a:t>wounds </a:t>
            </a:r>
            <a:r>
              <a:rPr lang="en-US" i="1" dirty="0" err="1" smtClean="0"/>
              <a:t>Tj</a:t>
            </a:r>
            <a:r>
              <a:rPr lang="en-US" dirty="0"/>
              <a:t>) and restart it later </a:t>
            </a:r>
            <a:r>
              <a:rPr lang="en-US" i="1" dirty="0"/>
              <a:t>with the same timestamp; </a:t>
            </a:r>
            <a:r>
              <a:rPr lang="en-US" dirty="0"/>
              <a:t>otherwise (</a:t>
            </a:r>
            <a:r>
              <a:rPr lang="en-US" i="1" dirty="0" err="1"/>
              <a:t>Ti</a:t>
            </a:r>
            <a:r>
              <a:rPr lang="en-US" i="1" dirty="0"/>
              <a:t> </a:t>
            </a:r>
            <a:r>
              <a:rPr lang="en-US" dirty="0"/>
              <a:t>younger </a:t>
            </a:r>
            <a:r>
              <a:rPr lang="en-US" dirty="0" smtClean="0"/>
              <a:t>than </a:t>
            </a:r>
            <a:r>
              <a:rPr lang="en-US" i="1" dirty="0" err="1" smtClean="0"/>
              <a:t>Tj</a:t>
            </a:r>
            <a:r>
              <a:rPr lang="en-US" dirty="0"/>
              <a:t>) </a:t>
            </a:r>
            <a:r>
              <a:rPr lang="en-US" i="1" dirty="0" err="1"/>
              <a:t>Ti</a:t>
            </a:r>
            <a:r>
              <a:rPr lang="en-US" i="1" dirty="0"/>
              <a:t> </a:t>
            </a:r>
            <a:r>
              <a:rPr lang="en-US" dirty="0"/>
              <a:t>is allowed to wait</a:t>
            </a:r>
            <a:r>
              <a:rPr lang="en-US" dirty="0" smtClean="0"/>
              <a:t>.</a:t>
            </a:r>
          </a:p>
          <a:p>
            <a:r>
              <a:rPr lang="en-US" dirty="0"/>
              <a:t>The wound-wait approach does the </a:t>
            </a:r>
            <a:r>
              <a:rPr lang="en-US" dirty="0" smtClean="0"/>
              <a:t>opposite</a:t>
            </a:r>
          </a:p>
          <a:p>
            <a:r>
              <a:rPr lang="en-US" dirty="0" smtClean="0"/>
              <a:t> </a:t>
            </a:r>
            <a:r>
              <a:rPr lang="en-US" dirty="0"/>
              <a:t>A younger </a:t>
            </a:r>
            <a:r>
              <a:rPr lang="en-US" dirty="0" smtClean="0"/>
              <a:t>transaction is </a:t>
            </a:r>
            <a:r>
              <a:rPr lang="en-US" dirty="0"/>
              <a:t>allowed to </a:t>
            </a:r>
            <a:r>
              <a:rPr lang="en-US" i="1" dirty="0"/>
              <a:t>wait for an older one</a:t>
            </a:r>
            <a:r>
              <a:rPr lang="en-US" dirty="0"/>
              <a:t>, whereas an older transaction requesting an </a:t>
            </a:r>
            <a:r>
              <a:rPr lang="en-US" dirty="0" smtClean="0"/>
              <a:t>item </a:t>
            </a:r>
            <a:r>
              <a:rPr lang="en-US" dirty="0"/>
              <a:t>held by a younger transaction </a:t>
            </a:r>
            <a:r>
              <a:rPr lang="en-US" i="1" dirty="0"/>
              <a:t>preempts </a:t>
            </a:r>
            <a:r>
              <a:rPr lang="en-US" dirty="0"/>
              <a:t>the younger transaction by aborting </a:t>
            </a:r>
            <a:r>
              <a:rPr lang="en-US" dirty="0" smtClean="0"/>
              <a:t>it</a:t>
            </a:r>
          </a:p>
          <a:p>
            <a:r>
              <a:rPr lang="en-US" dirty="0" smtClean="0"/>
              <a:t>Both</a:t>
            </a:r>
            <a:r>
              <a:rPr lang="en-US" dirty="0"/>
              <a:t> </a:t>
            </a:r>
            <a:r>
              <a:rPr lang="en-US" dirty="0" smtClean="0"/>
              <a:t>schemes </a:t>
            </a:r>
            <a:r>
              <a:rPr lang="en-US" dirty="0"/>
              <a:t>end up aborting the </a:t>
            </a:r>
            <a:r>
              <a:rPr lang="en-US" i="1" dirty="0"/>
              <a:t>younger </a:t>
            </a:r>
            <a:r>
              <a:rPr lang="en-US" dirty="0"/>
              <a:t>of the two transactions</a:t>
            </a:r>
            <a:endParaRPr lang="en-US" i="1" dirty="0" smtClean="0"/>
          </a:p>
        </p:txBody>
      </p:sp>
    </p:spTree>
    <p:extLst>
      <p:ext uri="{BB962C8B-B14F-4D97-AF65-F5344CB8AC3E}">
        <p14:creationId xmlns:p14="http://schemas.microsoft.com/office/powerpoint/2010/main" val="1980078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 ACID properties</a:t>
            </a:r>
            <a:endParaRPr lang="en-US" dirty="0"/>
          </a:p>
        </p:txBody>
      </p:sp>
      <p:sp>
        <p:nvSpPr>
          <p:cNvPr id="3" name="Content Placeholder 2"/>
          <p:cNvSpPr>
            <a:spLocks noGrp="1"/>
          </p:cNvSpPr>
          <p:nvPr>
            <p:ph idx="1"/>
          </p:nvPr>
        </p:nvSpPr>
        <p:spPr/>
        <p:txBody>
          <a:bodyPr>
            <a:normAutofit/>
          </a:bodyPr>
          <a:lstStyle/>
          <a:p>
            <a:pPr algn="just"/>
            <a:r>
              <a:rPr lang="en-US" altLang="en-US" b="1" dirty="0" smtClean="0"/>
              <a:t>Consistency </a:t>
            </a:r>
            <a:r>
              <a:rPr lang="en-US" altLang="en-US" b="1" dirty="0"/>
              <a:t>preservation</a:t>
            </a:r>
            <a:r>
              <a:rPr lang="en-US" altLang="en-US" dirty="0"/>
              <a:t>: A correct execution of the transaction must take the database from one consistent state to another</a:t>
            </a:r>
            <a:r>
              <a:rPr lang="en-US" altLang="en-US" dirty="0" smtClean="0"/>
              <a:t>.</a:t>
            </a:r>
          </a:p>
          <a:p>
            <a:pPr marL="914400" indent="-457200"/>
            <a:r>
              <a:rPr lang="en-US" dirty="0"/>
              <a:t>The preservation of </a:t>
            </a:r>
            <a:r>
              <a:rPr lang="en-US" i="1" dirty="0"/>
              <a:t>consistency </a:t>
            </a:r>
            <a:r>
              <a:rPr lang="en-US" dirty="0" smtClean="0"/>
              <a:t>is the </a:t>
            </a:r>
            <a:r>
              <a:rPr lang="en-US" dirty="0"/>
              <a:t>responsibility of </a:t>
            </a:r>
            <a:r>
              <a:rPr lang="en-US" dirty="0" smtClean="0"/>
              <a:t>the programmers </a:t>
            </a:r>
            <a:r>
              <a:rPr lang="en-US" dirty="0"/>
              <a:t>who write the database programs or of the DBMS module </a:t>
            </a:r>
            <a:r>
              <a:rPr lang="en-US" dirty="0" smtClean="0"/>
              <a:t>that enforces </a:t>
            </a:r>
            <a:r>
              <a:rPr lang="en-US" dirty="0"/>
              <a:t>integrity constraints. </a:t>
            </a:r>
            <a:endParaRPr lang="en-US" dirty="0" smtClean="0"/>
          </a:p>
          <a:p>
            <a:pPr marL="914400" indent="-457200"/>
            <a:r>
              <a:rPr lang="en-US" dirty="0"/>
              <a:t>A</a:t>
            </a:r>
            <a:r>
              <a:rPr lang="en-US" dirty="0" smtClean="0"/>
              <a:t> </a:t>
            </a:r>
            <a:r>
              <a:rPr lang="en-US" b="1" dirty="0"/>
              <a:t>database state </a:t>
            </a:r>
            <a:r>
              <a:rPr lang="en-US" dirty="0"/>
              <a:t>is a collection of all </a:t>
            </a:r>
            <a:r>
              <a:rPr lang="en-US" dirty="0" smtClean="0"/>
              <a:t>the stored </a:t>
            </a:r>
            <a:r>
              <a:rPr lang="en-US" dirty="0"/>
              <a:t>data items (values) in the database at a given point in time. </a:t>
            </a:r>
            <a:endParaRPr lang="en-US" dirty="0" smtClean="0"/>
          </a:p>
          <a:p>
            <a:pPr marL="914400" indent="-457200"/>
            <a:r>
              <a:rPr lang="en-US" dirty="0" smtClean="0"/>
              <a:t>A </a:t>
            </a:r>
            <a:r>
              <a:rPr lang="en-US" dirty="0"/>
              <a:t>database program should be </a:t>
            </a:r>
            <a:r>
              <a:rPr lang="en-US" dirty="0" smtClean="0"/>
              <a:t>written in </a:t>
            </a:r>
            <a:r>
              <a:rPr lang="en-US" dirty="0"/>
              <a:t>a way that guarantees that, if the database is in a consistent state before </a:t>
            </a:r>
            <a:r>
              <a:rPr lang="en-US" dirty="0" smtClean="0"/>
              <a:t>executing the </a:t>
            </a:r>
            <a:r>
              <a:rPr lang="en-US" dirty="0"/>
              <a:t>transaction, it will be in a consistent state after the </a:t>
            </a:r>
            <a:r>
              <a:rPr lang="en-US" i="1" dirty="0"/>
              <a:t>complete </a:t>
            </a:r>
            <a:r>
              <a:rPr lang="en-US" dirty="0"/>
              <a:t>execution of </a:t>
            </a:r>
            <a:r>
              <a:rPr lang="en-US" dirty="0" smtClean="0"/>
              <a:t>the transaction</a:t>
            </a:r>
            <a:endParaRPr lang="en-US" altLang="en-US" dirty="0"/>
          </a:p>
          <a:p>
            <a:endParaRPr lang="en-US" dirty="0"/>
          </a:p>
        </p:txBody>
      </p:sp>
    </p:spTree>
    <p:extLst>
      <p:ext uri="{BB962C8B-B14F-4D97-AF65-F5344CB8AC3E}">
        <p14:creationId xmlns:p14="http://schemas.microsoft.com/office/powerpoint/2010/main" val="23312309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prevention</a:t>
            </a:r>
            <a:endParaRPr lang="en-US" dirty="0"/>
          </a:p>
        </p:txBody>
      </p:sp>
      <p:sp>
        <p:nvSpPr>
          <p:cNvPr id="3" name="Content Placeholder 2"/>
          <p:cNvSpPr>
            <a:spLocks noGrp="1"/>
          </p:cNvSpPr>
          <p:nvPr>
            <p:ph idx="1"/>
          </p:nvPr>
        </p:nvSpPr>
        <p:spPr/>
        <p:txBody>
          <a:bodyPr>
            <a:normAutofit/>
          </a:bodyPr>
          <a:lstStyle/>
          <a:p>
            <a:r>
              <a:rPr lang="en-US" dirty="0" smtClean="0"/>
              <a:t>Timeout based scheme:</a:t>
            </a:r>
          </a:p>
          <a:p>
            <a:r>
              <a:rPr lang="en-US" dirty="0" smtClean="0"/>
              <a:t>Based on locked timeout</a:t>
            </a:r>
          </a:p>
          <a:p>
            <a:r>
              <a:rPr lang="en-US" dirty="0" smtClean="0"/>
              <a:t>A transaction waiting for a data item locked by other transaction for some amount of time</a:t>
            </a:r>
          </a:p>
          <a:p>
            <a:r>
              <a:rPr lang="en-US" dirty="0" smtClean="0"/>
              <a:t>When wait time of this transaction increases than the time allocated to that transaction then system consider this transaction is in the sate of deadlocked</a:t>
            </a:r>
          </a:p>
          <a:p>
            <a:r>
              <a:rPr lang="en-US" dirty="0" smtClean="0"/>
              <a:t>System abort it and released all lock </a:t>
            </a:r>
          </a:p>
          <a:p>
            <a:r>
              <a:rPr lang="en-US" dirty="0" smtClean="0"/>
              <a:t>Restarted transaction with the same time stamp</a:t>
            </a:r>
          </a:p>
          <a:p>
            <a:r>
              <a:rPr lang="en-US" dirty="0"/>
              <a:t>This method is practical because of its low overhead and </a:t>
            </a:r>
            <a:r>
              <a:rPr lang="en-US" dirty="0" smtClean="0"/>
              <a:t>simplicity.</a:t>
            </a:r>
          </a:p>
          <a:p>
            <a:endParaRPr lang="en-US" dirty="0"/>
          </a:p>
        </p:txBody>
      </p:sp>
    </p:spTree>
    <p:extLst>
      <p:ext uri="{BB962C8B-B14F-4D97-AF65-F5344CB8AC3E}">
        <p14:creationId xmlns:p14="http://schemas.microsoft.com/office/powerpoint/2010/main" val="25216674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Recovery</a:t>
            </a:r>
            <a:endParaRPr lang="en-US" dirty="0"/>
          </a:p>
        </p:txBody>
      </p:sp>
      <p:sp>
        <p:nvSpPr>
          <p:cNvPr id="3" name="Content Placeholder 2"/>
          <p:cNvSpPr>
            <a:spLocks noGrp="1"/>
          </p:cNvSpPr>
          <p:nvPr>
            <p:ph idx="1"/>
          </p:nvPr>
        </p:nvSpPr>
        <p:spPr/>
        <p:txBody>
          <a:bodyPr/>
          <a:lstStyle/>
          <a:p>
            <a:pPr marL="0" indent="0">
              <a:buNone/>
            </a:pPr>
            <a:r>
              <a:rPr lang="en-US" dirty="0" smtClean="0"/>
              <a:t>1: Selection of Victim:</a:t>
            </a:r>
          </a:p>
          <a:p>
            <a:r>
              <a:rPr lang="en-US" dirty="0" smtClean="0"/>
              <a:t>Select one transaction as victim and abort it and again start it with the same time stamp</a:t>
            </a:r>
          </a:p>
          <a:p>
            <a:r>
              <a:rPr lang="en-US" dirty="0" smtClean="0"/>
              <a:t>How to select victim?</a:t>
            </a:r>
          </a:p>
          <a:p>
            <a:pPr marL="914400"/>
            <a:r>
              <a:rPr lang="en-US" dirty="0"/>
              <a:t> </a:t>
            </a:r>
            <a:r>
              <a:rPr lang="en-US" dirty="0" smtClean="0"/>
              <a:t>victim should be of minimum cost</a:t>
            </a:r>
          </a:p>
          <a:p>
            <a:pPr marL="1262063"/>
            <a:r>
              <a:rPr lang="en-US" dirty="0" smtClean="0"/>
              <a:t>Length of transaction</a:t>
            </a:r>
          </a:p>
          <a:p>
            <a:pPr marL="1262063"/>
            <a:r>
              <a:rPr lang="en-US" dirty="0" smtClean="0"/>
              <a:t>Data item used by transaction (less data item)</a:t>
            </a:r>
          </a:p>
          <a:p>
            <a:pPr marL="1262063"/>
            <a:r>
              <a:rPr lang="en-US" dirty="0" smtClean="0"/>
              <a:t>Data item that are to be locked</a:t>
            </a:r>
          </a:p>
          <a:p>
            <a:pPr marL="1262063"/>
            <a:r>
              <a:rPr lang="en-US" dirty="0" smtClean="0"/>
              <a:t>How many transaction are roll back if abort that one transaction</a:t>
            </a:r>
          </a:p>
        </p:txBody>
      </p:sp>
    </p:spTree>
    <p:extLst>
      <p:ext uri="{BB962C8B-B14F-4D97-AF65-F5344CB8AC3E}">
        <p14:creationId xmlns:p14="http://schemas.microsoft.com/office/powerpoint/2010/main" val="95324648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recovery</a:t>
            </a:r>
            <a:endParaRPr lang="en-US" dirty="0"/>
          </a:p>
        </p:txBody>
      </p:sp>
      <p:sp>
        <p:nvSpPr>
          <p:cNvPr id="3" name="Content Placeholder 2"/>
          <p:cNvSpPr>
            <a:spLocks noGrp="1"/>
          </p:cNvSpPr>
          <p:nvPr>
            <p:ph idx="1"/>
          </p:nvPr>
        </p:nvSpPr>
        <p:spPr/>
        <p:txBody>
          <a:bodyPr/>
          <a:lstStyle/>
          <a:p>
            <a:r>
              <a:rPr lang="en-US" dirty="0" smtClean="0"/>
              <a:t>Roll back</a:t>
            </a:r>
          </a:p>
          <a:p>
            <a:pPr marL="1379538" indent="-465138"/>
            <a:r>
              <a:rPr lang="en-US" dirty="0" smtClean="0"/>
              <a:t>Full roll back</a:t>
            </a:r>
          </a:p>
          <a:p>
            <a:pPr marL="1379538" indent="-465138"/>
            <a:r>
              <a:rPr lang="en-US" dirty="0" smtClean="0"/>
              <a:t>Roll back to the starting point and abort all the operation previously performed by transaction</a:t>
            </a:r>
          </a:p>
          <a:p>
            <a:pPr marL="1379538" indent="-465138"/>
            <a:r>
              <a:rPr lang="en-US" dirty="0" smtClean="0"/>
              <a:t>Partial roll back</a:t>
            </a:r>
          </a:p>
          <a:p>
            <a:pPr marL="1379538" indent="-465138"/>
            <a:r>
              <a:rPr lang="en-US" dirty="0" smtClean="0"/>
              <a:t>Roll back up to safe or locked point</a:t>
            </a:r>
          </a:p>
        </p:txBody>
      </p:sp>
    </p:spTree>
    <p:extLst>
      <p:ext uri="{BB962C8B-B14F-4D97-AF65-F5344CB8AC3E}">
        <p14:creationId xmlns:p14="http://schemas.microsoft.com/office/powerpoint/2010/main" val="23074377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Starvation</a:t>
            </a:r>
            <a:endParaRPr lang="en-US" dirty="0"/>
          </a:p>
        </p:txBody>
      </p:sp>
      <p:sp>
        <p:nvSpPr>
          <p:cNvPr id="3" name="Content Placeholder 2"/>
          <p:cNvSpPr>
            <a:spLocks noGrp="1"/>
          </p:cNvSpPr>
          <p:nvPr>
            <p:ph idx="1"/>
          </p:nvPr>
        </p:nvSpPr>
        <p:spPr/>
        <p:txBody>
          <a:bodyPr>
            <a:normAutofit/>
          </a:bodyPr>
          <a:lstStyle/>
          <a:p>
            <a:r>
              <a:rPr lang="en-US" dirty="0" smtClean="0"/>
              <a:t>Starvation is problem created during victim selection</a:t>
            </a:r>
          </a:p>
          <a:p>
            <a:r>
              <a:rPr lang="en-US" dirty="0" smtClean="0"/>
              <a:t>If T1 is selected as victim to abort each time  so T1 cannot be stared</a:t>
            </a:r>
          </a:p>
          <a:p>
            <a:r>
              <a:rPr lang="en-US" dirty="0" smtClean="0"/>
              <a:t>transaction </a:t>
            </a:r>
            <a:r>
              <a:rPr lang="en-US" dirty="0"/>
              <a:t>cannot proceed for an indefinite period of </a:t>
            </a:r>
            <a:r>
              <a:rPr lang="en-US" dirty="0" smtClean="0"/>
              <a:t>time </a:t>
            </a:r>
            <a:r>
              <a:rPr lang="en-US" dirty="0"/>
              <a:t>while other transactions in the system continue normally. </a:t>
            </a:r>
            <a:endParaRPr lang="en-US" dirty="0" smtClean="0"/>
          </a:p>
          <a:p>
            <a:r>
              <a:rPr lang="en-US" dirty="0" smtClean="0"/>
              <a:t>This </a:t>
            </a:r>
            <a:r>
              <a:rPr lang="en-US" dirty="0"/>
              <a:t>may occur if </a:t>
            </a:r>
            <a:r>
              <a:rPr lang="en-US" dirty="0" smtClean="0"/>
              <a:t>the waiting </a:t>
            </a:r>
            <a:r>
              <a:rPr lang="en-US" dirty="0"/>
              <a:t>scheme for locked items is unfair, giving priority to some transactions </a:t>
            </a:r>
            <a:r>
              <a:rPr lang="en-US" dirty="0" smtClean="0"/>
              <a:t>over others</a:t>
            </a:r>
            <a:r>
              <a:rPr lang="en-US" dirty="0"/>
              <a:t>. </a:t>
            </a:r>
            <a:endParaRPr lang="en-US" dirty="0" smtClean="0"/>
          </a:p>
          <a:p>
            <a:r>
              <a:rPr lang="en-US" dirty="0" smtClean="0"/>
              <a:t>One </a:t>
            </a:r>
            <a:r>
              <a:rPr lang="en-US" dirty="0"/>
              <a:t>solution for starvation is to have a fair waiting scheme, such as using </a:t>
            </a:r>
            <a:r>
              <a:rPr lang="en-US" dirty="0" smtClean="0"/>
              <a:t>a </a:t>
            </a:r>
            <a:r>
              <a:rPr lang="en-US" b="1" dirty="0" smtClean="0"/>
              <a:t>first-come-first-served </a:t>
            </a:r>
            <a:r>
              <a:rPr lang="en-US" dirty="0"/>
              <a:t>queue; transactions are enabled to lock an item in the </a:t>
            </a:r>
            <a:r>
              <a:rPr lang="en-US" dirty="0" smtClean="0"/>
              <a:t>order in </a:t>
            </a:r>
            <a:r>
              <a:rPr lang="en-US" dirty="0"/>
              <a:t>which they originally requested the lock.</a:t>
            </a:r>
          </a:p>
        </p:txBody>
      </p:sp>
    </p:spTree>
    <p:extLst>
      <p:ext uri="{BB962C8B-B14F-4D97-AF65-F5344CB8AC3E}">
        <p14:creationId xmlns:p14="http://schemas.microsoft.com/office/powerpoint/2010/main" val="21287653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Starvation</a:t>
            </a:r>
            <a:endParaRPr lang="en-US" dirty="0"/>
          </a:p>
        </p:txBody>
      </p:sp>
      <p:sp>
        <p:nvSpPr>
          <p:cNvPr id="3" name="Content Placeholder 2"/>
          <p:cNvSpPr>
            <a:spLocks noGrp="1"/>
          </p:cNvSpPr>
          <p:nvPr>
            <p:ph idx="1"/>
          </p:nvPr>
        </p:nvSpPr>
        <p:spPr/>
        <p:txBody>
          <a:bodyPr>
            <a:normAutofit/>
          </a:bodyPr>
          <a:lstStyle/>
          <a:p>
            <a:r>
              <a:rPr lang="en-US" dirty="0"/>
              <a:t>Another scheme allows some </a:t>
            </a:r>
            <a:r>
              <a:rPr lang="en-US" dirty="0" smtClean="0"/>
              <a:t>transactions to </a:t>
            </a:r>
            <a:r>
              <a:rPr lang="en-US" dirty="0"/>
              <a:t>have priority over others but increases the priority of a transaction </a:t>
            </a:r>
            <a:r>
              <a:rPr lang="en-US" dirty="0" smtClean="0"/>
              <a:t>the longer </a:t>
            </a:r>
            <a:r>
              <a:rPr lang="en-US" dirty="0"/>
              <a:t>it waits, until it eventually gets the highest priority and proceeds</a:t>
            </a:r>
            <a:r>
              <a:rPr lang="en-US" dirty="0" smtClean="0"/>
              <a:t>.</a:t>
            </a:r>
          </a:p>
          <a:p>
            <a:r>
              <a:rPr lang="en-US" dirty="0" smtClean="0"/>
              <a:t>Starvation can </a:t>
            </a:r>
            <a:r>
              <a:rPr lang="en-US" dirty="0"/>
              <a:t>also occur because of victim selection if the algorithm selects the same </a:t>
            </a:r>
            <a:r>
              <a:rPr lang="en-US" dirty="0" smtClean="0"/>
              <a:t>transaction as </a:t>
            </a:r>
            <a:r>
              <a:rPr lang="en-US" dirty="0"/>
              <a:t>victim repeatedly, thus causing it to abort and never finish execution</a:t>
            </a:r>
          </a:p>
        </p:txBody>
      </p:sp>
    </p:spTree>
    <p:extLst>
      <p:ext uri="{BB962C8B-B14F-4D97-AF65-F5344CB8AC3E}">
        <p14:creationId xmlns:p14="http://schemas.microsoft.com/office/powerpoint/2010/main" val="15915181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Concurrency control Methods</a:t>
            </a:r>
            <a:endParaRPr lang="en-US" dirty="0"/>
          </a:p>
        </p:txBody>
      </p:sp>
      <p:sp>
        <p:nvSpPr>
          <p:cNvPr id="3" name="Content Placeholder 2"/>
          <p:cNvSpPr>
            <a:spLocks noGrp="1"/>
          </p:cNvSpPr>
          <p:nvPr>
            <p:ph idx="1"/>
          </p:nvPr>
        </p:nvSpPr>
        <p:spPr/>
        <p:txBody>
          <a:bodyPr/>
          <a:lstStyle/>
          <a:p>
            <a:r>
              <a:rPr lang="en-US" dirty="0" smtClean="0"/>
              <a:t>TIMESTAMP:</a:t>
            </a:r>
          </a:p>
          <a:p>
            <a:r>
              <a:rPr lang="en-US" dirty="0"/>
              <a:t>A</a:t>
            </a:r>
            <a:r>
              <a:rPr lang="en-US" dirty="0" smtClean="0"/>
              <a:t> </a:t>
            </a:r>
            <a:r>
              <a:rPr lang="en-US" b="1" dirty="0"/>
              <a:t>timestamp </a:t>
            </a:r>
            <a:r>
              <a:rPr lang="en-US" dirty="0"/>
              <a:t>is a unique identifier created by the DBMS to identify </a:t>
            </a:r>
            <a:r>
              <a:rPr lang="en-US" dirty="0" smtClean="0"/>
              <a:t>a transaction</a:t>
            </a:r>
          </a:p>
          <a:p>
            <a:r>
              <a:rPr lang="en-US" dirty="0" smtClean="0"/>
              <a:t>Typically</a:t>
            </a:r>
            <a:r>
              <a:rPr lang="en-US" dirty="0"/>
              <a:t>, timestamp values are assigned in the order in which </a:t>
            </a:r>
            <a:r>
              <a:rPr lang="en-US" dirty="0" smtClean="0"/>
              <a:t>the transactions </a:t>
            </a:r>
            <a:r>
              <a:rPr lang="en-US" dirty="0"/>
              <a:t>are submitted to the system, so a timestamp can be thought of as </a:t>
            </a:r>
            <a:r>
              <a:rPr lang="en-US" dirty="0" smtClean="0"/>
              <a:t>the </a:t>
            </a:r>
            <a:r>
              <a:rPr lang="en-US" i="1" dirty="0" smtClean="0"/>
              <a:t>transaction </a:t>
            </a:r>
            <a:r>
              <a:rPr lang="en-US" i="1" dirty="0"/>
              <a:t>start </a:t>
            </a:r>
            <a:r>
              <a:rPr lang="en-US" i="1" dirty="0" smtClean="0"/>
              <a:t>time</a:t>
            </a:r>
            <a:endParaRPr lang="en-US" dirty="0"/>
          </a:p>
          <a:p>
            <a:r>
              <a:rPr lang="en-US" dirty="0"/>
              <a:t>Concurrency control techniques based on timestamp ordering do not use </a:t>
            </a:r>
            <a:r>
              <a:rPr lang="en-US" dirty="0" smtClean="0"/>
              <a:t>locks; hence</a:t>
            </a:r>
            <a:r>
              <a:rPr lang="en-US" dirty="0"/>
              <a:t>, </a:t>
            </a:r>
            <a:r>
              <a:rPr lang="en-US" i="1" dirty="0"/>
              <a:t>deadlocks cannot </a:t>
            </a:r>
            <a:r>
              <a:rPr lang="en-US" i="1" dirty="0" smtClean="0"/>
              <a:t>occur</a:t>
            </a:r>
          </a:p>
          <a:p>
            <a:r>
              <a:rPr lang="en-US" dirty="0"/>
              <a:t>Timestamps can be generated in several </a:t>
            </a:r>
            <a:r>
              <a:rPr lang="en-US" dirty="0" smtClean="0"/>
              <a:t>ways</a:t>
            </a:r>
          </a:p>
          <a:p>
            <a:r>
              <a:rPr lang="en-US" dirty="0" smtClean="0"/>
              <a:t>One </a:t>
            </a:r>
            <a:r>
              <a:rPr lang="en-US" dirty="0"/>
              <a:t>possibility is to use a counter </a:t>
            </a:r>
            <a:r>
              <a:rPr lang="en-US" dirty="0" smtClean="0"/>
              <a:t>that is </a:t>
            </a:r>
            <a:r>
              <a:rPr lang="en-US" dirty="0"/>
              <a:t>incremented each time its value is assigned to a transaction.</a:t>
            </a:r>
          </a:p>
          <a:p>
            <a:endParaRPr lang="en-US" dirty="0"/>
          </a:p>
        </p:txBody>
      </p:sp>
    </p:spTree>
    <p:extLst>
      <p:ext uri="{BB962C8B-B14F-4D97-AF65-F5344CB8AC3E}">
        <p14:creationId xmlns:p14="http://schemas.microsoft.com/office/powerpoint/2010/main" val="31852874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Tmestamp</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transaction </a:t>
            </a:r>
            <a:r>
              <a:rPr lang="en-US" dirty="0" smtClean="0"/>
              <a:t>timestamps are </a:t>
            </a:r>
            <a:r>
              <a:rPr lang="en-US" dirty="0"/>
              <a:t>numbered 1, 2, 3, ... in this </a:t>
            </a:r>
            <a:r>
              <a:rPr lang="en-US" dirty="0" smtClean="0"/>
              <a:t>scheme</a:t>
            </a:r>
          </a:p>
          <a:p>
            <a:r>
              <a:rPr lang="en-US" dirty="0" smtClean="0"/>
              <a:t> </a:t>
            </a:r>
            <a:r>
              <a:rPr lang="en-US" dirty="0"/>
              <a:t>A computer counter has a finite </a:t>
            </a:r>
            <a:r>
              <a:rPr lang="en-US" dirty="0" smtClean="0"/>
              <a:t>maximum value</a:t>
            </a:r>
            <a:r>
              <a:rPr lang="en-US" dirty="0"/>
              <a:t>, so the system must periodically reset the counter to zero when </a:t>
            </a:r>
            <a:r>
              <a:rPr lang="en-US" dirty="0" smtClean="0"/>
              <a:t>no transactions </a:t>
            </a:r>
            <a:r>
              <a:rPr lang="en-US" dirty="0"/>
              <a:t>are executing for some short period of </a:t>
            </a:r>
            <a:r>
              <a:rPr lang="en-US" dirty="0" smtClean="0"/>
              <a:t>time</a:t>
            </a:r>
          </a:p>
          <a:p>
            <a:r>
              <a:rPr lang="en-US" dirty="0" smtClean="0"/>
              <a:t>Another </a:t>
            </a:r>
            <a:r>
              <a:rPr lang="en-US" dirty="0"/>
              <a:t>way to </a:t>
            </a:r>
            <a:r>
              <a:rPr lang="en-US" dirty="0" smtClean="0"/>
              <a:t>implement timestamps </a:t>
            </a:r>
            <a:r>
              <a:rPr lang="en-US" dirty="0"/>
              <a:t>is to use the current date/time value of the system clock and ensure </a:t>
            </a:r>
            <a:r>
              <a:rPr lang="en-US" dirty="0" smtClean="0"/>
              <a:t>that no </a:t>
            </a:r>
            <a:r>
              <a:rPr lang="en-US" dirty="0"/>
              <a:t>two timestamp values are generated during the same tick of the clock.</a:t>
            </a:r>
          </a:p>
        </p:txBody>
      </p:sp>
    </p:spTree>
    <p:extLst>
      <p:ext uri="{BB962C8B-B14F-4D97-AF65-F5344CB8AC3E}">
        <p14:creationId xmlns:p14="http://schemas.microsoft.com/office/powerpoint/2010/main" val="6946417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stamp algorithm</a:t>
            </a:r>
            <a:endParaRPr lang="en-US" dirty="0"/>
          </a:p>
        </p:txBody>
      </p:sp>
      <p:sp>
        <p:nvSpPr>
          <p:cNvPr id="3" name="Content Placeholder 2"/>
          <p:cNvSpPr>
            <a:spLocks noGrp="1"/>
          </p:cNvSpPr>
          <p:nvPr>
            <p:ph idx="1"/>
          </p:nvPr>
        </p:nvSpPr>
        <p:spPr/>
        <p:txBody>
          <a:bodyPr>
            <a:normAutofit/>
          </a:bodyPr>
          <a:lstStyle/>
          <a:p>
            <a:r>
              <a:rPr lang="en-US" dirty="0"/>
              <a:t>The algorithm must ensure that, for each item accessed by </a:t>
            </a:r>
            <a:r>
              <a:rPr lang="en-US" i="1" dirty="0"/>
              <a:t>conflicting </a:t>
            </a:r>
            <a:r>
              <a:rPr lang="en-US" i="1" dirty="0" smtClean="0"/>
              <a:t>operations </a:t>
            </a:r>
            <a:r>
              <a:rPr lang="en-US" dirty="0" smtClean="0"/>
              <a:t>in </a:t>
            </a:r>
            <a:r>
              <a:rPr lang="en-US" dirty="0"/>
              <a:t>the schedule, the order in which the item is accessed does not violate </a:t>
            </a:r>
            <a:r>
              <a:rPr lang="en-US" dirty="0" smtClean="0"/>
              <a:t>the timestamp </a:t>
            </a:r>
            <a:r>
              <a:rPr lang="en-US" dirty="0"/>
              <a:t>order. </a:t>
            </a:r>
            <a:endParaRPr lang="en-US" dirty="0" smtClean="0"/>
          </a:p>
          <a:p>
            <a:r>
              <a:rPr lang="en-US" b="1" dirty="0" err="1" smtClean="0"/>
              <a:t>read_TS</a:t>
            </a:r>
            <a:r>
              <a:rPr lang="en-US" b="1" dirty="0" smtClean="0"/>
              <a:t>(</a:t>
            </a:r>
            <a:r>
              <a:rPr lang="en-US" b="1" i="1" dirty="0" smtClean="0"/>
              <a:t>X</a:t>
            </a:r>
            <a:r>
              <a:rPr lang="en-US" b="1" dirty="0"/>
              <a:t>). </a:t>
            </a:r>
            <a:r>
              <a:rPr lang="en-US" dirty="0"/>
              <a:t>The </a:t>
            </a:r>
            <a:r>
              <a:rPr lang="en-US" b="1" dirty="0"/>
              <a:t>read timestamp </a:t>
            </a:r>
            <a:r>
              <a:rPr lang="en-US" dirty="0"/>
              <a:t>of item </a:t>
            </a:r>
            <a:r>
              <a:rPr lang="en-US" i="1" dirty="0"/>
              <a:t>X </a:t>
            </a:r>
            <a:r>
              <a:rPr lang="en-US" dirty="0"/>
              <a:t>is the largest timestamp </a:t>
            </a:r>
            <a:r>
              <a:rPr lang="en-US" dirty="0" smtClean="0"/>
              <a:t>among all </a:t>
            </a:r>
            <a:r>
              <a:rPr lang="en-US" dirty="0"/>
              <a:t>the timestamps of transactions that have successfully read item </a:t>
            </a:r>
            <a:r>
              <a:rPr lang="en-US" i="1" dirty="0" smtClean="0"/>
              <a:t>X</a:t>
            </a:r>
            <a:r>
              <a:rPr lang="en-US" dirty="0" smtClean="0"/>
              <a:t>—that is</a:t>
            </a:r>
            <a:r>
              <a:rPr lang="en-US" dirty="0"/>
              <a:t>, </a:t>
            </a:r>
            <a:r>
              <a:rPr lang="en-US" dirty="0" err="1"/>
              <a:t>read_TS</a:t>
            </a:r>
            <a:r>
              <a:rPr lang="en-US" dirty="0"/>
              <a:t>(</a:t>
            </a:r>
            <a:r>
              <a:rPr lang="en-US" i="1" dirty="0"/>
              <a:t>X</a:t>
            </a:r>
            <a:r>
              <a:rPr lang="en-US" dirty="0"/>
              <a:t>) = TS(</a:t>
            </a:r>
            <a:r>
              <a:rPr lang="en-US" i="1" dirty="0"/>
              <a:t>T</a:t>
            </a:r>
            <a:r>
              <a:rPr lang="en-US" dirty="0"/>
              <a:t>), where </a:t>
            </a:r>
            <a:r>
              <a:rPr lang="en-US" i="1" dirty="0"/>
              <a:t>T </a:t>
            </a:r>
            <a:r>
              <a:rPr lang="en-US" dirty="0"/>
              <a:t>is the </a:t>
            </a:r>
            <a:r>
              <a:rPr lang="en-US" i="1" dirty="0"/>
              <a:t>youngest </a:t>
            </a:r>
            <a:r>
              <a:rPr lang="en-US" dirty="0"/>
              <a:t>transaction that has read </a:t>
            </a:r>
            <a:r>
              <a:rPr lang="en-US" i="1" dirty="0" smtClean="0"/>
              <a:t>X </a:t>
            </a:r>
            <a:r>
              <a:rPr lang="en-US" dirty="0" smtClean="0"/>
              <a:t>successfully</a:t>
            </a:r>
            <a:r>
              <a:rPr lang="en-US" dirty="0"/>
              <a:t>.</a:t>
            </a:r>
          </a:p>
          <a:p>
            <a:r>
              <a:rPr lang="en-US" b="1" dirty="0"/>
              <a:t>2. </a:t>
            </a:r>
            <a:r>
              <a:rPr lang="en-US" b="1" dirty="0" err="1"/>
              <a:t>write_TS</a:t>
            </a:r>
            <a:r>
              <a:rPr lang="en-US" b="1" dirty="0"/>
              <a:t>(</a:t>
            </a:r>
            <a:r>
              <a:rPr lang="en-US" b="1" i="1" dirty="0"/>
              <a:t>X</a:t>
            </a:r>
            <a:r>
              <a:rPr lang="en-US" b="1" dirty="0"/>
              <a:t>). </a:t>
            </a:r>
            <a:r>
              <a:rPr lang="en-US" dirty="0"/>
              <a:t>The </a:t>
            </a:r>
            <a:r>
              <a:rPr lang="en-US" b="1" dirty="0"/>
              <a:t>write timestamp </a:t>
            </a:r>
            <a:r>
              <a:rPr lang="en-US" dirty="0"/>
              <a:t>of item </a:t>
            </a:r>
            <a:r>
              <a:rPr lang="en-US" i="1" dirty="0"/>
              <a:t>X </a:t>
            </a:r>
            <a:r>
              <a:rPr lang="en-US" dirty="0"/>
              <a:t>is the largest of all the </a:t>
            </a:r>
            <a:r>
              <a:rPr lang="en-US" dirty="0" smtClean="0"/>
              <a:t>timestamps of </a:t>
            </a:r>
            <a:r>
              <a:rPr lang="en-US" dirty="0"/>
              <a:t>transactions that have successfully written item </a:t>
            </a:r>
            <a:r>
              <a:rPr lang="en-US" i="1" dirty="0"/>
              <a:t>X</a:t>
            </a:r>
            <a:r>
              <a:rPr lang="en-US" dirty="0"/>
              <a:t>—that </a:t>
            </a:r>
            <a:r>
              <a:rPr lang="en-US" dirty="0" smtClean="0"/>
              <a:t>is, </a:t>
            </a:r>
            <a:r>
              <a:rPr lang="en-US" dirty="0" err="1" smtClean="0"/>
              <a:t>write_TS</a:t>
            </a:r>
            <a:r>
              <a:rPr lang="en-US" dirty="0" smtClean="0"/>
              <a:t>(</a:t>
            </a:r>
            <a:r>
              <a:rPr lang="en-US" i="1" dirty="0" smtClean="0"/>
              <a:t>X</a:t>
            </a:r>
            <a:r>
              <a:rPr lang="en-US" dirty="0"/>
              <a:t>) = TS(</a:t>
            </a:r>
            <a:r>
              <a:rPr lang="en-US" i="1" dirty="0"/>
              <a:t>T</a:t>
            </a:r>
            <a:r>
              <a:rPr lang="en-US" dirty="0"/>
              <a:t>), where </a:t>
            </a:r>
            <a:r>
              <a:rPr lang="en-US" i="1" dirty="0"/>
              <a:t>T </a:t>
            </a:r>
            <a:r>
              <a:rPr lang="en-US" dirty="0"/>
              <a:t>is the </a:t>
            </a:r>
            <a:r>
              <a:rPr lang="en-US" i="1" dirty="0"/>
              <a:t>youngest </a:t>
            </a:r>
            <a:r>
              <a:rPr lang="en-US" dirty="0"/>
              <a:t>transaction that has written </a:t>
            </a:r>
            <a:r>
              <a:rPr lang="en-US" i="1" dirty="0" smtClean="0"/>
              <a:t>X </a:t>
            </a:r>
            <a:r>
              <a:rPr lang="en-US" dirty="0" smtClean="0"/>
              <a:t>successfully</a:t>
            </a:r>
            <a:r>
              <a:rPr lang="en-US" dirty="0"/>
              <a:t>.</a:t>
            </a:r>
          </a:p>
        </p:txBody>
      </p:sp>
    </p:spTree>
    <p:extLst>
      <p:ext uri="{BB962C8B-B14F-4D97-AF65-F5344CB8AC3E}">
        <p14:creationId xmlns:p14="http://schemas.microsoft.com/office/powerpoint/2010/main" val="2081095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5709</TotalTime>
  <Words>6030</Words>
  <Application>Microsoft Office PowerPoint</Application>
  <PresentationFormat>Custom</PresentationFormat>
  <Paragraphs>732</Paragraphs>
  <Slides>97</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97</vt:i4>
      </vt:variant>
    </vt:vector>
  </HeadingPairs>
  <TitlesOfParts>
    <vt:vector size="101" baseType="lpstr">
      <vt:lpstr>Facet</vt:lpstr>
      <vt:lpstr>Document</vt:lpstr>
      <vt:lpstr>Microsoft ClipArt Gallery</vt:lpstr>
      <vt:lpstr>Bitmap Image</vt:lpstr>
      <vt:lpstr>Database system</vt:lpstr>
      <vt:lpstr>Topics</vt:lpstr>
      <vt:lpstr>Objective</vt:lpstr>
      <vt:lpstr>Single user Vs multiuser System</vt:lpstr>
      <vt:lpstr>Single user Vs multiuser System</vt:lpstr>
      <vt:lpstr>Transaction</vt:lpstr>
      <vt:lpstr>Read only and write Transaction</vt:lpstr>
      <vt:lpstr>Desirable property of transaction</vt:lpstr>
      <vt:lpstr>2 ACID properties</vt:lpstr>
      <vt:lpstr>3 ACID Property</vt:lpstr>
      <vt:lpstr>Concurrency</vt:lpstr>
      <vt:lpstr>Two sample of transaction</vt:lpstr>
      <vt:lpstr>Concurrency control</vt:lpstr>
      <vt:lpstr>(a) The lost update problem (write write conflict)</vt:lpstr>
      <vt:lpstr>(b) The temporary update problem.</vt:lpstr>
      <vt:lpstr>(c) The incorrect summary problem.</vt:lpstr>
      <vt:lpstr>Concurrency control</vt:lpstr>
      <vt:lpstr>Why recovery is needed</vt:lpstr>
      <vt:lpstr>Type of failure</vt:lpstr>
      <vt:lpstr>Type of failure</vt:lpstr>
      <vt:lpstr>Recovery</vt:lpstr>
      <vt:lpstr>Transaction State</vt:lpstr>
      <vt:lpstr>Transaction execution</vt:lpstr>
      <vt:lpstr>Transaction Execution</vt:lpstr>
      <vt:lpstr>System log</vt:lpstr>
      <vt:lpstr>System log</vt:lpstr>
      <vt:lpstr>Commit point of a transaction</vt:lpstr>
      <vt:lpstr>Transaction as a Concurrency Unit</vt:lpstr>
      <vt:lpstr>schedule</vt:lpstr>
      <vt:lpstr>Characterizing schedule based on recovery</vt:lpstr>
      <vt:lpstr>Example of a schedule</vt:lpstr>
      <vt:lpstr>Example of a schedule</vt:lpstr>
      <vt:lpstr>Recoverable schedule</vt:lpstr>
      <vt:lpstr>Is Recoverable Schedule Sufficient?</vt:lpstr>
      <vt:lpstr>Is Recoverable Schedule Sufficient?</vt:lpstr>
      <vt:lpstr>Is Recoverable Schedule Sufficient?</vt:lpstr>
      <vt:lpstr>cascadless Schedules</vt:lpstr>
      <vt:lpstr>Strict Schedule</vt:lpstr>
      <vt:lpstr>Characterizing schedule based on serializibility</vt:lpstr>
      <vt:lpstr>Characterizing schedule based on serializibility</vt:lpstr>
      <vt:lpstr>Serial and Non-serial Schedules</vt:lpstr>
      <vt:lpstr>Example</vt:lpstr>
      <vt:lpstr>Example of Non-serial Schedules</vt:lpstr>
      <vt:lpstr>Disadvantages</vt:lpstr>
      <vt:lpstr>Conflict Serializable</vt:lpstr>
      <vt:lpstr>Conflict serializablity</vt:lpstr>
      <vt:lpstr>Testing for Conflict Serializability</vt:lpstr>
      <vt:lpstr>Testing for Conflict Serializability</vt:lpstr>
      <vt:lpstr>Testing for Conflict Serializability</vt:lpstr>
      <vt:lpstr>Testing for Conflict Serializability</vt:lpstr>
      <vt:lpstr>Equivalent Serial Schedule</vt:lpstr>
      <vt:lpstr>Equivalent Serial Schedule</vt:lpstr>
      <vt:lpstr>Equivalent Serial Schedule</vt:lpstr>
      <vt:lpstr>Characterizing Schedules based on Serializability</vt:lpstr>
      <vt:lpstr>Class task</vt:lpstr>
      <vt:lpstr>Conflict serializibilty</vt:lpstr>
      <vt:lpstr>Conflict serializibilty</vt:lpstr>
      <vt:lpstr>Testing for Conflict Serializability</vt:lpstr>
      <vt:lpstr>Example</vt:lpstr>
      <vt:lpstr>Example</vt:lpstr>
      <vt:lpstr>Testing for Conflict Serializability</vt:lpstr>
      <vt:lpstr>Testing for Conflict Serializability</vt:lpstr>
      <vt:lpstr>Testing for Conflict Serializability</vt:lpstr>
      <vt:lpstr>Testing for Conflict Serializability</vt:lpstr>
      <vt:lpstr>Testing for Conflict Serializability</vt:lpstr>
      <vt:lpstr>Concurrency control technique Two phase locking</vt:lpstr>
      <vt:lpstr>Type of lock</vt:lpstr>
      <vt:lpstr>PowerPoint Presentation</vt:lpstr>
      <vt:lpstr>2PL</vt:lpstr>
      <vt:lpstr>2PL</vt:lpstr>
      <vt:lpstr>2PL</vt:lpstr>
      <vt:lpstr>PowerPoint Presentation</vt:lpstr>
      <vt:lpstr>Variations</vt:lpstr>
      <vt:lpstr>Variations</vt:lpstr>
      <vt:lpstr>deadlock</vt:lpstr>
      <vt:lpstr>DEADLOCK</vt:lpstr>
      <vt:lpstr>Four Reason for Deadlock</vt:lpstr>
      <vt:lpstr>Deadlock prevention</vt:lpstr>
      <vt:lpstr>Deadlock</vt:lpstr>
      <vt:lpstr>Deadlock avoidance</vt:lpstr>
      <vt:lpstr>Deadlock avoidance</vt:lpstr>
      <vt:lpstr>Deadlock avoidance</vt:lpstr>
      <vt:lpstr>Deadlock detection</vt:lpstr>
      <vt:lpstr>Deadlock detection</vt:lpstr>
      <vt:lpstr>Deadlock prevention</vt:lpstr>
      <vt:lpstr>Deadlock prevention</vt:lpstr>
      <vt:lpstr>Deadlock prevention</vt:lpstr>
      <vt:lpstr>Deadlock prevention</vt:lpstr>
      <vt:lpstr>Deadlock prevention</vt:lpstr>
      <vt:lpstr>Deadlock prevention</vt:lpstr>
      <vt:lpstr>Deadlock Recovery</vt:lpstr>
      <vt:lpstr>Deadlock recovery</vt:lpstr>
      <vt:lpstr>Starvation</vt:lpstr>
      <vt:lpstr>Starvation</vt:lpstr>
      <vt:lpstr>Other Concurrency control Methods</vt:lpstr>
      <vt:lpstr>Tmestamp</vt:lpstr>
      <vt:lpstr>Time stamp algorithm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innocent akhtar</dc:creator>
  <cp:lastModifiedBy>Ms Nasreen</cp:lastModifiedBy>
  <cp:revision>83</cp:revision>
  <dcterms:created xsi:type="dcterms:W3CDTF">2017-03-27T05:58:03Z</dcterms:created>
  <dcterms:modified xsi:type="dcterms:W3CDTF">2019-05-01T06:39:22Z</dcterms:modified>
</cp:coreProperties>
</file>