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8" r:id="rId3"/>
    <p:sldId id="259" r:id="rId4"/>
    <p:sldId id="260" r:id="rId5"/>
    <p:sldId id="269" r:id="rId6"/>
    <p:sldId id="270" r:id="rId7"/>
    <p:sldId id="271" r:id="rId8"/>
    <p:sldId id="272" r:id="rId9"/>
    <p:sldId id="277" r:id="rId10"/>
    <p:sldId id="275" r:id="rId11"/>
    <p:sldId id="276" r:id="rId12"/>
    <p:sldId id="289" r:id="rId13"/>
    <p:sldId id="283" r:id="rId14"/>
    <p:sldId id="278" r:id="rId15"/>
    <p:sldId id="273" r:id="rId16"/>
    <p:sldId id="274" r:id="rId17"/>
    <p:sldId id="294" r:id="rId18"/>
    <p:sldId id="284" r:id="rId19"/>
    <p:sldId id="285" r:id="rId20"/>
    <p:sldId id="286" r:id="rId21"/>
    <p:sldId id="290" r:id="rId22"/>
    <p:sldId id="304" r:id="rId23"/>
    <p:sldId id="292" r:id="rId24"/>
    <p:sldId id="291" r:id="rId25"/>
    <p:sldId id="293" r:id="rId26"/>
    <p:sldId id="295" r:id="rId27"/>
    <p:sldId id="302" r:id="rId28"/>
    <p:sldId id="297" r:id="rId29"/>
    <p:sldId id="300" r:id="rId30"/>
    <p:sldId id="298" r:id="rId31"/>
    <p:sldId id="301" r:id="rId32"/>
    <p:sldId id="296" r:id="rId33"/>
    <p:sldId id="299" r:id="rId34"/>
    <p:sldId id="306" r:id="rId35"/>
    <p:sldId id="307" r:id="rId36"/>
    <p:sldId id="308" r:id="rId37"/>
    <p:sldId id="309" r:id="rId38"/>
    <p:sldId id="310" r:id="rId39"/>
    <p:sldId id="305"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249" autoAdjust="0"/>
  </p:normalViewPr>
  <p:slideViewPr>
    <p:cSldViewPr snapToGrid="0">
      <p:cViewPr varScale="1">
        <p:scale>
          <a:sx n="62" d="100"/>
          <a:sy n="62" d="100"/>
        </p:scale>
        <p:origin x="10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2186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39009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091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86375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620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3154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064577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6684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96239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26594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530B5-F7DE-4DDD-94BD-A47AC4449F3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24384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9530B5-F7DE-4DDD-94BD-A47AC4449F33}"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73339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530B5-F7DE-4DDD-94BD-A47AC4449F33}"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05860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530B5-F7DE-4DDD-94BD-A47AC4449F33}"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23766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530B5-F7DE-4DDD-94BD-A47AC4449F3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8562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9530B5-F7DE-4DDD-94BD-A47AC4449F3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3953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9530B5-F7DE-4DDD-94BD-A47AC4449F33}" type="datetimeFigureOut">
              <a:rPr lang="en-US" smtClean="0"/>
              <a:t>9/28/2021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9D60ED-0C6F-4F20-B3AA-E74A5E438D45}" type="slidenum">
              <a:rPr lang="en-US" smtClean="0"/>
              <a:t>‹#›</a:t>
            </a:fld>
            <a:endParaRPr lang="en-US"/>
          </a:p>
        </p:txBody>
      </p:sp>
    </p:spTree>
    <p:extLst>
      <p:ext uri="{BB962C8B-B14F-4D97-AF65-F5344CB8AC3E}">
        <p14:creationId xmlns:p14="http://schemas.microsoft.com/office/powerpoint/2010/main" val="743031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rmAutofit lnSpcReduction="10000"/>
          </a:bodyPr>
          <a:lstStyle/>
          <a:p>
            <a:r>
              <a:rPr lang="en-US" dirty="0" err="1"/>
              <a:t>Nasreen</a:t>
            </a:r>
            <a:r>
              <a:rPr lang="en-US" dirty="0"/>
              <a:t> Akhtar</a:t>
            </a:r>
          </a:p>
          <a:p>
            <a:r>
              <a:rPr lang="en-US" dirty="0"/>
              <a:t>FAST-NU</a:t>
            </a:r>
          </a:p>
          <a:p>
            <a:r>
              <a:rPr lang="en-US" dirty="0" err="1"/>
              <a:t>Chiniot</a:t>
            </a:r>
            <a:r>
              <a:rPr lang="en-US" dirty="0"/>
              <a:t>-Faisalabad campus</a:t>
            </a:r>
          </a:p>
          <a:p>
            <a:endParaRPr lang="en-US" dirty="0"/>
          </a:p>
        </p:txBody>
      </p:sp>
    </p:spTree>
    <p:extLst>
      <p:ext uri="{BB962C8B-B14F-4D97-AF65-F5344CB8AC3E}">
        <p14:creationId xmlns:p14="http://schemas.microsoft.com/office/powerpoint/2010/main" val="175325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attribute VS none key attribute</a:t>
            </a:r>
            <a:endParaRPr lang="en-US" b="1" dirty="0"/>
          </a:p>
        </p:txBody>
      </p:sp>
      <p:sp>
        <p:nvSpPr>
          <p:cNvPr id="3" name="Content Placeholder 2"/>
          <p:cNvSpPr>
            <a:spLocks noGrp="1"/>
          </p:cNvSpPr>
          <p:nvPr>
            <p:ph idx="1"/>
          </p:nvPr>
        </p:nvSpPr>
        <p:spPr/>
        <p:txBody>
          <a:bodyPr/>
          <a:lstStyle/>
          <a:p>
            <a:r>
              <a:rPr lang="en-US" altLang="en-US" dirty="0"/>
              <a:t>Identifier (Key) - An attribute (or combination of attributes) that uniquely identifies individual instances of an entity type.</a:t>
            </a:r>
            <a:br>
              <a:rPr lang="en-US" dirty="0"/>
            </a:br>
            <a:r>
              <a:rPr lang="en-US" dirty="0"/>
              <a:t>Key attribute is always underline in ERD.</a:t>
            </a:r>
            <a:br>
              <a:rPr lang="en-US" dirty="0"/>
            </a:br>
            <a:br>
              <a:rPr lang="en-US" dirty="0"/>
            </a:br>
            <a:br>
              <a:rPr lang="en-US" dirty="0"/>
            </a:br>
            <a:endParaRPr lang="en-US" dirty="0"/>
          </a:p>
          <a:p>
            <a:r>
              <a:rPr lang="en-US" dirty="0"/>
              <a:t>None Key attribute is an attribute that is dependent on key attribute.</a:t>
            </a:r>
            <a:br>
              <a:rPr lang="en-US" dirty="0"/>
            </a:br>
            <a:r>
              <a:rPr lang="en-US" dirty="0"/>
              <a:t>It could not identify any record uniquely.</a:t>
            </a:r>
          </a:p>
          <a:p>
            <a:endParaRPr lang="en-US" dirty="0"/>
          </a:p>
        </p:txBody>
      </p:sp>
      <p:sp>
        <p:nvSpPr>
          <p:cNvPr id="4" name="Oval 3"/>
          <p:cNvSpPr/>
          <p:nvPr/>
        </p:nvSpPr>
        <p:spPr>
          <a:xfrm>
            <a:off x="8054788" y="3039035"/>
            <a:ext cx="1559859" cy="739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Std_id</a:t>
            </a:r>
            <a:endParaRPr lang="en-US" dirty="0"/>
          </a:p>
        </p:txBody>
      </p:sp>
      <p:sp>
        <p:nvSpPr>
          <p:cNvPr id="5" name="Oval 4"/>
          <p:cNvSpPr/>
          <p:nvPr/>
        </p:nvSpPr>
        <p:spPr>
          <a:xfrm>
            <a:off x="7312965" y="4540198"/>
            <a:ext cx="1559859" cy="739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StName</a:t>
            </a:r>
            <a:endParaRPr lang="en-US" dirty="0"/>
          </a:p>
        </p:txBody>
      </p:sp>
      <p:cxnSp>
        <p:nvCxnSpPr>
          <p:cNvPr id="7" name="Straight Connector 6"/>
          <p:cNvCxnSpPr/>
          <p:nvPr/>
        </p:nvCxnSpPr>
        <p:spPr>
          <a:xfrm>
            <a:off x="8471647" y="3590365"/>
            <a:ext cx="80235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067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vs Derived attribute</a:t>
            </a:r>
          </a:p>
        </p:txBody>
      </p:sp>
      <p:sp>
        <p:nvSpPr>
          <p:cNvPr id="3" name="Content Placeholder 2"/>
          <p:cNvSpPr>
            <a:spLocks noGrp="1"/>
          </p:cNvSpPr>
          <p:nvPr>
            <p:ph idx="1"/>
          </p:nvPr>
        </p:nvSpPr>
        <p:spPr/>
        <p:txBody>
          <a:bodyPr/>
          <a:lstStyle/>
          <a:p>
            <a:endParaRPr lang="en-US" dirty="0"/>
          </a:p>
          <a:p>
            <a:endParaRPr lang="en-US" dirty="0"/>
          </a:p>
          <a:p>
            <a:r>
              <a:rPr lang="en-US" dirty="0"/>
              <a:t>An attribute whose values can be calculated from related attribute values.</a:t>
            </a:r>
            <a:br>
              <a:rPr lang="en-US" dirty="0"/>
            </a:br>
            <a:r>
              <a:rPr lang="en-US" dirty="0"/>
              <a:t>For Example: CGPA, Average, Current date and age etc.</a:t>
            </a:r>
          </a:p>
        </p:txBody>
      </p:sp>
      <p:sp>
        <p:nvSpPr>
          <p:cNvPr id="4" name="Oval 3"/>
          <p:cNvSpPr/>
          <p:nvPr/>
        </p:nvSpPr>
        <p:spPr>
          <a:xfrm>
            <a:off x="5069541" y="4787153"/>
            <a:ext cx="2312894" cy="887506"/>
          </a:xfrm>
          <a:prstGeom prst="ellipse">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CGPA</a:t>
            </a:r>
          </a:p>
        </p:txBody>
      </p:sp>
    </p:spTree>
    <p:extLst>
      <p:ext uri="{BB962C8B-B14F-4D97-AF65-F5344CB8AC3E}">
        <p14:creationId xmlns:p14="http://schemas.microsoft.com/office/powerpoint/2010/main" val="329679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Entity Type CAR with two keys and a corresponding Entity Set</a:t>
            </a:r>
            <a:endParaRPr lang="en-US" dirty="0"/>
          </a:p>
        </p:txBody>
      </p:sp>
      <p:pic>
        <p:nvPicPr>
          <p:cNvPr id="4" name="Picture 1028" descr="fig03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76" y="1822823"/>
            <a:ext cx="70104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76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5" name="Rectangle 4"/>
          <p:cNvSpPr>
            <a:spLocks noChangeArrowheads="1"/>
          </p:cNvSpPr>
          <p:nvPr/>
        </p:nvSpPr>
        <p:spPr bwMode="auto">
          <a:xfrm>
            <a:off x="1745876" y="4480668"/>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SUPPLIER</a:t>
            </a:r>
          </a:p>
        </p:txBody>
      </p:sp>
      <p:sp>
        <p:nvSpPr>
          <p:cNvPr id="6" name="Rectangle 5"/>
          <p:cNvSpPr>
            <a:spLocks noChangeArrowheads="1"/>
          </p:cNvSpPr>
          <p:nvPr/>
        </p:nvSpPr>
        <p:spPr bwMode="auto">
          <a:xfrm>
            <a:off x="5479676" y="4480668"/>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PART</a:t>
            </a:r>
          </a:p>
        </p:txBody>
      </p:sp>
      <p:sp>
        <p:nvSpPr>
          <p:cNvPr id="7" name="Line 6"/>
          <p:cNvSpPr>
            <a:spLocks noChangeShapeType="1"/>
          </p:cNvSpPr>
          <p:nvPr/>
        </p:nvSpPr>
        <p:spPr bwMode="auto">
          <a:xfrm>
            <a:off x="3498476" y="4688630"/>
            <a:ext cx="198120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8" name="Rectangle 7"/>
          <p:cNvSpPr>
            <a:spLocks noChangeArrowheads="1"/>
          </p:cNvSpPr>
          <p:nvPr/>
        </p:nvSpPr>
        <p:spPr bwMode="auto">
          <a:xfrm>
            <a:off x="1893919" y="624413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EMPLOYEE</a:t>
            </a:r>
          </a:p>
        </p:txBody>
      </p:sp>
      <p:sp>
        <p:nvSpPr>
          <p:cNvPr id="9" name="Rectangle 8"/>
          <p:cNvSpPr>
            <a:spLocks noChangeArrowheads="1"/>
          </p:cNvSpPr>
          <p:nvPr/>
        </p:nvSpPr>
        <p:spPr bwMode="auto">
          <a:xfrm>
            <a:off x="5627719" y="624413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COMPANY</a:t>
            </a:r>
          </a:p>
        </p:txBody>
      </p:sp>
      <p:sp>
        <p:nvSpPr>
          <p:cNvPr id="10" name="Line 9"/>
          <p:cNvSpPr>
            <a:spLocks noChangeShapeType="1"/>
          </p:cNvSpPr>
          <p:nvPr/>
        </p:nvSpPr>
        <p:spPr bwMode="auto">
          <a:xfrm>
            <a:off x="3646519" y="6452092"/>
            <a:ext cx="198120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1" name="Rectangle 10"/>
          <p:cNvSpPr>
            <a:spLocks noChangeArrowheads="1"/>
          </p:cNvSpPr>
          <p:nvPr/>
        </p:nvSpPr>
        <p:spPr bwMode="auto">
          <a:xfrm>
            <a:off x="3574676" y="4205948"/>
            <a:ext cx="1828800" cy="414338"/>
          </a:xfrm>
          <a:prstGeom prst="rect">
            <a:avLst/>
          </a:prstGeom>
          <a:ln>
            <a:noFill/>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SHIP</a:t>
            </a:r>
          </a:p>
        </p:txBody>
      </p:sp>
      <p:sp>
        <p:nvSpPr>
          <p:cNvPr id="12" name="Rectangle 11"/>
          <p:cNvSpPr>
            <a:spLocks noChangeArrowheads="1"/>
          </p:cNvSpPr>
          <p:nvPr/>
        </p:nvSpPr>
        <p:spPr bwMode="auto">
          <a:xfrm>
            <a:off x="3727215" y="5927483"/>
            <a:ext cx="1828800" cy="414337"/>
          </a:xfrm>
          <a:prstGeom prst="rect">
            <a:avLst/>
          </a:prstGeom>
          <a:ln>
            <a:noFill/>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WORK FOR</a:t>
            </a:r>
          </a:p>
        </p:txBody>
      </p:sp>
      <p:sp>
        <p:nvSpPr>
          <p:cNvPr id="14" name="TextBox 13"/>
          <p:cNvSpPr txBox="1"/>
          <p:nvPr/>
        </p:nvSpPr>
        <p:spPr>
          <a:xfrm>
            <a:off x="995338" y="2079037"/>
            <a:ext cx="7960659" cy="1477328"/>
          </a:xfrm>
          <a:prstGeom prst="rect">
            <a:avLst/>
          </a:prstGeom>
          <a:noFill/>
        </p:spPr>
        <p:txBody>
          <a:bodyPr wrap="square" rtlCol="0">
            <a:spAutoFit/>
          </a:bodyPr>
          <a:lstStyle/>
          <a:p>
            <a:pPr marL="285750" indent="-285750">
              <a:buFont typeface="Wingdings" panose="05000000000000000000" pitchFamily="2" charset="2"/>
              <a:buChar char="Ø"/>
            </a:pPr>
            <a:r>
              <a:rPr lang="en-US" altLang="en-US" dirty="0">
                <a:solidFill>
                  <a:schemeClr val="tx1">
                    <a:lumMod val="65000"/>
                    <a:lumOff val="35000"/>
                  </a:schemeClr>
                </a:solidFill>
              </a:rPr>
              <a:t>An association between two or more entities, of significance to the enterprise</a:t>
            </a:r>
          </a:p>
          <a:p>
            <a:pPr marL="285750" indent="-285750">
              <a:buFont typeface="Wingdings" panose="05000000000000000000" pitchFamily="2" charset="2"/>
              <a:buChar char="Ø"/>
            </a:pPr>
            <a:r>
              <a:rPr lang="en-US" altLang="en-US" dirty="0">
                <a:solidFill>
                  <a:schemeClr val="tx1">
                    <a:lumMod val="65000"/>
                    <a:lumOff val="35000"/>
                  </a:schemeClr>
                </a:solidFill>
              </a:rPr>
              <a:t>The relationship type is modeled as the diamond and lines between entity types…the instance is between specific entity instances</a:t>
            </a:r>
          </a:p>
          <a:p>
            <a:endParaRPr lang="en-US" dirty="0"/>
          </a:p>
        </p:txBody>
      </p:sp>
      <p:sp>
        <p:nvSpPr>
          <p:cNvPr id="15" name="Rectangle 14"/>
          <p:cNvSpPr>
            <a:spLocks noChangeArrowheads="1"/>
          </p:cNvSpPr>
          <p:nvPr/>
        </p:nvSpPr>
        <p:spPr bwMode="auto">
          <a:xfrm>
            <a:off x="1389529" y="345945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SUPPLIER</a:t>
            </a:r>
          </a:p>
        </p:txBody>
      </p:sp>
      <p:sp>
        <p:nvSpPr>
          <p:cNvPr id="16" name="Rectangle 15"/>
          <p:cNvSpPr>
            <a:spLocks noChangeArrowheads="1"/>
          </p:cNvSpPr>
          <p:nvPr/>
        </p:nvSpPr>
        <p:spPr bwMode="auto">
          <a:xfrm>
            <a:off x="6037729" y="345945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PART</a:t>
            </a:r>
          </a:p>
        </p:txBody>
      </p:sp>
      <p:sp>
        <p:nvSpPr>
          <p:cNvPr id="18" name="Rectangle 17"/>
          <p:cNvSpPr>
            <a:spLocks noChangeArrowheads="1"/>
          </p:cNvSpPr>
          <p:nvPr/>
        </p:nvSpPr>
        <p:spPr bwMode="auto">
          <a:xfrm>
            <a:off x="1170288" y="5212254"/>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EMPLOYEE</a:t>
            </a:r>
          </a:p>
        </p:txBody>
      </p:sp>
      <p:sp>
        <p:nvSpPr>
          <p:cNvPr id="19" name="Rectangle 18"/>
          <p:cNvSpPr>
            <a:spLocks noChangeArrowheads="1"/>
          </p:cNvSpPr>
          <p:nvPr/>
        </p:nvSpPr>
        <p:spPr bwMode="auto">
          <a:xfrm>
            <a:off x="6562296" y="5234354"/>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COMPANY</a:t>
            </a:r>
          </a:p>
        </p:txBody>
      </p:sp>
      <p:sp>
        <p:nvSpPr>
          <p:cNvPr id="23" name="Flowchart: Decision 22"/>
          <p:cNvSpPr/>
          <p:nvPr/>
        </p:nvSpPr>
        <p:spPr>
          <a:xfrm>
            <a:off x="3951193" y="3297113"/>
            <a:ext cx="1277471" cy="71522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rPr>
              <a:t>SHIP</a:t>
            </a:r>
          </a:p>
        </p:txBody>
      </p:sp>
      <p:cxnSp>
        <p:nvCxnSpPr>
          <p:cNvPr id="25" name="Straight Connector 24"/>
          <p:cNvCxnSpPr>
            <a:endCxn id="15" idx="3"/>
          </p:cNvCxnSpPr>
          <p:nvPr/>
        </p:nvCxnSpPr>
        <p:spPr>
          <a:xfrm flipH="1">
            <a:off x="3142129" y="3642837"/>
            <a:ext cx="809064" cy="2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16" idx="1"/>
          </p:cNvCxnSpPr>
          <p:nvPr/>
        </p:nvCxnSpPr>
        <p:spPr>
          <a:xfrm>
            <a:off x="5228664" y="3654728"/>
            <a:ext cx="809065" cy="11891"/>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728334" y="5061807"/>
            <a:ext cx="2001371" cy="71522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rPr>
              <a:t>WORK FOR</a:t>
            </a:r>
          </a:p>
        </p:txBody>
      </p:sp>
      <p:cxnSp>
        <p:nvCxnSpPr>
          <p:cNvPr id="30" name="Straight Connector 29"/>
          <p:cNvCxnSpPr/>
          <p:nvPr/>
        </p:nvCxnSpPr>
        <p:spPr>
          <a:xfrm flipH="1">
            <a:off x="2918151" y="5419423"/>
            <a:ext cx="809064" cy="2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7719" y="5431313"/>
            <a:ext cx="809065" cy="118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77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Entity</a:t>
            </a:r>
          </a:p>
        </p:txBody>
      </p:sp>
      <p:sp>
        <p:nvSpPr>
          <p:cNvPr id="3" name="Content Placeholder 2"/>
          <p:cNvSpPr>
            <a:spLocks noGrp="1"/>
          </p:cNvSpPr>
          <p:nvPr>
            <p:ph idx="1"/>
          </p:nvPr>
        </p:nvSpPr>
        <p:spPr/>
        <p:txBody>
          <a:bodyPr>
            <a:normAutofit lnSpcReduction="10000"/>
          </a:bodyPr>
          <a:lstStyle/>
          <a:p>
            <a:pPr>
              <a:lnSpc>
                <a:spcPct val="90000"/>
              </a:lnSpc>
            </a:pPr>
            <a:r>
              <a:rPr lang="en-US" altLang="en-US" sz="1900" dirty="0"/>
              <a:t>It’s an entity – it has attributes</a:t>
            </a:r>
          </a:p>
          <a:p>
            <a:pPr>
              <a:lnSpc>
                <a:spcPct val="90000"/>
              </a:lnSpc>
            </a:pPr>
            <a:r>
              <a:rPr lang="en-US" altLang="en-US" sz="1900" dirty="0"/>
              <a:t>AND it’s a relationship </a:t>
            </a:r>
            <a:r>
              <a:rPr lang="en-US" altLang="en-US" sz="2000" dirty="0"/>
              <a:t>– it links entities together</a:t>
            </a:r>
          </a:p>
          <a:p>
            <a:pPr>
              <a:lnSpc>
                <a:spcPct val="90000"/>
              </a:lnSpc>
            </a:pPr>
            <a:r>
              <a:rPr lang="en-US" altLang="en-US" sz="2000" dirty="0"/>
              <a:t>When should a </a:t>
            </a:r>
            <a:r>
              <a:rPr lang="en-US" altLang="en-US" sz="2400" i="1" dirty="0"/>
              <a:t>relationship with attributes</a:t>
            </a:r>
            <a:r>
              <a:rPr lang="en-US" altLang="en-US" sz="2000" dirty="0"/>
              <a:t> instead be an </a:t>
            </a:r>
            <a:r>
              <a:rPr lang="en-US" altLang="en-US" sz="2400" i="1" dirty="0"/>
              <a:t>associative entity</a:t>
            </a:r>
            <a:r>
              <a:rPr lang="en-US" altLang="en-US" sz="2000" dirty="0"/>
              <a:t>? </a:t>
            </a:r>
          </a:p>
          <a:p>
            <a:pPr lvl="1">
              <a:lnSpc>
                <a:spcPct val="90000"/>
              </a:lnSpc>
            </a:pPr>
            <a:r>
              <a:rPr lang="en-US" altLang="en-US" sz="1800" dirty="0"/>
              <a:t>All relationships for the associative entity should be many</a:t>
            </a:r>
          </a:p>
          <a:p>
            <a:pPr lvl="1">
              <a:lnSpc>
                <a:spcPct val="90000"/>
              </a:lnSpc>
            </a:pPr>
            <a:r>
              <a:rPr lang="en-US" altLang="en-US" sz="1800" dirty="0"/>
              <a:t>The associative entity could have meaning independent of the other entities</a:t>
            </a:r>
          </a:p>
          <a:p>
            <a:pPr lvl="1">
              <a:lnSpc>
                <a:spcPct val="90000"/>
              </a:lnSpc>
            </a:pPr>
            <a:r>
              <a:rPr lang="en-US" altLang="en-US" sz="1800" dirty="0"/>
              <a:t>The associative entity preferably has a unique identifier, and should also have other attributes</a:t>
            </a:r>
          </a:p>
          <a:p>
            <a:pPr lvl="1">
              <a:lnSpc>
                <a:spcPct val="90000"/>
              </a:lnSpc>
            </a:pPr>
            <a:r>
              <a:rPr lang="en-US" altLang="en-US" sz="1800" dirty="0"/>
              <a:t>The associative may be participating in other relationships other than the entities of the associated relationship</a:t>
            </a:r>
          </a:p>
          <a:p>
            <a:pPr lvl="1">
              <a:lnSpc>
                <a:spcPct val="90000"/>
              </a:lnSpc>
            </a:pPr>
            <a:r>
              <a:rPr lang="en-US" altLang="en-US" sz="1800" dirty="0"/>
              <a:t>Ternary relationships should be converted to associative entities</a:t>
            </a:r>
            <a:endParaRPr lang="en-US" dirty="0"/>
          </a:p>
        </p:txBody>
      </p:sp>
    </p:spTree>
    <p:extLst>
      <p:ext uri="{BB962C8B-B14F-4D97-AF65-F5344CB8AC3E}">
        <p14:creationId xmlns:p14="http://schemas.microsoft.com/office/powerpoint/2010/main" val="61603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6"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95813"/>
            <a:ext cx="80772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677334" y="4100975"/>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Associative entity involves a rectangle with a diamond inside.</a:t>
            </a:r>
          </a:p>
          <a:p>
            <a:r>
              <a:rPr lang="en-US" altLang="en-US" dirty="0"/>
              <a:t>Note that the many-to-many cardinality symbols face toward the associative entity and not toward the other entities</a:t>
            </a:r>
          </a:p>
        </p:txBody>
      </p:sp>
    </p:spTree>
    <p:extLst>
      <p:ext uri="{BB962C8B-B14F-4D97-AF65-F5344CB8AC3E}">
        <p14:creationId xmlns:p14="http://schemas.microsoft.com/office/powerpoint/2010/main" val="218149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relationship</a:t>
            </a:r>
          </a:p>
        </p:txBody>
      </p:sp>
      <p:sp>
        <p:nvSpPr>
          <p:cNvPr id="3" name="Content Placeholder 2"/>
          <p:cNvSpPr>
            <a:spLocks noGrp="1"/>
          </p:cNvSpPr>
          <p:nvPr>
            <p:ph idx="1"/>
          </p:nvPr>
        </p:nvSpPr>
        <p:spPr/>
        <p:txBody>
          <a:bodyPr/>
          <a:lstStyle/>
          <a:p>
            <a:pPr lvl="1">
              <a:lnSpc>
                <a:spcPct val="90000"/>
              </a:lnSpc>
            </a:pPr>
            <a:r>
              <a:rPr lang="en-US" altLang="en-US" sz="2400" dirty="0"/>
              <a:t>links strong entities to weak entities</a:t>
            </a:r>
          </a:p>
          <a:p>
            <a:pPr lvl="1">
              <a:lnSpc>
                <a:spcPct val="90000"/>
              </a:lnSpc>
            </a:pPr>
            <a:r>
              <a:rPr lang="en-US" altLang="en-US" sz="2400" dirty="0"/>
              <a:t>represented with double line diamond</a:t>
            </a:r>
          </a:p>
          <a:p>
            <a:endParaRPr lang="en-US" dirty="0"/>
          </a:p>
        </p:txBody>
      </p:sp>
      <p:pic>
        <p:nvPicPr>
          <p:cNvPr id="4" name="Picture 1033" descr="mcf_3"/>
          <p:cNvPicPr>
            <a:picLocks noChangeAspect="1" noChangeArrowheads="1"/>
          </p:cNvPicPr>
          <p:nvPr/>
        </p:nvPicPr>
        <p:blipFill>
          <a:blip r:embed="rId2">
            <a:extLst>
              <a:ext uri="{28A0092B-C50C-407E-A947-70E740481C1C}">
                <a14:useLocalDpi xmlns:a14="http://schemas.microsoft.com/office/drawing/2010/main" val="0"/>
              </a:ext>
            </a:extLst>
          </a:blip>
          <a:srcRect t="1724"/>
          <a:stretch>
            <a:fillRect/>
          </a:stretch>
        </p:blipFill>
        <p:spPr bwMode="auto">
          <a:xfrm>
            <a:off x="2339788" y="3225407"/>
            <a:ext cx="5499847" cy="33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62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Degree of Relationships</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sz="1600" dirty="0">
                <a:solidFill>
                  <a:schemeClr val="tx1">
                    <a:lumMod val="65000"/>
                    <a:lumOff val="35000"/>
                  </a:schemeClr>
                </a:solidFill>
              </a:rPr>
              <a:t>Degree of a Relationship is the number of entity types that participate in it</a:t>
            </a:r>
          </a:p>
          <a:p>
            <a:pPr lvl="1">
              <a:lnSpc>
                <a:spcPct val="90000"/>
              </a:lnSpc>
            </a:pPr>
            <a:r>
              <a:rPr lang="en-US" altLang="en-US" dirty="0">
                <a:solidFill>
                  <a:schemeClr val="tx1">
                    <a:lumMod val="65000"/>
                    <a:lumOff val="35000"/>
                  </a:schemeClr>
                </a:solidFill>
              </a:rPr>
              <a:t>Unary Relationship</a:t>
            </a:r>
          </a:p>
          <a:p>
            <a:pPr lvl="1">
              <a:lnSpc>
                <a:spcPct val="90000"/>
              </a:lnSpc>
            </a:pPr>
            <a:r>
              <a:rPr lang="en-US" altLang="en-US" dirty="0">
                <a:solidFill>
                  <a:schemeClr val="tx1">
                    <a:lumMod val="65000"/>
                    <a:lumOff val="35000"/>
                  </a:schemeClr>
                </a:solidFill>
              </a:rPr>
              <a:t>Binary Relationship</a:t>
            </a:r>
          </a:p>
          <a:p>
            <a:pPr lvl="1">
              <a:lnSpc>
                <a:spcPct val="90000"/>
              </a:lnSpc>
            </a:pPr>
            <a:r>
              <a:rPr lang="en-US" altLang="en-US" dirty="0">
                <a:solidFill>
                  <a:schemeClr val="tx1">
                    <a:lumMod val="65000"/>
                    <a:lumOff val="35000"/>
                  </a:schemeClr>
                </a:solidFill>
              </a:rPr>
              <a:t>Ternary Relationship</a:t>
            </a:r>
          </a:p>
          <a:p>
            <a:pPr lvl="1">
              <a:lnSpc>
                <a:spcPct val="90000"/>
              </a:lnSpc>
            </a:pPr>
            <a:r>
              <a:rPr lang="en-US" altLang="en-US" dirty="0">
                <a:solidFill>
                  <a:schemeClr val="tx1">
                    <a:lumMod val="65000"/>
                    <a:lumOff val="35000"/>
                  </a:schemeClr>
                </a:solidFill>
              </a:rPr>
              <a:t>N-</a:t>
            </a:r>
            <a:r>
              <a:rPr lang="en-US" altLang="en-US" dirty="0" err="1">
                <a:solidFill>
                  <a:schemeClr val="tx1">
                    <a:lumMod val="65000"/>
                    <a:lumOff val="35000"/>
                  </a:schemeClr>
                </a:solidFill>
              </a:rPr>
              <a:t>ary</a:t>
            </a:r>
            <a:r>
              <a:rPr lang="en-US" altLang="en-US" dirty="0">
                <a:solidFill>
                  <a:schemeClr val="tx1">
                    <a:lumMod val="65000"/>
                    <a:lumOff val="35000"/>
                  </a:schemeClr>
                </a:solidFill>
              </a:rPr>
              <a:t> Relationship</a:t>
            </a:r>
          </a:p>
          <a:p>
            <a:endParaRPr lang="en-US" dirty="0"/>
          </a:p>
        </p:txBody>
      </p:sp>
      <p:pic>
        <p:nvPicPr>
          <p:cNvPr id="4" name="Picture 4" descr="part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259" y="2594815"/>
            <a:ext cx="7815263"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p:nvGrpSpPr>
        <p:grpSpPr bwMode="auto">
          <a:xfrm>
            <a:off x="3766266" y="4325471"/>
            <a:ext cx="1920875" cy="2150118"/>
            <a:chOff x="403" y="2064"/>
            <a:chExt cx="1210" cy="1560"/>
          </a:xfrm>
        </p:grpSpPr>
        <p:sp>
          <p:nvSpPr>
            <p:cNvPr id="6" name="Text Box 6"/>
            <p:cNvSpPr txBox="1">
              <a:spLocks noChangeArrowheads="1"/>
            </p:cNvSpPr>
            <p:nvPr/>
          </p:nvSpPr>
          <p:spPr bwMode="auto">
            <a:xfrm>
              <a:off x="403" y="2416"/>
              <a:ext cx="121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9900"/>
                  </a:solidFill>
                </a:rPr>
                <a:t>One entity related to another of the same entity type</a:t>
              </a:r>
            </a:p>
          </p:txBody>
        </p:sp>
        <p:sp>
          <p:nvSpPr>
            <p:cNvPr id="7" name="Line 7"/>
            <p:cNvSpPr>
              <a:spLocks noChangeShapeType="1"/>
            </p:cNvSpPr>
            <p:nvPr/>
          </p:nvSpPr>
          <p:spPr bwMode="auto">
            <a:xfrm flipV="1">
              <a:off x="1008" y="2064"/>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 name="Group 9"/>
          <p:cNvGrpSpPr>
            <a:grpSpLocks/>
          </p:cNvGrpSpPr>
          <p:nvPr/>
        </p:nvGrpSpPr>
        <p:grpSpPr bwMode="auto">
          <a:xfrm>
            <a:off x="5687141" y="3728035"/>
            <a:ext cx="1920875" cy="2641600"/>
            <a:chOff x="432" y="2064"/>
            <a:chExt cx="1210" cy="1165"/>
          </a:xfrm>
        </p:grpSpPr>
        <p:sp>
          <p:nvSpPr>
            <p:cNvPr id="9" name="Text Box 10"/>
            <p:cNvSpPr txBox="1">
              <a:spLocks noChangeArrowheads="1"/>
            </p:cNvSpPr>
            <p:nvPr/>
          </p:nvSpPr>
          <p:spPr bwMode="auto">
            <a:xfrm>
              <a:off x="432" y="2544"/>
              <a:ext cx="121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9900"/>
                  </a:solidFill>
                </a:rPr>
                <a:t>Entities of two different types related to each other</a:t>
              </a:r>
            </a:p>
          </p:txBody>
        </p:sp>
        <p:sp>
          <p:nvSpPr>
            <p:cNvPr id="10" name="Line 11"/>
            <p:cNvSpPr>
              <a:spLocks noChangeShapeType="1"/>
            </p:cNvSpPr>
            <p:nvPr/>
          </p:nvSpPr>
          <p:spPr bwMode="auto">
            <a:xfrm flipV="1">
              <a:off x="1008" y="2064"/>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 name="Group 12"/>
          <p:cNvGrpSpPr>
            <a:grpSpLocks/>
          </p:cNvGrpSpPr>
          <p:nvPr/>
        </p:nvGrpSpPr>
        <p:grpSpPr bwMode="auto">
          <a:xfrm>
            <a:off x="8238454" y="4552711"/>
            <a:ext cx="2286000" cy="2306015"/>
            <a:chOff x="-472" y="1927"/>
            <a:chExt cx="1210" cy="1017"/>
          </a:xfrm>
        </p:grpSpPr>
        <p:sp>
          <p:nvSpPr>
            <p:cNvPr id="12" name="Text Box 13"/>
            <p:cNvSpPr txBox="1">
              <a:spLocks noChangeArrowheads="1"/>
            </p:cNvSpPr>
            <p:nvPr/>
          </p:nvSpPr>
          <p:spPr bwMode="auto">
            <a:xfrm>
              <a:off x="-472" y="2259"/>
              <a:ext cx="121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9900"/>
                  </a:solidFill>
                </a:rPr>
                <a:t>Entities of three different types related to each other</a:t>
              </a:r>
            </a:p>
          </p:txBody>
        </p:sp>
        <p:sp>
          <p:nvSpPr>
            <p:cNvPr id="13" name="Line 14"/>
            <p:cNvSpPr>
              <a:spLocks noChangeShapeType="1"/>
            </p:cNvSpPr>
            <p:nvPr/>
          </p:nvSpPr>
          <p:spPr bwMode="auto">
            <a:xfrm flipV="1">
              <a:off x="189" y="1927"/>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46353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Unary Relationships</a:t>
            </a:r>
            <a:endParaRPr lang="en-US" dirty="0"/>
          </a:p>
        </p:txBody>
      </p:sp>
      <p:sp>
        <p:nvSpPr>
          <p:cNvPr id="3" name="Content Placeholder 2"/>
          <p:cNvSpPr>
            <a:spLocks noGrp="1"/>
          </p:cNvSpPr>
          <p:nvPr>
            <p:ph idx="1"/>
          </p:nvPr>
        </p:nvSpPr>
        <p:spPr>
          <a:xfrm>
            <a:off x="677334" y="1902612"/>
            <a:ext cx="8596668" cy="3880773"/>
          </a:xfrm>
        </p:spPr>
        <p:txBody>
          <a:bodyPr/>
          <a:lstStyle/>
          <a:p>
            <a:r>
              <a:rPr lang="en-US" dirty="0">
                <a:latin typeface="Palatino-Roman"/>
              </a:rPr>
              <a:t>A relationship between instances of a single entity type.</a:t>
            </a:r>
          </a:p>
          <a:p>
            <a:r>
              <a:rPr lang="en-US" dirty="0">
                <a:latin typeface="Palatino-Roman"/>
              </a:rPr>
              <a:t>Also called recursive relationship.</a:t>
            </a:r>
          </a:p>
          <a:p>
            <a:r>
              <a:rPr lang="en-US" dirty="0">
                <a:latin typeface="Palatino-Roman"/>
              </a:rPr>
              <a:t>EMPLOYEE Manages EMPLOYEE</a:t>
            </a:r>
          </a:p>
          <a:p>
            <a:r>
              <a:rPr lang="en-US" dirty="0">
                <a:latin typeface="Palatino-Roman"/>
              </a:rPr>
              <a:t>PERSON is Married to PERSON</a:t>
            </a:r>
          </a:p>
          <a:p>
            <a:endParaRPr lang="en-US" dirty="0"/>
          </a:p>
          <a:p>
            <a:endParaRPr lang="en-US" dirty="0"/>
          </a:p>
        </p:txBody>
      </p:sp>
      <p:sp>
        <p:nvSpPr>
          <p:cNvPr id="6" name="Rectangle 5"/>
          <p:cNvSpPr/>
          <p:nvPr/>
        </p:nvSpPr>
        <p:spPr>
          <a:xfrm>
            <a:off x="6257365" y="4894729"/>
            <a:ext cx="1559859"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0" name="Straight Connector 9"/>
          <p:cNvCxnSpPr>
            <a:stCxn id="6" idx="3"/>
          </p:cNvCxnSpPr>
          <p:nvPr/>
        </p:nvCxnSpPr>
        <p:spPr>
          <a:xfrm>
            <a:off x="7817224" y="5372100"/>
            <a:ext cx="896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p:cNvCxnSpPr>
          <p:nvPr/>
        </p:nvCxnSpPr>
        <p:spPr>
          <a:xfrm flipH="1" flipV="1">
            <a:off x="7037294" y="3644153"/>
            <a:ext cx="1" cy="1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37294" y="3644153"/>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713694" y="3644153"/>
            <a:ext cx="0" cy="172794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26777" y="4891638"/>
            <a:ext cx="1559859"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22" name="Straight Connector 21"/>
          <p:cNvCxnSpPr>
            <a:stCxn id="21" idx="3"/>
          </p:cNvCxnSpPr>
          <p:nvPr/>
        </p:nvCxnSpPr>
        <p:spPr>
          <a:xfrm>
            <a:off x="2886636" y="5369009"/>
            <a:ext cx="896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0"/>
          </p:cNvCxnSpPr>
          <p:nvPr/>
        </p:nvCxnSpPr>
        <p:spPr>
          <a:xfrm flipH="1" flipV="1">
            <a:off x="2106706" y="3641062"/>
            <a:ext cx="1" cy="1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06706" y="3641062"/>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83106" y="3641062"/>
            <a:ext cx="0" cy="17279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91336" y="3658333"/>
            <a:ext cx="1223682" cy="369332"/>
          </a:xfrm>
          <a:prstGeom prst="rect">
            <a:avLst/>
          </a:prstGeom>
          <a:noFill/>
        </p:spPr>
        <p:txBody>
          <a:bodyPr wrap="square" rtlCol="0">
            <a:spAutoFit/>
          </a:bodyPr>
          <a:lstStyle/>
          <a:p>
            <a:r>
              <a:rPr lang="en-US" dirty="0"/>
              <a:t>Manages</a:t>
            </a:r>
          </a:p>
        </p:txBody>
      </p:sp>
      <p:sp>
        <p:nvSpPr>
          <p:cNvPr id="27" name="TextBox 26"/>
          <p:cNvSpPr txBox="1"/>
          <p:nvPr/>
        </p:nvSpPr>
        <p:spPr>
          <a:xfrm>
            <a:off x="7037294" y="3698173"/>
            <a:ext cx="1541930" cy="369332"/>
          </a:xfrm>
          <a:prstGeom prst="rect">
            <a:avLst/>
          </a:prstGeom>
          <a:noFill/>
        </p:spPr>
        <p:txBody>
          <a:bodyPr wrap="square" rtlCol="0">
            <a:spAutoFit/>
          </a:bodyPr>
          <a:lstStyle/>
          <a:p>
            <a:r>
              <a:rPr lang="en-US" dirty="0"/>
              <a:t>Is Married to</a:t>
            </a:r>
          </a:p>
        </p:txBody>
      </p:sp>
    </p:spTree>
    <p:extLst>
      <p:ext uri="{BB962C8B-B14F-4D97-AF65-F5344CB8AC3E}">
        <p14:creationId xmlns:p14="http://schemas.microsoft.com/office/powerpoint/2010/main" val="382073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Relationships</a:t>
            </a:r>
            <a:endParaRPr lang="en-US" dirty="0"/>
          </a:p>
        </p:txBody>
      </p:sp>
      <p:sp>
        <p:nvSpPr>
          <p:cNvPr id="3" name="Content Placeholder 2"/>
          <p:cNvSpPr>
            <a:spLocks noGrp="1"/>
          </p:cNvSpPr>
          <p:nvPr>
            <p:ph idx="1"/>
          </p:nvPr>
        </p:nvSpPr>
        <p:spPr/>
        <p:txBody>
          <a:bodyPr/>
          <a:lstStyle/>
          <a:p>
            <a:r>
              <a:rPr lang="en-US" dirty="0"/>
              <a:t>A relationship between the instances of two entity types.</a:t>
            </a:r>
          </a:p>
          <a:p>
            <a:r>
              <a:rPr lang="en-US" dirty="0"/>
              <a:t>PARKING SPACE is assigned to EMPLOYEE.</a:t>
            </a:r>
          </a:p>
          <a:p>
            <a:r>
              <a:rPr lang="en-US" dirty="0"/>
              <a:t>STUDENT is registered in COURSES</a:t>
            </a:r>
          </a:p>
        </p:txBody>
      </p:sp>
      <p:sp>
        <p:nvSpPr>
          <p:cNvPr id="4" name="Rectangle 3"/>
          <p:cNvSpPr/>
          <p:nvPr/>
        </p:nvSpPr>
        <p:spPr>
          <a:xfrm>
            <a:off x="1290918" y="3590365"/>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5" name="Rectangle 4"/>
          <p:cNvSpPr/>
          <p:nvPr/>
        </p:nvSpPr>
        <p:spPr>
          <a:xfrm>
            <a:off x="6512858" y="3590364"/>
            <a:ext cx="1999129"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PARKING SPACE</a:t>
            </a:r>
          </a:p>
        </p:txBody>
      </p:sp>
      <p:sp>
        <p:nvSpPr>
          <p:cNvPr id="6" name="Rectangle 5"/>
          <p:cNvSpPr/>
          <p:nvPr/>
        </p:nvSpPr>
        <p:spPr>
          <a:xfrm>
            <a:off x="1290918" y="5114365"/>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Rectangle 6"/>
          <p:cNvSpPr/>
          <p:nvPr/>
        </p:nvSpPr>
        <p:spPr>
          <a:xfrm>
            <a:off x="6512859" y="5114364"/>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cxnSp>
        <p:nvCxnSpPr>
          <p:cNvPr id="9" name="Straight Connector 8"/>
          <p:cNvCxnSpPr>
            <a:stCxn id="4" idx="3"/>
            <a:endCxn id="5" idx="1"/>
          </p:cNvCxnSpPr>
          <p:nvPr/>
        </p:nvCxnSpPr>
        <p:spPr>
          <a:xfrm flipV="1">
            <a:off x="2971800" y="3812241"/>
            <a:ext cx="35410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62835" y="5336240"/>
            <a:ext cx="3541058"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9194" y="3454398"/>
            <a:ext cx="1055097" cy="369332"/>
          </a:xfrm>
          <a:prstGeom prst="rect">
            <a:avLst/>
          </a:prstGeom>
          <a:noFill/>
        </p:spPr>
        <p:txBody>
          <a:bodyPr wrap="none" rtlCol="0">
            <a:spAutoFit/>
          </a:bodyPr>
          <a:lstStyle/>
          <a:p>
            <a:r>
              <a:rPr lang="en-US" dirty="0"/>
              <a:t>assigned</a:t>
            </a:r>
          </a:p>
        </p:txBody>
      </p:sp>
      <p:sp>
        <p:nvSpPr>
          <p:cNvPr id="12" name="TextBox 11"/>
          <p:cNvSpPr txBox="1"/>
          <p:nvPr/>
        </p:nvSpPr>
        <p:spPr>
          <a:xfrm>
            <a:off x="3876003" y="4980354"/>
            <a:ext cx="1306768" cy="369332"/>
          </a:xfrm>
          <a:prstGeom prst="rect">
            <a:avLst/>
          </a:prstGeom>
          <a:noFill/>
        </p:spPr>
        <p:txBody>
          <a:bodyPr wrap="none" rtlCol="0">
            <a:spAutoFit/>
          </a:bodyPr>
          <a:lstStyle/>
          <a:p>
            <a:r>
              <a:rPr lang="en-US" dirty="0"/>
              <a:t> registered</a:t>
            </a:r>
          </a:p>
        </p:txBody>
      </p:sp>
    </p:spTree>
    <p:extLst>
      <p:ext uri="{BB962C8B-B14F-4D97-AF65-F5344CB8AC3E}">
        <p14:creationId xmlns:p14="http://schemas.microsoft.com/office/powerpoint/2010/main" val="13147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marL="0" indent="0">
              <a:buNone/>
            </a:pPr>
            <a:endParaRPr lang="en-US" dirty="0"/>
          </a:p>
          <a:p>
            <a:r>
              <a:rPr lang="en-US" dirty="0"/>
              <a:t>Data modeling using ERD</a:t>
            </a:r>
          </a:p>
          <a:p>
            <a:r>
              <a:rPr lang="en-US" dirty="0"/>
              <a:t>Entity type. Entity Sets, weak and strong entity type</a:t>
            </a:r>
          </a:p>
          <a:p>
            <a:r>
              <a:rPr lang="en-US" dirty="0"/>
              <a:t>Attributes &amp; its types.</a:t>
            </a:r>
          </a:p>
          <a:p>
            <a:r>
              <a:rPr lang="en-US" dirty="0"/>
              <a:t>Relationship, types of relationship sets.</a:t>
            </a:r>
          </a:p>
          <a:p>
            <a:r>
              <a:rPr lang="en-US" dirty="0"/>
              <a:t>Role and Structure constraints,</a:t>
            </a:r>
          </a:p>
        </p:txBody>
      </p:sp>
    </p:spTree>
    <p:extLst>
      <p:ext uri="{BB962C8B-B14F-4D97-AF65-F5344CB8AC3E}">
        <p14:creationId xmlns:p14="http://schemas.microsoft.com/office/powerpoint/2010/main" val="126567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Relationship</a:t>
            </a:r>
          </a:p>
        </p:txBody>
      </p:sp>
      <p:sp>
        <p:nvSpPr>
          <p:cNvPr id="3" name="Content Placeholder 2"/>
          <p:cNvSpPr>
            <a:spLocks noGrp="1"/>
          </p:cNvSpPr>
          <p:nvPr>
            <p:ph idx="1"/>
          </p:nvPr>
        </p:nvSpPr>
        <p:spPr>
          <a:xfrm>
            <a:off x="1035893" y="1545489"/>
            <a:ext cx="8596668" cy="3880773"/>
          </a:xfrm>
        </p:spPr>
        <p:txBody>
          <a:bodyPr/>
          <a:lstStyle/>
          <a:p>
            <a:r>
              <a:rPr lang="en-US" dirty="0"/>
              <a:t>A simultaneous relationship among the instances of three entity types.</a:t>
            </a:r>
          </a:p>
          <a:p>
            <a:r>
              <a:rPr lang="en-US" dirty="0"/>
              <a:t>Department has employee and project, these projects are assigned to employee.</a:t>
            </a:r>
          </a:p>
        </p:txBody>
      </p:sp>
      <p:sp>
        <p:nvSpPr>
          <p:cNvPr id="30" name="Rectangle 29"/>
          <p:cNvSpPr/>
          <p:nvPr/>
        </p:nvSpPr>
        <p:spPr>
          <a:xfrm>
            <a:off x="1565534" y="5266460"/>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31" name="Rectangle 30"/>
          <p:cNvSpPr/>
          <p:nvPr/>
        </p:nvSpPr>
        <p:spPr>
          <a:xfrm>
            <a:off x="6921946" y="5266459"/>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sp>
        <p:nvSpPr>
          <p:cNvPr id="32" name="Rectangle 31"/>
          <p:cNvSpPr/>
          <p:nvPr/>
        </p:nvSpPr>
        <p:spPr>
          <a:xfrm>
            <a:off x="4088217" y="6303170"/>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sp>
        <p:nvSpPr>
          <p:cNvPr id="33" name="Flowchart: Decision 32"/>
          <p:cNvSpPr/>
          <p:nvPr/>
        </p:nvSpPr>
        <p:spPr>
          <a:xfrm>
            <a:off x="4050436" y="5141959"/>
            <a:ext cx="1729549" cy="612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34" name="Straight Connector 33"/>
          <p:cNvCxnSpPr>
            <a:stCxn id="33" idx="1"/>
            <a:endCxn id="30" idx="3"/>
          </p:cNvCxnSpPr>
          <p:nvPr/>
        </p:nvCxnSpPr>
        <p:spPr>
          <a:xfrm flipH="1">
            <a:off x="3219522" y="5447995"/>
            <a:ext cx="83091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3"/>
            <a:endCxn id="31" idx="1"/>
          </p:cNvCxnSpPr>
          <p:nvPr/>
        </p:nvCxnSpPr>
        <p:spPr>
          <a:xfrm>
            <a:off x="5779985" y="5447995"/>
            <a:ext cx="1141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3" idx="2"/>
            <a:endCxn id="32" idx="0"/>
          </p:cNvCxnSpPr>
          <p:nvPr/>
        </p:nvCxnSpPr>
        <p:spPr>
          <a:xfrm>
            <a:off x="4915211" y="5754031"/>
            <a:ext cx="0" cy="549139"/>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556792" y="2708083"/>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40" name="Rectangle 39"/>
          <p:cNvSpPr/>
          <p:nvPr/>
        </p:nvSpPr>
        <p:spPr>
          <a:xfrm>
            <a:off x="6913204" y="2684753"/>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sp>
        <p:nvSpPr>
          <p:cNvPr id="41" name="Rectangle 40"/>
          <p:cNvSpPr/>
          <p:nvPr/>
        </p:nvSpPr>
        <p:spPr>
          <a:xfrm>
            <a:off x="4234998" y="4433588"/>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sp>
        <p:nvSpPr>
          <p:cNvPr id="42" name="Flowchart: Decision 41"/>
          <p:cNvSpPr/>
          <p:nvPr/>
        </p:nvSpPr>
        <p:spPr>
          <a:xfrm>
            <a:off x="2078598" y="3596869"/>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44" name="Straight Connector 43"/>
          <p:cNvCxnSpPr>
            <a:stCxn id="39" idx="2"/>
            <a:endCxn id="42" idx="0"/>
          </p:cNvCxnSpPr>
          <p:nvPr/>
        </p:nvCxnSpPr>
        <p:spPr>
          <a:xfrm>
            <a:off x="2383786" y="3071154"/>
            <a:ext cx="535341" cy="52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1" idx="1"/>
          </p:cNvCxnSpPr>
          <p:nvPr/>
        </p:nvCxnSpPr>
        <p:spPr>
          <a:xfrm>
            <a:off x="2919127" y="4252407"/>
            <a:ext cx="1315871" cy="362717"/>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Decision 46"/>
          <p:cNvSpPr/>
          <p:nvPr/>
        </p:nvSpPr>
        <p:spPr>
          <a:xfrm>
            <a:off x="6275844" y="3474408"/>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TAKES</a:t>
            </a:r>
          </a:p>
        </p:txBody>
      </p:sp>
      <p:cxnSp>
        <p:nvCxnSpPr>
          <p:cNvPr id="49" name="Straight Connector 48"/>
          <p:cNvCxnSpPr>
            <a:stCxn id="47" idx="2"/>
            <a:endCxn id="41" idx="3"/>
          </p:cNvCxnSpPr>
          <p:nvPr/>
        </p:nvCxnSpPr>
        <p:spPr>
          <a:xfrm flipH="1">
            <a:off x="5888986" y="4129946"/>
            <a:ext cx="1227387" cy="485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0"/>
            <a:endCxn id="40" idx="2"/>
          </p:cNvCxnSpPr>
          <p:nvPr/>
        </p:nvCxnSpPr>
        <p:spPr>
          <a:xfrm flipV="1">
            <a:off x="7116373" y="3047824"/>
            <a:ext cx="623825" cy="426584"/>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4234998" y="2538519"/>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54" name="Straight Connector 53"/>
          <p:cNvCxnSpPr>
            <a:stCxn id="39" idx="3"/>
            <a:endCxn id="52" idx="1"/>
          </p:cNvCxnSpPr>
          <p:nvPr/>
        </p:nvCxnSpPr>
        <p:spPr>
          <a:xfrm flipV="1">
            <a:off x="3210780" y="2866288"/>
            <a:ext cx="1024218" cy="23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3"/>
            <a:endCxn id="40" idx="1"/>
          </p:cNvCxnSpPr>
          <p:nvPr/>
        </p:nvCxnSpPr>
        <p:spPr>
          <a:xfrm>
            <a:off x="5916056" y="2866288"/>
            <a:ext cx="9971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08000" y="4934857"/>
            <a:ext cx="931817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8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2960" y="367393"/>
            <a:ext cx="6705054" cy="2433863"/>
          </a:xfrm>
          <a:prstGeom prst="rect">
            <a:avLst/>
          </a:prstGeom>
        </p:spPr>
      </p:pic>
      <p:pic>
        <p:nvPicPr>
          <p:cNvPr id="5" name="Picture 4"/>
          <p:cNvPicPr>
            <a:picLocks noChangeAspect="1"/>
          </p:cNvPicPr>
          <p:nvPr/>
        </p:nvPicPr>
        <p:blipFill>
          <a:blip r:embed="rId3"/>
          <a:stretch>
            <a:fillRect/>
          </a:stretch>
        </p:blipFill>
        <p:spPr>
          <a:xfrm>
            <a:off x="1741261" y="3247118"/>
            <a:ext cx="6648450" cy="3295650"/>
          </a:xfrm>
          <a:prstGeom prst="rect">
            <a:avLst/>
          </a:prstGeom>
        </p:spPr>
      </p:pic>
    </p:spTree>
    <p:extLst>
      <p:ext uri="{BB962C8B-B14F-4D97-AF65-F5344CB8AC3E}">
        <p14:creationId xmlns:p14="http://schemas.microsoft.com/office/powerpoint/2010/main" val="131179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err="1"/>
              <a:t>ary</a:t>
            </a:r>
            <a:r>
              <a:rPr lang="en-US" dirty="0"/>
              <a:t> Relationship</a:t>
            </a:r>
          </a:p>
        </p:txBody>
      </p:sp>
      <p:sp>
        <p:nvSpPr>
          <p:cNvPr id="3" name="Content Placeholder 2"/>
          <p:cNvSpPr>
            <a:spLocks noGrp="1"/>
          </p:cNvSpPr>
          <p:nvPr>
            <p:ph idx="1"/>
          </p:nvPr>
        </p:nvSpPr>
        <p:spPr/>
        <p:txBody>
          <a:bodyPr/>
          <a:lstStyle/>
          <a:p>
            <a:r>
              <a:rPr lang="en-US" dirty="0"/>
              <a:t>A relationship between the instances of N entity types.</a:t>
            </a:r>
          </a:p>
        </p:txBody>
      </p:sp>
    </p:spTree>
    <p:extLst>
      <p:ext uri="{BB962C8B-B14F-4D97-AF65-F5344CB8AC3E}">
        <p14:creationId xmlns:p14="http://schemas.microsoft.com/office/powerpoint/2010/main" val="349347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Constraints</a:t>
            </a:r>
          </a:p>
        </p:txBody>
      </p:sp>
      <p:sp>
        <p:nvSpPr>
          <p:cNvPr id="3" name="Content Placeholder 2"/>
          <p:cNvSpPr>
            <a:spLocks noGrp="1"/>
          </p:cNvSpPr>
          <p:nvPr>
            <p:ph idx="1"/>
          </p:nvPr>
        </p:nvSpPr>
        <p:spPr/>
        <p:txBody>
          <a:bodyPr>
            <a:normAutofit/>
          </a:bodyPr>
          <a:lstStyle/>
          <a:p>
            <a:r>
              <a:rPr lang="en-US" dirty="0"/>
              <a:t>Number of entity instance taking part in relationship:</a:t>
            </a:r>
          </a:p>
          <a:p>
            <a:pPr>
              <a:lnSpc>
                <a:spcPct val="90000"/>
              </a:lnSpc>
            </a:pPr>
            <a:r>
              <a:rPr lang="en-US" altLang="en-US" dirty="0"/>
              <a:t>The number of instances of one entity that can or must be associated with each instance of another entity. </a:t>
            </a:r>
          </a:p>
          <a:p>
            <a:pPr>
              <a:lnSpc>
                <a:spcPct val="90000"/>
              </a:lnSpc>
            </a:pPr>
            <a:r>
              <a:rPr lang="en-US" altLang="en-US" dirty="0"/>
              <a:t>Minimum Cardinality</a:t>
            </a:r>
          </a:p>
          <a:p>
            <a:pPr lvl="1">
              <a:lnSpc>
                <a:spcPct val="90000"/>
              </a:lnSpc>
            </a:pPr>
            <a:r>
              <a:rPr lang="en-US" altLang="en-US" dirty="0"/>
              <a:t>If zero, then optional</a:t>
            </a:r>
          </a:p>
          <a:p>
            <a:pPr lvl="1">
              <a:lnSpc>
                <a:spcPct val="90000"/>
              </a:lnSpc>
            </a:pPr>
            <a:r>
              <a:rPr lang="en-US" altLang="en-US" dirty="0"/>
              <a:t>If one or more,  then mandatory</a:t>
            </a:r>
          </a:p>
          <a:p>
            <a:pPr>
              <a:lnSpc>
                <a:spcPct val="90000"/>
              </a:lnSpc>
            </a:pPr>
            <a:r>
              <a:rPr lang="en-US" altLang="en-US" dirty="0"/>
              <a:t>Maximum Cardinality</a:t>
            </a:r>
          </a:p>
          <a:p>
            <a:pPr lvl="1">
              <a:lnSpc>
                <a:spcPct val="90000"/>
              </a:lnSpc>
            </a:pPr>
            <a:r>
              <a:rPr lang="en-US" altLang="en-US" dirty="0"/>
              <a:t>The maximum number</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021417" y="5202879"/>
            <a:ext cx="7154396" cy="1655121"/>
          </a:xfrm>
          <a:prstGeom prst="rect">
            <a:avLst/>
          </a:prstGeom>
        </p:spPr>
      </p:pic>
    </p:spTree>
    <p:extLst>
      <p:ext uri="{BB962C8B-B14F-4D97-AF65-F5344CB8AC3E}">
        <p14:creationId xmlns:p14="http://schemas.microsoft.com/office/powerpoint/2010/main" val="172733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Relationship</a:t>
            </a:r>
          </a:p>
        </p:txBody>
      </p:sp>
      <p:sp>
        <p:nvSpPr>
          <p:cNvPr id="4" name="Rectangle 1027"/>
          <p:cNvSpPr>
            <a:spLocks noGrp="1" noChangeArrowheads="1"/>
          </p:cNvSpPr>
          <p:nvPr>
            <p:ph idx="1"/>
          </p:nvPr>
        </p:nvSpPr>
        <p:spPr/>
        <p:txBody>
          <a:bodyPr>
            <a:normAutofit lnSpcReduction="10000"/>
          </a:bodyPr>
          <a:lstStyle/>
          <a:p>
            <a:pPr eaLnBrk="1" hangingPunct="1">
              <a:lnSpc>
                <a:spcPct val="90000"/>
              </a:lnSpc>
            </a:pPr>
            <a:r>
              <a:rPr lang="en-US" altLang="en-US" sz="2800" dirty="0"/>
              <a:t>One – to – One (1-1)</a:t>
            </a:r>
          </a:p>
          <a:p>
            <a:pPr lvl="1" eaLnBrk="1" hangingPunct="1">
              <a:lnSpc>
                <a:spcPct val="90000"/>
              </a:lnSpc>
            </a:pPr>
            <a:r>
              <a:rPr lang="en-US" altLang="en-US" sz="2400" dirty="0"/>
              <a:t>Each entity in the relationship will have exactly one related entity</a:t>
            </a:r>
          </a:p>
          <a:p>
            <a:pPr eaLnBrk="1" hangingPunct="1">
              <a:lnSpc>
                <a:spcPct val="90000"/>
              </a:lnSpc>
            </a:pPr>
            <a:r>
              <a:rPr lang="en-US" altLang="en-US" sz="2800" dirty="0"/>
              <a:t>One – to – Many (1-N)</a:t>
            </a:r>
          </a:p>
          <a:p>
            <a:pPr lvl="1" eaLnBrk="1" hangingPunct="1">
              <a:lnSpc>
                <a:spcPct val="90000"/>
              </a:lnSpc>
            </a:pPr>
            <a:r>
              <a:rPr lang="en-US" altLang="en-US" sz="2400" dirty="0"/>
              <a:t>An entity on one side of the relationship can have many related entities, but an entity on the other side will have a maximum of one related entity</a:t>
            </a:r>
          </a:p>
          <a:p>
            <a:pPr eaLnBrk="1" hangingPunct="1">
              <a:lnSpc>
                <a:spcPct val="90000"/>
              </a:lnSpc>
            </a:pPr>
            <a:r>
              <a:rPr lang="en-US" altLang="en-US" sz="2800" dirty="0"/>
              <a:t>Many – to – Many (M-N)</a:t>
            </a:r>
          </a:p>
          <a:p>
            <a:pPr lvl="1" eaLnBrk="1" hangingPunct="1">
              <a:lnSpc>
                <a:spcPct val="90000"/>
              </a:lnSpc>
            </a:pPr>
            <a:r>
              <a:rPr lang="en-US" altLang="en-US" sz="2400" dirty="0"/>
              <a:t>Entities on both sides of the relationship can have many related entities on the other side</a:t>
            </a:r>
          </a:p>
        </p:txBody>
      </p:sp>
    </p:spTree>
    <p:extLst>
      <p:ext uri="{BB962C8B-B14F-4D97-AF65-F5344CB8AC3E}">
        <p14:creationId xmlns:p14="http://schemas.microsoft.com/office/powerpoint/2010/main" val="230997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8" descr="mcf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26" r="8696"/>
          <a:stretch>
            <a:fillRect/>
          </a:stretch>
        </p:blipFill>
        <p:spPr bwMode="auto">
          <a:xfrm>
            <a:off x="4976015" y="4101304"/>
            <a:ext cx="8"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8" descr="mcf_3"/>
          <p:cNvPicPr>
            <a:picLocks noChangeAspect="1" noChangeArrowheads="1"/>
          </p:cNvPicPr>
          <p:nvPr/>
        </p:nvPicPr>
        <p:blipFill>
          <a:blip r:embed="rId2">
            <a:extLst>
              <a:ext uri="{28A0092B-C50C-407E-A947-70E740481C1C}">
                <a14:useLocalDpi xmlns:a14="http://schemas.microsoft.com/office/drawing/2010/main" val="0"/>
              </a:ext>
            </a:extLst>
          </a:blip>
          <a:srcRect l="7826" r="8696"/>
          <a:stretch>
            <a:fillRect/>
          </a:stretch>
        </p:blipFill>
        <p:spPr bwMode="auto">
          <a:xfrm>
            <a:off x="860612" y="1066800"/>
            <a:ext cx="77724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82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4242" y="179182"/>
            <a:ext cx="6143345" cy="2772167"/>
          </a:xfrm>
          <a:prstGeom prst="rect">
            <a:avLst/>
          </a:prstGeom>
        </p:spPr>
      </p:pic>
      <p:pic>
        <p:nvPicPr>
          <p:cNvPr id="5" name="Picture 4"/>
          <p:cNvPicPr>
            <a:picLocks noChangeAspect="1"/>
          </p:cNvPicPr>
          <p:nvPr/>
        </p:nvPicPr>
        <p:blipFill>
          <a:blip r:embed="rId3"/>
          <a:stretch>
            <a:fillRect/>
          </a:stretch>
        </p:blipFill>
        <p:spPr>
          <a:xfrm>
            <a:off x="1454242" y="3379591"/>
            <a:ext cx="6143345" cy="2711927"/>
          </a:xfrm>
          <a:prstGeom prst="rect">
            <a:avLst/>
          </a:prstGeom>
        </p:spPr>
      </p:pic>
    </p:spTree>
    <p:extLst>
      <p:ext uri="{BB962C8B-B14F-4D97-AF65-F5344CB8AC3E}">
        <p14:creationId xmlns:p14="http://schemas.microsoft.com/office/powerpoint/2010/main" val="216263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022818" y="4318337"/>
            <a:ext cx="70050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Mandatory minimum cardinalities </a:t>
            </a:r>
          </a:p>
        </p:txBody>
      </p:sp>
      <p:pic>
        <p:nvPicPr>
          <p:cNvPr id="5" name="Picture 9"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818" y="4998851"/>
            <a:ext cx="7005076" cy="16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485777" y="322898"/>
            <a:ext cx="81464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Optional cardinalities with unary degree, one-to-one relationship</a:t>
            </a:r>
          </a:p>
        </p:txBody>
      </p:sp>
      <p:pic>
        <p:nvPicPr>
          <p:cNvPr id="7" name="Picture 3"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18" y="855148"/>
            <a:ext cx="6102164" cy="32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335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583" y="603718"/>
            <a:ext cx="7968712" cy="2529448"/>
          </a:xfrm>
          <a:prstGeom prst="rect">
            <a:avLst/>
          </a:prstGeom>
        </p:spPr>
      </p:pic>
      <p:sp>
        <p:nvSpPr>
          <p:cNvPr id="5" name="Rectangle 4"/>
          <p:cNvSpPr/>
          <p:nvPr/>
        </p:nvSpPr>
        <p:spPr>
          <a:xfrm>
            <a:off x="1452281" y="5123329"/>
            <a:ext cx="1788459" cy="5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6" name="Rectangle 5"/>
          <p:cNvSpPr/>
          <p:nvPr/>
        </p:nvSpPr>
        <p:spPr>
          <a:xfrm>
            <a:off x="7050740" y="5123329"/>
            <a:ext cx="1788459" cy="5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p:txBody>
      </p:sp>
      <p:sp>
        <p:nvSpPr>
          <p:cNvPr id="7" name="Flowchart: Decision 6"/>
          <p:cNvSpPr/>
          <p:nvPr/>
        </p:nvSpPr>
        <p:spPr>
          <a:xfrm>
            <a:off x="4379257" y="5015752"/>
            <a:ext cx="1532965" cy="7530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submit</a:t>
            </a:r>
          </a:p>
        </p:txBody>
      </p:sp>
      <p:cxnSp>
        <p:nvCxnSpPr>
          <p:cNvPr id="9" name="Straight Connector 8"/>
          <p:cNvCxnSpPr>
            <a:stCxn id="5" idx="3"/>
            <a:endCxn id="7" idx="1"/>
          </p:cNvCxnSpPr>
          <p:nvPr/>
        </p:nvCxnSpPr>
        <p:spPr>
          <a:xfrm>
            <a:off x="3240740" y="5392270"/>
            <a:ext cx="1138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6" idx="1"/>
          </p:cNvCxnSpPr>
          <p:nvPr/>
        </p:nvCxnSpPr>
        <p:spPr>
          <a:xfrm>
            <a:off x="5912222" y="5392270"/>
            <a:ext cx="113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7976" y="5284694"/>
            <a:ext cx="0" cy="268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884894" y="5257799"/>
            <a:ext cx="165846" cy="134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5392270"/>
            <a:ext cx="192740" cy="161365"/>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602505" y="5298140"/>
            <a:ext cx="174812" cy="188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02106" y="5284694"/>
            <a:ext cx="0" cy="268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823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consider a video store that rents DVDs of movies. Because the store may stock more than one DVD for each movie, this is a one-to-many relationship.</a:t>
            </a:r>
          </a:p>
          <a:p>
            <a:r>
              <a:rPr lang="en-US" dirty="0"/>
              <a:t>Yet it is also true that the store may not have any DVDs of a given movie in stock at a particular time (e.g., all copies may be checked out).</a:t>
            </a:r>
          </a:p>
        </p:txBody>
      </p:sp>
      <p:pic>
        <p:nvPicPr>
          <p:cNvPr id="4" name="Picture 3"/>
          <p:cNvPicPr>
            <a:picLocks noChangeAspect="1"/>
          </p:cNvPicPr>
          <p:nvPr/>
        </p:nvPicPr>
        <p:blipFill>
          <a:blip r:embed="rId2"/>
          <a:stretch>
            <a:fillRect/>
          </a:stretch>
        </p:blipFill>
        <p:spPr>
          <a:xfrm>
            <a:off x="1567702" y="645738"/>
            <a:ext cx="6204697" cy="3294399"/>
          </a:xfrm>
          <a:prstGeom prst="rect">
            <a:avLst/>
          </a:prstGeom>
        </p:spPr>
      </p:pic>
    </p:spTree>
    <p:extLst>
      <p:ext uri="{BB962C8B-B14F-4D97-AF65-F5344CB8AC3E}">
        <p14:creationId xmlns:p14="http://schemas.microsoft.com/office/powerpoint/2010/main" val="185374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altLang="en-US" dirty="0"/>
              <a:t>Two main activities:</a:t>
            </a:r>
          </a:p>
          <a:p>
            <a:pPr lvl="1"/>
            <a:r>
              <a:rPr lang="en-US" altLang="en-US" dirty="0"/>
              <a:t>Database design</a:t>
            </a:r>
          </a:p>
          <a:p>
            <a:pPr lvl="1"/>
            <a:r>
              <a:rPr lang="en-US" altLang="en-US" dirty="0"/>
              <a:t>Applications design</a:t>
            </a:r>
          </a:p>
          <a:p>
            <a:r>
              <a:rPr lang="en-US" altLang="en-US" dirty="0"/>
              <a:t>Focus in this chapter on database design</a:t>
            </a:r>
          </a:p>
          <a:p>
            <a:pPr lvl="1"/>
            <a:r>
              <a:rPr lang="en-US" altLang="en-US" dirty="0"/>
              <a:t>To design the conceptual schema for a database application</a:t>
            </a:r>
          </a:p>
          <a:p>
            <a:r>
              <a:rPr lang="en-US" altLang="en-US" dirty="0"/>
              <a:t>Applications design focuses on the programs and interfaces that access the database</a:t>
            </a:r>
          </a:p>
          <a:p>
            <a:pPr lvl="1"/>
            <a:r>
              <a:rPr lang="en-US" altLang="en-US" dirty="0"/>
              <a:t>Generally considered part of software engineering</a:t>
            </a:r>
          </a:p>
          <a:p>
            <a:endParaRPr lang="en-US" dirty="0"/>
          </a:p>
        </p:txBody>
      </p:sp>
    </p:spTree>
    <p:extLst>
      <p:ext uri="{BB962C8B-B14F-4D97-AF65-F5344CB8AC3E}">
        <p14:creationId xmlns:p14="http://schemas.microsoft.com/office/powerpoint/2010/main" val="26482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577"/>
            <a:ext cx="8596668" cy="5933786"/>
          </a:xfrm>
        </p:spPr>
        <p:txBody>
          <a:bodyPr/>
          <a:lstStyle/>
          <a:p>
            <a:r>
              <a:rPr lang="en-US" dirty="0"/>
              <a:t>Each instance of the STUDENT entity is related to as many instances of the ENROLLMENT entity as the number of activities in which the student participates.</a:t>
            </a:r>
          </a:p>
          <a:p>
            <a:r>
              <a:rPr lang="en-US" dirty="0"/>
              <a:t> Therefore, there is a one-to-many relationship between the STUDENT entity type and the ENROLLMENT entity type. </a:t>
            </a:r>
          </a:p>
          <a:p>
            <a:r>
              <a:rPr lang="en-US" dirty="0"/>
              <a:t>Similarly, there is a one-to-many relationship between the entity types ACTIVITY and ENROLLMENT because several students may enroll in one activity.</a:t>
            </a:r>
          </a:p>
          <a:p>
            <a:endParaRPr lang="en-US" dirty="0"/>
          </a:p>
        </p:txBody>
      </p:sp>
      <p:pic>
        <p:nvPicPr>
          <p:cNvPr id="4" name="Picture 3"/>
          <p:cNvPicPr>
            <a:picLocks noChangeAspect="1"/>
          </p:cNvPicPr>
          <p:nvPr/>
        </p:nvPicPr>
        <p:blipFill>
          <a:blip r:embed="rId2"/>
          <a:stretch>
            <a:fillRect/>
          </a:stretch>
        </p:blipFill>
        <p:spPr>
          <a:xfrm>
            <a:off x="2506756" y="2534490"/>
            <a:ext cx="5642162" cy="4323510"/>
          </a:xfrm>
          <a:prstGeom prst="rect">
            <a:avLst/>
          </a:prstGeom>
        </p:spPr>
      </p:pic>
    </p:spTree>
    <p:extLst>
      <p:ext uri="{BB962C8B-B14F-4D97-AF65-F5344CB8AC3E}">
        <p14:creationId xmlns:p14="http://schemas.microsoft.com/office/powerpoint/2010/main" val="2101233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35" y="960624"/>
            <a:ext cx="4652532" cy="1157288"/>
          </a:xfrm>
          <a:prstGeom prst="rect">
            <a:avLst/>
          </a:prstGeom>
        </p:spPr>
      </p:pic>
      <p:sp>
        <p:nvSpPr>
          <p:cNvPr id="5" name="Rectangle 3"/>
          <p:cNvSpPr>
            <a:spLocks noChangeArrowheads="1"/>
          </p:cNvSpPr>
          <p:nvPr/>
        </p:nvSpPr>
        <p:spPr bwMode="auto">
          <a:xfrm>
            <a:off x="268101" y="181816"/>
            <a:ext cx="72532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Many-to-many relationship</a:t>
            </a:r>
          </a:p>
        </p:txBody>
      </p:sp>
      <p:pic>
        <p:nvPicPr>
          <p:cNvPr id="6" name="Picture 4"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34" y="2757328"/>
            <a:ext cx="8318747"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68101" y="2208070"/>
            <a:ext cx="72532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Example</a:t>
            </a:r>
          </a:p>
        </p:txBody>
      </p:sp>
    </p:spTree>
    <p:extLst>
      <p:ext uri="{BB962C8B-B14F-4D97-AF65-F5344CB8AC3E}">
        <p14:creationId xmlns:p14="http://schemas.microsoft.com/office/powerpoint/2010/main" val="2782794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0306" y="806824"/>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6" name="Rectangle 5"/>
          <p:cNvSpPr/>
          <p:nvPr/>
        </p:nvSpPr>
        <p:spPr>
          <a:xfrm>
            <a:off x="7436225" y="820271"/>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CARD</a:t>
            </a:r>
          </a:p>
        </p:txBody>
      </p:sp>
      <p:sp>
        <p:nvSpPr>
          <p:cNvPr id="7" name="Flowchart: Decision 6"/>
          <p:cNvSpPr/>
          <p:nvPr/>
        </p:nvSpPr>
        <p:spPr>
          <a:xfrm>
            <a:off x="3751730" y="665629"/>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9" name="Straight Connector 8"/>
          <p:cNvCxnSpPr>
            <a:stCxn id="7" idx="1"/>
            <a:endCxn id="5" idx="3"/>
          </p:cNvCxnSpPr>
          <p:nvPr/>
        </p:nvCxnSpPr>
        <p:spPr>
          <a:xfrm flipH="1">
            <a:off x="2339788" y="1129553"/>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24283" y="1129552"/>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24393" y="981635"/>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23605" y="959222"/>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49899" y="986117"/>
            <a:ext cx="0" cy="32273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19365" y="1048870"/>
            <a:ext cx="188259" cy="16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6176" y="2465295"/>
            <a:ext cx="200361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DRIVING LICENSE</a:t>
            </a:r>
          </a:p>
        </p:txBody>
      </p:sp>
      <p:sp>
        <p:nvSpPr>
          <p:cNvPr id="18" name="Rectangle 17"/>
          <p:cNvSpPr/>
          <p:nvPr/>
        </p:nvSpPr>
        <p:spPr>
          <a:xfrm>
            <a:off x="7436225" y="2478742"/>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19" name="Flowchart: Decision 18"/>
          <p:cNvSpPr/>
          <p:nvPr/>
        </p:nvSpPr>
        <p:spPr>
          <a:xfrm>
            <a:off x="3751730" y="2324100"/>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For</a:t>
            </a:r>
          </a:p>
        </p:txBody>
      </p:sp>
      <p:cxnSp>
        <p:nvCxnSpPr>
          <p:cNvPr id="20" name="Straight Connector 19"/>
          <p:cNvCxnSpPr>
            <a:stCxn id="19" idx="1"/>
            <a:endCxn id="17" idx="3"/>
          </p:cNvCxnSpPr>
          <p:nvPr/>
        </p:nvCxnSpPr>
        <p:spPr>
          <a:xfrm flipH="1">
            <a:off x="2339788" y="2788024"/>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024283" y="2788023"/>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98099" y="2622176"/>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323605" y="2626658"/>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0727" y="2617694"/>
            <a:ext cx="0" cy="32273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545978" y="2707340"/>
            <a:ext cx="188259" cy="16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6176" y="3896568"/>
            <a:ext cx="200361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29" name="Rectangle 28"/>
          <p:cNvSpPr/>
          <p:nvPr/>
        </p:nvSpPr>
        <p:spPr>
          <a:xfrm>
            <a:off x="7436225" y="3910015"/>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Birth place</a:t>
            </a:r>
          </a:p>
        </p:txBody>
      </p:sp>
      <p:sp>
        <p:nvSpPr>
          <p:cNvPr id="30" name="Flowchart: Decision 29"/>
          <p:cNvSpPr/>
          <p:nvPr/>
        </p:nvSpPr>
        <p:spPr>
          <a:xfrm>
            <a:off x="3751730" y="3755373"/>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31" name="Straight Connector 30"/>
          <p:cNvCxnSpPr>
            <a:stCxn id="30" idx="1"/>
            <a:endCxn id="28" idx="3"/>
          </p:cNvCxnSpPr>
          <p:nvPr/>
        </p:nvCxnSpPr>
        <p:spPr>
          <a:xfrm flipH="1">
            <a:off x="2339788" y="4219297"/>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24283" y="4219296"/>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98099" y="4057931"/>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99766" y="4084825"/>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96711" y="4062414"/>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339788" y="4057931"/>
            <a:ext cx="110939" cy="16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339788" y="4219296"/>
            <a:ext cx="110939" cy="1613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1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COMPANY Database</a:t>
            </a:r>
          </a:p>
        </p:txBody>
      </p:sp>
      <p:sp>
        <p:nvSpPr>
          <p:cNvPr id="3" name="Content Placeholder 2"/>
          <p:cNvSpPr>
            <a:spLocks noGrp="1"/>
          </p:cNvSpPr>
          <p:nvPr>
            <p:ph idx="1"/>
          </p:nvPr>
        </p:nvSpPr>
        <p:spPr/>
        <p:txBody>
          <a:bodyPr>
            <a:normAutofit fontScale="92500" lnSpcReduction="20000"/>
          </a:bodyPr>
          <a:lstStyle/>
          <a:p>
            <a:pPr>
              <a:lnSpc>
                <a:spcPct val="90000"/>
              </a:lnSpc>
              <a:buNone/>
            </a:pPr>
            <a:r>
              <a:rPr lang="en-US" altLang="en-US" b="1" dirty="0">
                <a:solidFill>
                  <a:srgbClr val="000000"/>
                </a:solidFill>
                <a:cs typeface="Times New Roman" panose="02020603050405020304" pitchFamily="18" charset="0"/>
              </a:rPr>
              <a:t>Requirements for the COMPANY Database</a:t>
            </a:r>
            <a:r>
              <a:rPr lang="en-US" altLang="en-US" dirty="0">
                <a:solidFill>
                  <a:srgbClr val="000000"/>
                </a:solidFill>
                <a:cs typeface="Times New Roman" panose="02020603050405020304" pitchFamily="18" charset="0"/>
              </a:rPr>
              <a:t>:   </a:t>
            </a:r>
          </a:p>
          <a:p>
            <a:pPr>
              <a:lnSpc>
                <a:spcPct val="90000"/>
              </a:lnSpc>
              <a:buNone/>
            </a:pPr>
            <a:endParaRPr lang="en-US" altLang="en-US" dirty="0">
              <a:solidFill>
                <a:srgbClr val="000000"/>
              </a:solidFill>
              <a:cs typeface="Times New Roman" panose="02020603050405020304" pitchFamily="18" charset="0"/>
            </a:endParaRPr>
          </a:p>
          <a:p>
            <a:pPr>
              <a:lnSpc>
                <a:spcPct val="90000"/>
              </a:lnSpc>
              <a:buNone/>
            </a:pPr>
            <a:r>
              <a:rPr lang="en-US" altLang="en-US" dirty="0">
                <a:solidFill>
                  <a:srgbClr val="000000"/>
                </a:solidFill>
                <a:cs typeface="Times New Roman" panose="02020603050405020304" pitchFamily="18" charset="0"/>
              </a:rPr>
              <a:t>   -	The company is organized into DEPARTMENTs, department has a name, number, and an employee who </a:t>
            </a:r>
            <a:r>
              <a:rPr lang="en-US" altLang="en-US" i="1" dirty="0">
                <a:solidFill>
                  <a:srgbClr val="000000"/>
                </a:solidFill>
                <a:cs typeface="Times New Roman" panose="02020603050405020304" pitchFamily="18" charset="0"/>
              </a:rPr>
              <a:t>manages</a:t>
            </a:r>
            <a:r>
              <a:rPr lang="en-US" altLang="en-US" dirty="0">
                <a:solidFill>
                  <a:srgbClr val="000000"/>
                </a:solidFill>
                <a:cs typeface="Times New Roman" panose="02020603050405020304" pitchFamily="18" charset="0"/>
              </a:rPr>
              <a:t>  the department. </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We keep track of the start date of the department manager. A department may have several locations.</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	Each department </a:t>
            </a:r>
            <a:r>
              <a:rPr lang="en-US" altLang="en-US" i="1" dirty="0">
                <a:solidFill>
                  <a:srgbClr val="000000"/>
                </a:solidFill>
                <a:cs typeface="Times New Roman" panose="02020603050405020304" pitchFamily="18" charset="0"/>
              </a:rPr>
              <a:t>controls</a:t>
            </a:r>
            <a:r>
              <a:rPr lang="en-US" altLang="en-US" dirty="0">
                <a:solidFill>
                  <a:srgbClr val="000000"/>
                </a:solidFill>
                <a:cs typeface="Times New Roman" panose="02020603050405020304" pitchFamily="18" charset="0"/>
              </a:rPr>
              <a:t>  a number of PROJECTs. Each project has a name, number, and is located at a single location.</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	We store each EMPLOYEE's social security number, address, salary, sex, and birth date. Each employee </a:t>
            </a:r>
            <a:r>
              <a:rPr lang="en-US" altLang="en-US" i="1" dirty="0">
                <a:solidFill>
                  <a:srgbClr val="000000"/>
                </a:solidFill>
                <a:cs typeface="Times New Roman" panose="02020603050405020304" pitchFamily="18" charset="0"/>
              </a:rPr>
              <a:t>works for</a:t>
            </a:r>
            <a:r>
              <a:rPr lang="en-US" altLang="en-US" dirty="0">
                <a:solidFill>
                  <a:srgbClr val="000000"/>
                </a:solidFill>
                <a:cs typeface="Times New Roman" panose="02020603050405020304" pitchFamily="18" charset="0"/>
              </a:rPr>
              <a:t>  one department but may </a:t>
            </a:r>
            <a:r>
              <a:rPr lang="en-US" altLang="en-US" i="1" dirty="0">
                <a:solidFill>
                  <a:srgbClr val="000000"/>
                </a:solidFill>
                <a:cs typeface="Times New Roman" panose="02020603050405020304" pitchFamily="18" charset="0"/>
              </a:rPr>
              <a:t>work on</a:t>
            </a:r>
            <a:r>
              <a:rPr lang="en-US" altLang="en-US" dirty="0">
                <a:solidFill>
                  <a:srgbClr val="000000"/>
                </a:solidFill>
                <a:cs typeface="Times New Roman" panose="02020603050405020304" pitchFamily="18" charset="0"/>
              </a:rPr>
              <a:t>  several projects. </a:t>
            </a:r>
          </a:p>
        </p:txBody>
      </p:sp>
    </p:spTree>
    <p:extLst>
      <p:ext uri="{BB962C8B-B14F-4D97-AF65-F5344CB8AC3E}">
        <p14:creationId xmlns:p14="http://schemas.microsoft.com/office/powerpoint/2010/main" val="404555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COMPANY Database</a:t>
            </a:r>
          </a:p>
        </p:txBody>
      </p:sp>
      <p:sp>
        <p:nvSpPr>
          <p:cNvPr id="3" name="Content Placeholder 2"/>
          <p:cNvSpPr>
            <a:spLocks noGrp="1"/>
          </p:cNvSpPr>
          <p:nvPr>
            <p:ph idx="1"/>
          </p:nvPr>
        </p:nvSpPr>
        <p:spPr/>
        <p:txBody>
          <a:bodyPr>
            <a:normAutofit/>
          </a:bodyPr>
          <a:lstStyle/>
          <a:p>
            <a:r>
              <a:rPr lang="en-US" altLang="en-US" dirty="0">
                <a:solidFill>
                  <a:srgbClr val="000000"/>
                </a:solidFill>
                <a:cs typeface="Times New Roman" panose="02020603050405020304" pitchFamily="18" charset="0"/>
              </a:rPr>
              <a:t>We keep track of the number of hours per week that an employee currently works on each project. </a:t>
            </a:r>
          </a:p>
          <a:p>
            <a:r>
              <a:rPr lang="en-US" altLang="en-US" dirty="0">
                <a:solidFill>
                  <a:srgbClr val="000000"/>
                </a:solidFill>
                <a:cs typeface="Times New Roman" panose="02020603050405020304" pitchFamily="18" charset="0"/>
              </a:rPr>
              <a:t>We also keep track of the </a:t>
            </a:r>
            <a:r>
              <a:rPr lang="en-US" altLang="en-US" i="1" dirty="0">
                <a:solidFill>
                  <a:srgbClr val="000000"/>
                </a:solidFill>
                <a:cs typeface="Times New Roman" panose="02020603050405020304" pitchFamily="18" charset="0"/>
              </a:rPr>
              <a:t>direct supervisor</a:t>
            </a:r>
            <a:r>
              <a:rPr lang="en-US" altLang="en-US" dirty="0">
                <a:solidFill>
                  <a:srgbClr val="000000"/>
                </a:solidFill>
                <a:cs typeface="Times New Roman" panose="02020603050405020304" pitchFamily="18" charset="0"/>
              </a:rPr>
              <a:t>  of each employee </a:t>
            </a:r>
          </a:p>
          <a:p>
            <a:r>
              <a:rPr lang="en-US" altLang="en-US" dirty="0">
                <a:solidFill>
                  <a:srgbClr val="000000"/>
                </a:solidFill>
                <a:cs typeface="Times New Roman" panose="02020603050405020304" pitchFamily="18" charset="0"/>
              </a:rPr>
              <a:t>Each employee may have a number of DEPENDENTs. </a:t>
            </a:r>
          </a:p>
          <a:p>
            <a:r>
              <a:rPr lang="en-US" altLang="en-US" dirty="0">
                <a:solidFill>
                  <a:srgbClr val="000000"/>
                </a:solidFill>
                <a:cs typeface="Times New Roman" panose="02020603050405020304" pitchFamily="18" charset="0"/>
              </a:rPr>
              <a:t>For each dependent, we keep their name, sex, birth date, and relationship to the employee.</a:t>
            </a:r>
            <a:r>
              <a:rPr lang="en-US" altLang="en-US" sz="1600" dirty="0"/>
              <a:t> </a:t>
            </a:r>
          </a:p>
          <a:p>
            <a:endParaRPr lang="en-US" altLang="en-US" dirty="0"/>
          </a:p>
        </p:txBody>
      </p:sp>
    </p:spTree>
    <p:extLst>
      <p:ext uri="{BB962C8B-B14F-4D97-AF65-F5344CB8AC3E}">
        <p14:creationId xmlns:p14="http://schemas.microsoft.com/office/powerpoint/2010/main" val="20028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447"/>
            <a:ext cx="8596668" cy="1004047"/>
          </a:xfrm>
        </p:spPr>
        <p:txBody>
          <a:bodyPr>
            <a:normAutofit/>
          </a:bodyPr>
          <a:lstStyle/>
          <a:p>
            <a:r>
              <a:rPr lang="en-US" altLang="en-US" sz="2800" dirty="0"/>
              <a:t>Initial Design of Entity Types: </a:t>
            </a:r>
            <a:br>
              <a:rPr lang="en-US" altLang="en-US" sz="2400" dirty="0"/>
            </a:br>
            <a:r>
              <a:rPr lang="en-US" altLang="en-US" sz="2000" dirty="0"/>
              <a:t>EMPLOYEE, DEPARTMENT, PROJECT, DEPENDENT</a:t>
            </a:r>
            <a:endParaRPr lang="en-US" sz="2000" dirty="0"/>
          </a:p>
        </p:txBody>
      </p:sp>
      <p:pic>
        <p:nvPicPr>
          <p:cNvPr id="4" name="Picture 4" descr="fig03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11" y="1264025"/>
            <a:ext cx="5159166" cy="541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75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a:t>
            </a:r>
          </a:p>
        </p:txBody>
      </p:sp>
      <p:sp>
        <p:nvSpPr>
          <p:cNvPr id="3" name="Content Placeholder 2"/>
          <p:cNvSpPr>
            <a:spLocks noGrp="1"/>
          </p:cNvSpPr>
          <p:nvPr>
            <p:ph idx="1"/>
          </p:nvPr>
        </p:nvSpPr>
        <p:spPr/>
        <p:txBody>
          <a:bodyPr/>
          <a:lstStyle/>
          <a:p>
            <a:r>
              <a:rPr lang="en-US" dirty="0"/>
              <a:t>A graphical representation of an entity-relationship model</a:t>
            </a:r>
          </a:p>
          <a:p>
            <a:endParaRPr lang="en-US" dirty="0"/>
          </a:p>
          <a:p>
            <a:r>
              <a:rPr lang="en-US" dirty="0"/>
              <a:t>logical representation of the data for an organization or for a business area, using entities for categories of data and relationships for associations between entities.</a:t>
            </a:r>
          </a:p>
        </p:txBody>
      </p:sp>
    </p:spTree>
    <p:extLst>
      <p:ext uri="{BB962C8B-B14F-4D97-AF65-F5344CB8AC3E}">
        <p14:creationId xmlns:p14="http://schemas.microsoft.com/office/powerpoint/2010/main" val="95976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6" y="-51021"/>
            <a:ext cx="8596668" cy="1320800"/>
          </a:xfrm>
        </p:spPr>
        <p:txBody>
          <a:bodyPr/>
          <a:lstStyle/>
          <a:p>
            <a:r>
              <a:rPr lang="en-US" dirty="0"/>
              <a:t>Entity Relationship Diagram</a:t>
            </a:r>
          </a:p>
        </p:txBody>
      </p:sp>
      <p:sp>
        <p:nvSpPr>
          <p:cNvPr id="5" name="Rectangle 4"/>
          <p:cNvSpPr/>
          <p:nvPr/>
        </p:nvSpPr>
        <p:spPr>
          <a:xfrm>
            <a:off x="1425389" y="2541494"/>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DEPARTMENT</a:t>
            </a:r>
          </a:p>
        </p:txBody>
      </p:sp>
      <p:sp>
        <p:nvSpPr>
          <p:cNvPr id="6" name="Oval 5"/>
          <p:cNvSpPr/>
          <p:nvPr/>
        </p:nvSpPr>
        <p:spPr>
          <a:xfrm>
            <a:off x="0" y="2568388"/>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Manger</a:t>
            </a:r>
          </a:p>
        </p:txBody>
      </p:sp>
      <p:sp>
        <p:nvSpPr>
          <p:cNvPr id="7" name="Oval 6"/>
          <p:cNvSpPr/>
          <p:nvPr/>
        </p:nvSpPr>
        <p:spPr>
          <a:xfrm>
            <a:off x="114556" y="1810869"/>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a:t>
            </a:r>
          </a:p>
        </p:txBody>
      </p:sp>
      <p:sp>
        <p:nvSpPr>
          <p:cNvPr id="8" name="Oval 7"/>
          <p:cNvSpPr/>
          <p:nvPr/>
        </p:nvSpPr>
        <p:spPr>
          <a:xfrm>
            <a:off x="1178088" y="1430864"/>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Name</a:t>
            </a:r>
          </a:p>
        </p:txBody>
      </p:sp>
      <p:sp>
        <p:nvSpPr>
          <p:cNvPr id="9" name="Oval 8"/>
          <p:cNvSpPr/>
          <p:nvPr/>
        </p:nvSpPr>
        <p:spPr>
          <a:xfrm>
            <a:off x="2436909" y="1422617"/>
            <a:ext cx="1264742" cy="507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7582" y="1676508"/>
            <a:ext cx="2066103" cy="577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Manger_start_date</a:t>
            </a:r>
          </a:p>
        </p:txBody>
      </p:sp>
      <p:sp>
        <p:nvSpPr>
          <p:cNvPr id="11" name="Rectangle 10"/>
          <p:cNvSpPr/>
          <p:nvPr/>
        </p:nvSpPr>
        <p:spPr>
          <a:xfrm>
            <a:off x="8160422" y="2541493"/>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2" name="Rectangle 11"/>
          <p:cNvSpPr/>
          <p:nvPr/>
        </p:nvSpPr>
        <p:spPr>
          <a:xfrm>
            <a:off x="1434508" y="4529416"/>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13" name="Rectangle 12"/>
          <p:cNvSpPr/>
          <p:nvPr/>
        </p:nvSpPr>
        <p:spPr>
          <a:xfrm>
            <a:off x="9014562" y="4724399"/>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DEPENDENT</a:t>
            </a:r>
          </a:p>
        </p:txBody>
      </p:sp>
      <p:sp>
        <p:nvSpPr>
          <p:cNvPr id="14" name="Oval 13"/>
          <p:cNvSpPr/>
          <p:nvPr/>
        </p:nvSpPr>
        <p:spPr>
          <a:xfrm>
            <a:off x="6758474" y="1532560"/>
            <a:ext cx="1401948"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15" name="Oval 14"/>
          <p:cNvSpPr/>
          <p:nvPr/>
        </p:nvSpPr>
        <p:spPr>
          <a:xfrm>
            <a:off x="7926769" y="986339"/>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16" name="Oval 15"/>
          <p:cNvSpPr/>
          <p:nvPr/>
        </p:nvSpPr>
        <p:spPr>
          <a:xfrm>
            <a:off x="9202569" y="1447798"/>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a:t>
            </a:r>
          </a:p>
        </p:txBody>
      </p:sp>
      <p:sp>
        <p:nvSpPr>
          <p:cNvPr id="17" name="Oval 16"/>
          <p:cNvSpPr/>
          <p:nvPr/>
        </p:nvSpPr>
        <p:spPr>
          <a:xfrm>
            <a:off x="2473267" y="1444932"/>
            <a:ext cx="1214316" cy="445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Location</a:t>
            </a:r>
          </a:p>
        </p:txBody>
      </p:sp>
      <p:cxnSp>
        <p:nvCxnSpPr>
          <p:cNvPr id="19" name="Straight Connector 18"/>
          <p:cNvCxnSpPr>
            <a:stCxn id="6" idx="6"/>
            <a:endCxn id="5" idx="1"/>
          </p:cNvCxnSpPr>
          <p:nvPr/>
        </p:nvCxnSpPr>
        <p:spPr>
          <a:xfrm flipV="1">
            <a:off x="1143000" y="2736477"/>
            <a:ext cx="282389"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6"/>
          </p:cNvCxnSpPr>
          <p:nvPr/>
        </p:nvCxnSpPr>
        <p:spPr>
          <a:xfrm>
            <a:off x="1257556" y="1992405"/>
            <a:ext cx="388364" cy="575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p:cNvCxnSpPr>
          <p:nvPr/>
        </p:nvCxnSpPr>
        <p:spPr>
          <a:xfrm>
            <a:off x="1749588" y="1793935"/>
            <a:ext cx="117349" cy="747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4"/>
            <a:endCxn id="5" idx="0"/>
          </p:cNvCxnSpPr>
          <p:nvPr/>
        </p:nvCxnSpPr>
        <p:spPr>
          <a:xfrm flipH="1">
            <a:off x="2232213" y="1930400"/>
            <a:ext cx="837067" cy="61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p:cNvCxnSpPr>
          <p:nvPr/>
        </p:nvCxnSpPr>
        <p:spPr>
          <a:xfrm flipH="1">
            <a:off x="2909084" y="2253779"/>
            <a:ext cx="1811550" cy="314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4"/>
          </p:cNvCxnSpPr>
          <p:nvPr/>
        </p:nvCxnSpPr>
        <p:spPr>
          <a:xfrm>
            <a:off x="7459448" y="1895631"/>
            <a:ext cx="959386" cy="645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4"/>
            <a:endCxn id="11" idx="0"/>
          </p:cNvCxnSpPr>
          <p:nvPr/>
        </p:nvCxnSpPr>
        <p:spPr>
          <a:xfrm>
            <a:off x="8498269" y="1349410"/>
            <a:ext cx="468977" cy="119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4"/>
          </p:cNvCxnSpPr>
          <p:nvPr/>
        </p:nvCxnSpPr>
        <p:spPr>
          <a:xfrm flipH="1">
            <a:off x="9317125" y="1810869"/>
            <a:ext cx="456944" cy="730624"/>
          </a:xfrm>
          <a:prstGeom prst="line">
            <a:avLst/>
          </a:prstGeom>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4775043" y="2364339"/>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CONTROLs</a:t>
            </a:r>
          </a:p>
        </p:txBody>
      </p:sp>
      <p:cxnSp>
        <p:nvCxnSpPr>
          <p:cNvPr id="36" name="Straight Connector 35"/>
          <p:cNvCxnSpPr>
            <a:stCxn id="5" idx="3"/>
            <a:endCxn id="34" idx="1"/>
          </p:cNvCxnSpPr>
          <p:nvPr/>
        </p:nvCxnSpPr>
        <p:spPr>
          <a:xfrm flipV="1">
            <a:off x="3039036" y="2718411"/>
            <a:ext cx="1736007" cy="1806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8" name="Straight Connector 37"/>
          <p:cNvCxnSpPr>
            <a:stCxn id="34" idx="3"/>
            <a:endCxn id="11" idx="1"/>
          </p:cNvCxnSpPr>
          <p:nvPr/>
        </p:nvCxnSpPr>
        <p:spPr>
          <a:xfrm>
            <a:off x="6816706" y="2718411"/>
            <a:ext cx="1343716" cy="1806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1" name="Diamond 40"/>
          <p:cNvSpPr/>
          <p:nvPr/>
        </p:nvSpPr>
        <p:spPr>
          <a:xfrm>
            <a:off x="1211380" y="3297646"/>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MANAGES</a:t>
            </a:r>
          </a:p>
        </p:txBody>
      </p:sp>
      <p:sp>
        <p:nvSpPr>
          <p:cNvPr id="42" name="Diamond 41"/>
          <p:cNvSpPr/>
          <p:nvPr/>
        </p:nvSpPr>
        <p:spPr>
          <a:xfrm>
            <a:off x="7021650" y="3540093"/>
            <a:ext cx="2352477"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Works_</a:t>
            </a:r>
            <a:br>
              <a:rPr lang="en-US" sz="1400" dirty="0"/>
            </a:br>
            <a:r>
              <a:rPr lang="en-US" sz="1400" dirty="0"/>
              <a:t>On</a:t>
            </a:r>
          </a:p>
        </p:txBody>
      </p:sp>
      <p:sp>
        <p:nvSpPr>
          <p:cNvPr id="43" name="Diamond 42"/>
          <p:cNvSpPr/>
          <p:nvPr/>
        </p:nvSpPr>
        <p:spPr>
          <a:xfrm>
            <a:off x="5785079" y="4596457"/>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44" name="Straight Connector 43"/>
          <p:cNvCxnSpPr/>
          <p:nvPr/>
        </p:nvCxnSpPr>
        <p:spPr>
          <a:xfrm>
            <a:off x="3069280" y="4833335"/>
            <a:ext cx="2804175" cy="11705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5" name="Straight Connector 44"/>
          <p:cNvCxnSpPr>
            <a:stCxn id="43" idx="3"/>
            <a:endCxn id="13" idx="1"/>
          </p:cNvCxnSpPr>
          <p:nvPr/>
        </p:nvCxnSpPr>
        <p:spPr>
          <a:xfrm flipV="1">
            <a:off x="7826742" y="4919382"/>
            <a:ext cx="1187820" cy="3114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6" name="Oval 45"/>
          <p:cNvSpPr/>
          <p:nvPr/>
        </p:nvSpPr>
        <p:spPr>
          <a:xfrm>
            <a:off x="17915" y="4468661"/>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Department</a:t>
            </a:r>
          </a:p>
        </p:txBody>
      </p:sp>
      <p:sp>
        <p:nvSpPr>
          <p:cNvPr id="47" name="Oval 46"/>
          <p:cNvSpPr/>
          <p:nvPr/>
        </p:nvSpPr>
        <p:spPr>
          <a:xfrm>
            <a:off x="44761" y="4956975"/>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SSn</a:t>
            </a:r>
            <a:endParaRPr lang="en-US" sz="1200" dirty="0"/>
          </a:p>
        </p:txBody>
      </p:sp>
      <p:sp>
        <p:nvSpPr>
          <p:cNvPr id="48" name="Oval 47"/>
          <p:cNvSpPr/>
          <p:nvPr/>
        </p:nvSpPr>
        <p:spPr>
          <a:xfrm>
            <a:off x="991772" y="5659520"/>
            <a:ext cx="144513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19909" y="5685903"/>
            <a:ext cx="1343383" cy="349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Work_on</a:t>
            </a:r>
            <a:endParaRPr lang="en-US" sz="1200" dirty="0"/>
          </a:p>
        </p:txBody>
      </p:sp>
      <p:sp>
        <p:nvSpPr>
          <p:cNvPr id="50" name="Oval 49"/>
          <p:cNvSpPr/>
          <p:nvPr/>
        </p:nvSpPr>
        <p:spPr>
          <a:xfrm>
            <a:off x="2009857" y="63363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Hourse</a:t>
            </a:r>
            <a:endParaRPr lang="en-US" sz="1200" dirty="0"/>
          </a:p>
        </p:txBody>
      </p:sp>
      <p:sp>
        <p:nvSpPr>
          <p:cNvPr id="51" name="Oval 50"/>
          <p:cNvSpPr/>
          <p:nvPr/>
        </p:nvSpPr>
        <p:spPr>
          <a:xfrm>
            <a:off x="350883" y="63363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Project</a:t>
            </a:r>
          </a:p>
        </p:txBody>
      </p:sp>
      <p:sp>
        <p:nvSpPr>
          <p:cNvPr id="52" name="Oval 51"/>
          <p:cNvSpPr/>
          <p:nvPr/>
        </p:nvSpPr>
        <p:spPr>
          <a:xfrm>
            <a:off x="2877718" y="543623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Supervisor</a:t>
            </a:r>
          </a:p>
        </p:txBody>
      </p:sp>
      <p:cxnSp>
        <p:nvCxnSpPr>
          <p:cNvPr id="54" name="Straight Connector 53"/>
          <p:cNvCxnSpPr>
            <a:stCxn id="49" idx="4"/>
            <a:endCxn id="51" idx="0"/>
          </p:cNvCxnSpPr>
          <p:nvPr/>
        </p:nvCxnSpPr>
        <p:spPr>
          <a:xfrm flipH="1">
            <a:off x="991772" y="6035040"/>
            <a:ext cx="699829" cy="30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0" idx="0"/>
          </p:cNvCxnSpPr>
          <p:nvPr/>
        </p:nvCxnSpPr>
        <p:spPr>
          <a:xfrm>
            <a:off x="1691601" y="6035040"/>
            <a:ext cx="959145" cy="30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8" idx="0"/>
          </p:cNvCxnSpPr>
          <p:nvPr/>
        </p:nvCxnSpPr>
        <p:spPr>
          <a:xfrm flipH="1">
            <a:off x="1714341" y="4919381"/>
            <a:ext cx="93921" cy="74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2" idx="1"/>
          </p:cNvCxnSpPr>
          <p:nvPr/>
        </p:nvCxnSpPr>
        <p:spPr>
          <a:xfrm flipH="1" flipV="1">
            <a:off x="991771" y="4696754"/>
            <a:ext cx="442737" cy="27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29542" y="4895352"/>
            <a:ext cx="704967" cy="5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59831" y="4891737"/>
            <a:ext cx="1339974" cy="1290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2" idx="2"/>
            <a:endCxn id="52" idx="0"/>
          </p:cNvCxnSpPr>
          <p:nvPr/>
        </p:nvCxnSpPr>
        <p:spPr>
          <a:xfrm>
            <a:off x="2241332" y="4919381"/>
            <a:ext cx="1277275" cy="516854"/>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438885" y="5879618"/>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Sex</a:t>
            </a:r>
          </a:p>
        </p:txBody>
      </p:sp>
      <p:sp>
        <p:nvSpPr>
          <p:cNvPr id="69" name="Oval 68"/>
          <p:cNvSpPr/>
          <p:nvPr/>
        </p:nvSpPr>
        <p:spPr>
          <a:xfrm>
            <a:off x="-34988" y="3903334"/>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Birth_date</a:t>
            </a:r>
            <a:endParaRPr lang="en-US" sz="1200" dirty="0"/>
          </a:p>
        </p:txBody>
      </p:sp>
      <p:cxnSp>
        <p:nvCxnSpPr>
          <p:cNvPr id="71" name="Straight Connector 70"/>
          <p:cNvCxnSpPr>
            <a:stCxn id="69" idx="5"/>
          </p:cNvCxnSpPr>
          <p:nvPr/>
        </p:nvCxnSpPr>
        <p:spPr>
          <a:xfrm>
            <a:off x="1059077" y="4235868"/>
            <a:ext cx="392661" cy="321069"/>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44760" y="5392635"/>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Salary</a:t>
            </a:r>
          </a:p>
        </p:txBody>
      </p:sp>
      <p:cxnSp>
        <p:nvCxnSpPr>
          <p:cNvPr id="74" name="Straight Connector 73"/>
          <p:cNvCxnSpPr>
            <a:endCxn id="72" idx="7"/>
          </p:cNvCxnSpPr>
          <p:nvPr/>
        </p:nvCxnSpPr>
        <p:spPr>
          <a:xfrm flipH="1">
            <a:off x="1161460" y="4939999"/>
            <a:ext cx="479264" cy="49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5" idx="2"/>
            <a:endCxn id="41" idx="0"/>
          </p:cNvCxnSpPr>
          <p:nvPr/>
        </p:nvCxnSpPr>
        <p:spPr>
          <a:xfrm flipH="1">
            <a:off x="2232212" y="2931459"/>
            <a:ext cx="1" cy="36618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0" name="Straight Connector 79"/>
          <p:cNvCxnSpPr>
            <a:stCxn id="41" idx="2"/>
            <a:endCxn id="12" idx="0"/>
          </p:cNvCxnSpPr>
          <p:nvPr/>
        </p:nvCxnSpPr>
        <p:spPr>
          <a:xfrm>
            <a:off x="2232212" y="4005790"/>
            <a:ext cx="9120" cy="5236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4" name="Oval 83"/>
          <p:cNvSpPr/>
          <p:nvPr/>
        </p:nvSpPr>
        <p:spPr>
          <a:xfrm>
            <a:off x="3170966" y="392784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84" idx="4"/>
          </p:cNvCxnSpPr>
          <p:nvPr/>
        </p:nvCxnSpPr>
        <p:spPr>
          <a:xfrm flipH="1">
            <a:off x="2973050" y="4317428"/>
            <a:ext cx="838805" cy="195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007514" y="4918519"/>
            <a:ext cx="1513145" cy="545360"/>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159495" y="5464726"/>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Name</a:t>
            </a:r>
          </a:p>
        </p:txBody>
      </p:sp>
      <p:sp>
        <p:nvSpPr>
          <p:cNvPr id="90" name="Oval 89"/>
          <p:cNvSpPr/>
          <p:nvPr/>
        </p:nvSpPr>
        <p:spPr>
          <a:xfrm>
            <a:off x="3723675" y="614874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Fname</a:t>
            </a:r>
            <a:endParaRPr lang="en-US" sz="1200" dirty="0"/>
          </a:p>
        </p:txBody>
      </p:sp>
      <p:sp>
        <p:nvSpPr>
          <p:cNvPr id="91" name="Oval 90"/>
          <p:cNvSpPr/>
          <p:nvPr/>
        </p:nvSpPr>
        <p:spPr>
          <a:xfrm>
            <a:off x="5154985" y="614874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Mname</a:t>
            </a:r>
            <a:endParaRPr lang="en-US" sz="1200" dirty="0"/>
          </a:p>
        </p:txBody>
      </p:sp>
      <p:sp>
        <p:nvSpPr>
          <p:cNvPr id="92" name="Oval 91"/>
          <p:cNvSpPr/>
          <p:nvPr/>
        </p:nvSpPr>
        <p:spPr>
          <a:xfrm>
            <a:off x="5795873" y="5491828"/>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Lname</a:t>
            </a:r>
            <a:endParaRPr lang="en-US" sz="1400" dirty="0"/>
          </a:p>
        </p:txBody>
      </p:sp>
      <p:cxnSp>
        <p:nvCxnSpPr>
          <p:cNvPr id="94" name="Straight Connector 93"/>
          <p:cNvCxnSpPr>
            <a:stCxn id="89" idx="4"/>
            <a:endCxn id="90" idx="0"/>
          </p:cNvCxnSpPr>
          <p:nvPr/>
        </p:nvCxnSpPr>
        <p:spPr>
          <a:xfrm flipH="1">
            <a:off x="4364564" y="5854314"/>
            <a:ext cx="435820" cy="29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1" idx="0"/>
          </p:cNvCxnSpPr>
          <p:nvPr/>
        </p:nvCxnSpPr>
        <p:spPr>
          <a:xfrm>
            <a:off x="4800384" y="5854314"/>
            <a:ext cx="995490" cy="29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9" idx="6"/>
            <a:endCxn id="92" idx="2"/>
          </p:cNvCxnSpPr>
          <p:nvPr/>
        </p:nvCxnSpPr>
        <p:spPr>
          <a:xfrm>
            <a:off x="5441272" y="5659520"/>
            <a:ext cx="354601" cy="27102"/>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0892262" y="4391110"/>
            <a:ext cx="1111183"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Sex</a:t>
            </a:r>
          </a:p>
        </p:txBody>
      </p:sp>
      <p:sp>
        <p:nvSpPr>
          <p:cNvPr id="100" name="Oval 99"/>
          <p:cNvSpPr/>
          <p:nvPr/>
        </p:nvSpPr>
        <p:spPr>
          <a:xfrm>
            <a:off x="10892263" y="516376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Employee</a:t>
            </a:r>
          </a:p>
        </p:txBody>
      </p:sp>
      <p:sp>
        <p:nvSpPr>
          <p:cNvPr id="101" name="Oval 100"/>
          <p:cNvSpPr/>
          <p:nvPr/>
        </p:nvSpPr>
        <p:spPr>
          <a:xfrm>
            <a:off x="10056709" y="5908585"/>
            <a:ext cx="1629554"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Dependent Name</a:t>
            </a:r>
          </a:p>
        </p:txBody>
      </p:sp>
      <p:sp>
        <p:nvSpPr>
          <p:cNvPr id="102" name="Oval 101"/>
          <p:cNvSpPr/>
          <p:nvPr/>
        </p:nvSpPr>
        <p:spPr>
          <a:xfrm>
            <a:off x="8876793" y="63631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Birth_date</a:t>
            </a:r>
            <a:endParaRPr lang="en-US" sz="1100" dirty="0"/>
          </a:p>
        </p:txBody>
      </p:sp>
      <p:sp>
        <p:nvSpPr>
          <p:cNvPr id="103" name="Oval 102"/>
          <p:cNvSpPr/>
          <p:nvPr/>
        </p:nvSpPr>
        <p:spPr>
          <a:xfrm>
            <a:off x="8420331" y="5462584"/>
            <a:ext cx="1405480"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Relationship</a:t>
            </a:r>
          </a:p>
        </p:txBody>
      </p:sp>
      <p:cxnSp>
        <p:nvCxnSpPr>
          <p:cNvPr id="105" name="Straight Connector 104"/>
          <p:cNvCxnSpPr>
            <a:endCxn id="103" idx="0"/>
          </p:cNvCxnSpPr>
          <p:nvPr/>
        </p:nvCxnSpPr>
        <p:spPr>
          <a:xfrm flipH="1">
            <a:off x="9123071" y="5133275"/>
            <a:ext cx="229340" cy="329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399737" y="5163760"/>
            <a:ext cx="395193" cy="74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9764243" y="5133275"/>
            <a:ext cx="292465" cy="1164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3" idx="3"/>
            <a:endCxn id="100" idx="0"/>
          </p:cNvCxnSpPr>
          <p:nvPr/>
        </p:nvCxnSpPr>
        <p:spPr>
          <a:xfrm>
            <a:off x="10628209" y="4919382"/>
            <a:ext cx="904943" cy="24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3" idx="3"/>
            <a:endCxn id="99" idx="4"/>
          </p:cNvCxnSpPr>
          <p:nvPr/>
        </p:nvCxnSpPr>
        <p:spPr>
          <a:xfrm flipV="1">
            <a:off x="10628209" y="4780698"/>
            <a:ext cx="819645" cy="138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 idx="2"/>
            <a:endCxn id="42" idx="0"/>
          </p:cNvCxnSpPr>
          <p:nvPr/>
        </p:nvCxnSpPr>
        <p:spPr>
          <a:xfrm flipH="1">
            <a:off x="8197889" y="2931458"/>
            <a:ext cx="769357" cy="60863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5" name="Straight Connector 124"/>
          <p:cNvCxnSpPr/>
          <p:nvPr/>
        </p:nvCxnSpPr>
        <p:spPr>
          <a:xfrm>
            <a:off x="395882" y="5187663"/>
            <a:ext cx="677571" cy="0"/>
          </a:xfrm>
          <a:prstGeom prst="line">
            <a:avLst/>
          </a:prstGeom>
        </p:spPr>
        <p:style>
          <a:lnRef idx="2">
            <a:schemeClr val="accent5"/>
          </a:lnRef>
          <a:fillRef idx="0">
            <a:schemeClr val="accent5"/>
          </a:fillRef>
          <a:effectRef idx="1">
            <a:schemeClr val="accent5"/>
          </a:effectRef>
          <a:fontRef idx="minor">
            <a:schemeClr val="tx1"/>
          </a:fontRef>
        </p:style>
      </p:cxnSp>
      <p:sp>
        <p:nvSpPr>
          <p:cNvPr id="129" name="Oval 128"/>
          <p:cNvSpPr/>
          <p:nvPr/>
        </p:nvSpPr>
        <p:spPr>
          <a:xfrm>
            <a:off x="3192709" y="3938577"/>
            <a:ext cx="1236859"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Address</a:t>
            </a:r>
          </a:p>
        </p:txBody>
      </p:sp>
      <p:sp>
        <p:nvSpPr>
          <p:cNvPr id="130" name="Oval 129"/>
          <p:cNvSpPr/>
          <p:nvPr/>
        </p:nvSpPr>
        <p:spPr>
          <a:xfrm>
            <a:off x="3239626" y="3290599"/>
            <a:ext cx="1112395"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Country</a:t>
            </a:r>
          </a:p>
        </p:txBody>
      </p:sp>
      <p:sp>
        <p:nvSpPr>
          <p:cNvPr id="131" name="Oval 130"/>
          <p:cNvSpPr/>
          <p:nvPr/>
        </p:nvSpPr>
        <p:spPr>
          <a:xfrm>
            <a:off x="4144032" y="2990935"/>
            <a:ext cx="984787"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city</a:t>
            </a:r>
          </a:p>
        </p:txBody>
      </p:sp>
      <p:sp>
        <p:nvSpPr>
          <p:cNvPr id="132" name="Oval 131"/>
          <p:cNvSpPr/>
          <p:nvPr/>
        </p:nvSpPr>
        <p:spPr>
          <a:xfrm>
            <a:off x="5097764" y="3109374"/>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a:t>
            </a:r>
          </a:p>
        </p:txBody>
      </p:sp>
      <p:sp>
        <p:nvSpPr>
          <p:cNvPr id="133" name="Oval 132"/>
          <p:cNvSpPr/>
          <p:nvPr/>
        </p:nvSpPr>
        <p:spPr>
          <a:xfrm>
            <a:off x="5244259" y="3535775"/>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Street</a:t>
            </a:r>
          </a:p>
        </p:txBody>
      </p:sp>
      <p:sp>
        <p:nvSpPr>
          <p:cNvPr id="134" name="Oval 133"/>
          <p:cNvSpPr/>
          <p:nvPr/>
        </p:nvSpPr>
        <p:spPr>
          <a:xfrm>
            <a:off x="4715383" y="3912231"/>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House#</a:t>
            </a:r>
          </a:p>
        </p:txBody>
      </p:sp>
      <p:cxnSp>
        <p:nvCxnSpPr>
          <p:cNvPr id="136" name="Straight Connector 135"/>
          <p:cNvCxnSpPr>
            <a:stCxn id="84" idx="0"/>
            <a:endCxn id="130" idx="4"/>
          </p:cNvCxnSpPr>
          <p:nvPr/>
        </p:nvCxnSpPr>
        <p:spPr>
          <a:xfrm flipH="1" flipV="1">
            <a:off x="3795824" y="3658713"/>
            <a:ext cx="16031" cy="269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1" idx="4"/>
          </p:cNvCxnSpPr>
          <p:nvPr/>
        </p:nvCxnSpPr>
        <p:spPr>
          <a:xfrm flipV="1">
            <a:off x="4083174" y="3359049"/>
            <a:ext cx="553252" cy="562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29" idx="7"/>
            <a:endCxn id="132" idx="3"/>
          </p:cNvCxnSpPr>
          <p:nvPr/>
        </p:nvCxnSpPr>
        <p:spPr>
          <a:xfrm flipV="1">
            <a:off x="4248434" y="3423579"/>
            <a:ext cx="998460" cy="568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4" idx="6"/>
            <a:endCxn id="133" idx="2"/>
          </p:cNvCxnSpPr>
          <p:nvPr/>
        </p:nvCxnSpPr>
        <p:spPr>
          <a:xfrm flipV="1">
            <a:off x="4452743" y="3719832"/>
            <a:ext cx="791516" cy="40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9" idx="5"/>
            <a:endCxn id="134" idx="2"/>
          </p:cNvCxnSpPr>
          <p:nvPr/>
        </p:nvCxnSpPr>
        <p:spPr>
          <a:xfrm flipV="1">
            <a:off x="4248434" y="4096288"/>
            <a:ext cx="466949" cy="156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endCxn id="42" idx="2"/>
          </p:cNvCxnSpPr>
          <p:nvPr/>
        </p:nvCxnSpPr>
        <p:spPr>
          <a:xfrm flipV="1">
            <a:off x="3069280" y="4248237"/>
            <a:ext cx="5128609" cy="34822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7021650" y="3559004"/>
            <a:ext cx="2352477" cy="6768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p:cNvSpPr/>
          <p:nvPr/>
        </p:nvSpPr>
        <p:spPr>
          <a:xfrm>
            <a:off x="9825811" y="3359049"/>
            <a:ext cx="1321801" cy="507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N_o_hr</a:t>
            </a:r>
            <a:endParaRPr lang="en-US" dirty="0"/>
          </a:p>
        </p:txBody>
      </p:sp>
      <p:cxnSp>
        <p:nvCxnSpPr>
          <p:cNvPr id="20" name="Straight Connector 19"/>
          <p:cNvCxnSpPr>
            <a:stCxn id="4" idx="2"/>
            <a:endCxn id="3" idx="3"/>
          </p:cNvCxnSpPr>
          <p:nvPr/>
        </p:nvCxnSpPr>
        <p:spPr>
          <a:xfrm flipH="1">
            <a:off x="9374127" y="3612606"/>
            <a:ext cx="451684" cy="28483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450150" y="2068167"/>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Pid</a:t>
            </a:r>
            <a:endParaRPr lang="en-US" dirty="0"/>
          </a:p>
        </p:txBody>
      </p:sp>
      <p:cxnSp>
        <p:nvCxnSpPr>
          <p:cNvPr id="24" name="Straight Connector 23"/>
          <p:cNvCxnSpPr>
            <a:stCxn id="93" idx="6"/>
          </p:cNvCxnSpPr>
          <p:nvPr/>
        </p:nvCxnSpPr>
        <p:spPr>
          <a:xfrm>
            <a:off x="7593150" y="2249703"/>
            <a:ext cx="669796" cy="3013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263464" y="3035336"/>
            <a:ext cx="995412" cy="26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Pid</a:t>
            </a:r>
            <a:endParaRPr lang="en-US" dirty="0"/>
          </a:p>
        </p:txBody>
      </p:sp>
      <p:sp>
        <p:nvSpPr>
          <p:cNvPr id="95" name="Oval 94"/>
          <p:cNvSpPr/>
          <p:nvPr/>
        </p:nvSpPr>
        <p:spPr>
          <a:xfrm>
            <a:off x="6400493" y="3227894"/>
            <a:ext cx="995412" cy="26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Eid</a:t>
            </a:r>
            <a:endParaRPr lang="en-US" dirty="0"/>
          </a:p>
        </p:txBody>
      </p:sp>
      <p:cxnSp>
        <p:nvCxnSpPr>
          <p:cNvPr id="30" name="Straight Connector 29"/>
          <p:cNvCxnSpPr>
            <a:stCxn id="26" idx="4"/>
            <a:endCxn id="42" idx="0"/>
          </p:cNvCxnSpPr>
          <p:nvPr/>
        </p:nvCxnSpPr>
        <p:spPr>
          <a:xfrm>
            <a:off x="7761170" y="3297646"/>
            <a:ext cx="436719" cy="242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5" idx="6"/>
            <a:endCxn id="42" idx="0"/>
          </p:cNvCxnSpPr>
          <p:nvPr/>
        </p:nvCxnSpPr>
        <p:spPr>
          <a:xfrm>
            <a:off x="7395905" y="3359049"/>
            <a:ext cx="801984" cy="18104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Diamond 103"/>
          <p:cNvSpPr/>
          <p:nvPr/>
        </p:nvSpPr>
        <p:spPr>
          <a:xfrm>
            <a:off x="5878160" y="4638762"/>
            <a:ext cx="1884964" cy="6254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sp>
        <p:nvSpPr>
          <p:cNvPr id="37" name="Rectangle 36"/>
          <p:cNvSpPr/>
          <p:nvPr/>
        </p:nvSpPr>
        <p:spPr>
          <a:xfrm>
            <a:off x="8987668" y="4688953"/>
            <a:ext cx="1667435" cy="447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176722" y="4740357"/>
            <a:ext cx="0" cy="17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876793" y="4780698"/>
            <a:ext cx="192976" cy="137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876793" y="4916634"/>
            <a:ext cx="192976" cy="19773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632739" y="4860229"/>
            <a:ext cx="159865" cy="1236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3275334" y="4758287"/>
            <a:ext cx="0" cy="17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102261" y="3075954"/>
            <a:ext cx="261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059831" y="4391110"/>
            <a:ext cx="172380" cy="138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232211" y="4391110"/>
            <a:ext cx="188064" cy="132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009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143"/>
            <a:ext cx="8596668" cy="1320800"/>
          </a:xfrm>
        </p:spPr>
        <p:txBody>
          <a:bodyPr/>
          <a:lstStyle/>
          <a:p>
            <a:r>
              <a:rPr lang="en-US" dirty="0"/>
              <a:t>Class Task 1</a:t>
            </a:r>
          </a:p>
        </p:txBody>
      </p:sp>
      <p:sp>
        <p:nvSpPr>
          <p:cNvPr id="3" name="Content Placeholder 2"/>
          <p:cNvSpPr>
            <a:spLocks noGrp="1"/>
          </p:cNvSpPr>
          <p:nvPr>
            <p:ph idx="1"/>
          </p:nvPr>
        </p:nvSpPr>
        <p:spPr>
          <a:xfrm>
            <a:off x="677334" y="1146629"/>
            <a:ext cx="8596668" cy="5297714"/>
          </a:xfrm>
        </p:spPr>
        <p:txBody>
          <a:bodyPr>
            <a:normAutofit/>
          </a:bodyPr>
          <a:lstStyle/>
          <a:p>
            <a:r>
              <a:rPr lang="en-US" sz="2000" dirty="0"/>
              <a:t>A hospital has a large number of registered physicians. </a:t>
            </a:r>
            <a:br>
              <a:rPr lang="en-US" sz="2000" dirty="0"/>
            </a:br>
            <a:r>
              <a:rPr lang="en-US" sz="2000" dirty="0"/>
              <a:t>Attributes of PHYSICIAN include Physician ID (the identifier) and Specialty.</a:t>
            </a:r>
          </a:p>
          <a:p>
            <a:r>
              <a:rPr lang="en-US" sz="2000" dirty="0"/>
              <a:t>Patients are admitted to the hospital by physicians.</a:t>
            </a:r>
            <a:br>
              <a:rPr lang="en-US" sz="2000" dirty="0"/>
            </a:br>
            <a:r>
              <a:rPr lang="en-US" sz="2000" dirty="0"/>
              <a:t>Attributes of PATIENT include Patient ID (the identifier) and Patient Name. </a:t>
            </a:r>
          </a:p>
          <a:p>
            <a:r>
              <a:rPr lang="en-US" sz="2000" dirty="0"/>
              <a:t>Any patient who is admitted must have exactly one admitting physician.</a:t>
            </a:r>
            <a:br>
              <a:rPr lang="en-US" sz="2000" dirty="0"/>
            </a:br>
            <a:r>
              <a:rPr lang="en-US" sz="2000" dirty="0"/>
              <a:t>A physician may optionally admit any number of patients. Once admitted, a given patient must be treated by at least one physician. A particular physician may treat any number of patients, or may not treat any patients. </a:t>
            </a:r>
          </a:p>
          <a:p>
            <a:r>
              <a:rPr lang="en-US" sz="2000" dirty="0"/>
              <a:t>Whenever a patient is treated by a physician, the hospital wishes to record the details of the treatment (Treatment Detail).</a:t>
            </a:r>
            <a:br>
              <a:rPr lang="en-US" sz="2000" dirty="0"/>
            </a:br>
            <a:r>
              <a:rPr lang="en-US" sz="2000" dirty="0"/>
              <a:t>Components of Treatment Detail include Date, Time, and Results.</a:t>
            </a:r>
          </a:p>
        </p:txBody>
      </p:sp>
    </p:spTree>
    <p:extLst>
      <p:ext uri="{BB962C8B-B14F-4D97-AF65-F5344CB8AC3E}">
        <p14:creationId xmlns:p14="http://schemas.microsoft.com/office/powerpoint/2010/main" val="1068610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143"/>
            <a:ext cx="8596668" cy="1320800"/>
          </a:xfrm>
        </p:spPr>
        <p:txBody>
          <a:bodyPr/>
          <a:lstStyle/>
          <a:p>
            <a:r>
              <a:rPr lang="en-US" dirty="0"/>
              <a:t>Class Task 2</a:t>
            </a:r>
          </a:p>
        </p:txBody>
      </p:sp>
      <p:sp>
        <p:nvSpPr>
          <p:cNvPr id="3" name="Content Placeholder 2"/>
          <p:cNvSpPr>
            <a:spLocks noGrp="1"/>
          </p:cNvSpPr>
          <p:nvPr>
            <p:ph idx="1"/>
          </p:nvPr>
        </p:nvSpPr>
        <p:spPr>
          <a:xfrm>
            <a:off x="677334" y="1465943"/>
            <a:ext cx="8596668" cy="5297714"/>
          </a:xfrm>
        </p:spPr>
        <p:txBody>
          <a:bodyPr>
            <a:normAutofit/>
          </a:bodyPr>
          <a:lstStyle/>
          <a:p>
            <a:r>
              <a:rPr lang="en-US" sz="2000" dirty="0"/>
              <a:t>A laboratory has several chemists who work on one or more projects. Chemists also may use certain kinds of equipment on each project. Attributes of CHEMIST include Employee ID (identifier), Name, and Phone No.</a:t>
            </a:r>
          </a:p>
          <a:p>
            <a:r>
              <a:rPr lang="en-US" sz="2000" dirty="0"/>
              <a:t>Attributes of PROJECT include Project ID (identifier) and Start Date. Attributes of EQUIPMENT include Serial No and Cost. The organization wishes to record Assign Date—that is, the date when a given equipment item was assigned to a particular chemist working on a specified project</a:t>
            </a:r>
          </a:p>
          <a:p>
            <a:r>
              <a:rPr lang="en-US" sz="2000" dirty="0"/>
              <a:t>A chemist must be assigned to at least one project and one equipment item.</a:t>
            </a:r>
          </a:p>
          <a:p>
            <a:r>
              <a:rPr lang="en-US" sz="2000" dirty="0"/>
              <a:t>A given equipment item need not be assigned, and a given project need not be assigned either a chemist or an equipment item. </a:t>
            </a:r>
          </a:p>
        </p:txBody>
      </p:sp>
    </p:spTree>
    <p:extLst>
      <p:ext uri="{BB962C8B-B14F-4D97-AF65-F5344CB8AC3E}">
        <p14:creationId xmlns:p14="http://schemas.microsoft.com/office/powerpoint/2010/main" val="253614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Design</a:t>
            </a:r>
          </a:p>
        </p:txBody>
      </p:sp>
      <p:sp>
        <p:nvSpPr>
          <p:cNvPr id="3" name="Content Placeholder 2"/>
          <p:cNvSpPr>
            <a:spLocks noGrp="1"/>
          </p:cNvSpPr>
          <p:nvPr>
            <p:ph idx="1"/>
          </p:nvPr>
        </p:nvSpPr>
        <p:spPr/>
        <p:txBody>
          <a:bodyPr>
            <a:normAutofit lnSpcReduction="10000"/>
          </a:bodyPr>
          <a:lstStyle/>
          <a:p>
            <a:pPr>
              <a:lnSpc>
                <a:spcPct val="90000"/>
              </a:lnSpc>
            </a:pPr>
            <a:r>
              <a:rPr lang="en-US" altLang="en-US" sz="1900" b="1" u="sng" dirty="0"/>
              <a:t>Entity </a:t>
            </a:r>
            <a:r>
              <a:rPr lang="en-US" altLang="en-US" sz="1900" dirty="0"/>
              <a:t> person, place, object, event, concept (often corresponds to a row in a table)</a:t>
            </a:r>
          </a:p>
          <a:p>
            <a:pPr lvl="1">
              <a:lnSpc>
                <a:spcPct val="90000"/>
              </a:lnSpc>
            </a:pPr>
            <a:r>
              <a:rPr lang="en-US" altLang="en-US" sz="1900" b="1" i="1" u="sng" dirty="0"/>
              <a:t>Entity Type</a:t>
            </a:r>
            <a:r>
              <a:rPr lang="en-US" altLang="en-US" sz="1900" b="1" u="sng" dirty="0"/>
              <a:t> </a:t>
            </a:r>
            <a:r>
              <a:rPr lang="en-US" altLang="en-US" sz="1900" dirty="0"/>
              <a:t>– collection of entities (often corresponds to a table) that shared some common characteristic.</a:t>
            </a:r>
          </a:p>
          <a:p>
            <a:pPr lvl="1">
              <a:lnSpc>
                <a:spcPct val="90000"/>
              </a:lnSpc>
            </a:pPr>
            <a:r>
              <a:rPr lang="en-US" altLang="en-US" sz="1900" u="sng" dirty="0"/>
              <a:t>Entity Instance</a:t>
            </a:r>
            <a:r>
              <a:rPr lang="en-US" altLang="en-US" sz="1900" dirty="0"/>
              <a:t>: Single occur ace of an entity type. OR</a:t>
            </a:r>
            <a:br>
              <a:rPr lang="en-US" altLang="en-US" sz="1900" dirty="0"/>
            </a:br>
            <a:r>
              <a:rPr lang="en-US" altLang="en-US" sz="1900" dirty="0"/>
              <a:t>a single identifiable real-world thing,</a:t>
            </a:r>
            <a:br>
              <a:rPr lang="en-US" altLang="en-US" sz="1900" dirty="0"/>
            </a:br>
            <a:r>
              <a:rPr lang="en-US" altLang="en-US" sz="1900" dirty="0"/>
              <a:t>Like: </a:t>
            </a:r>
            <a:r>
              <a:rPr lang="en-US" altLang="en-US" sz="1900" dirty="0" err="1"/>
              <a:t>Zubair</a:t>
            </a:r>
            <a:r>
              <a:rPr lang="en-US" altLang="en-US" sz="1900" dirty="0"/>
              <a:t> is an entity instance of STUDENT.</a:t>
            </a:r>
          </a:p>
          <a:p>
            <a:pPr>
              <a:lnSpc>
                <a:spcPct val="90000"/>
              </a:lnSpc>
            </a:pPr>
            <a:r>
              <a:rPr lang="en-US" altLang="en-US" sz="1900" b="1" u="sng" dirty="0"/>
              <a:t>Attribute </a:t>
            </a:r>
            <a:r>
              <a:rPr lang="en-US" altLang="en-US" sz="1900" dirty="0"/>
              <a:t>- property or characteristic of an entity type (often corresponds to a field in a table)</a:t>
            </a:r>
          </a:p>
          <a:p>
            <a:pPr>
              <a:lnSpc>
                <a:spcPct val="90000"/>
              </a:lnSpc>
            </a:pPr>
            <a:r>
              <a:rPr lang="en-US" altLang="en-US" sz="1900" b="1" u="sng" dirty="0"/>
              <a:t>Relationship instance </a:t>
            </a:r>
            <a:r>
              <a:rPr lang="en-US" altLang="en-US" sz="1900" dirty="0"/>
              <a:t>– link between entities (corresponds to primary key-foreign key equivalencies in related tables)</a:t>
            </a:r>
          </a:p>
          <a:p>
            <a:pPr lvl="1">
              <a:lnSpc>
                <a:spcPct val="90000"/>
              </a:lnSpc>
            </a:pPr>
            <a:r>
              <a:rPr lang="en-US" altLang="en-US" sz="1900" b="1" i="1" u="sng" dirty="0"/>
              <a:t>Relationship type</a:t>
            </a:r>
            <a:r>
              <a:rPr lang="en-US" altLang="en-US" sz="1900" b="1" u="sng" dirty="0"/>
              <a:t> </a:t>
            </a:r>
            <a:r>
              <a:rPr lang="en-US" altLang="en-US" sz="1900" dirty="0"/>
              <a:t>– category of relationship…link between entity types</a:t>
            </a:r>
          </a:p>
          <a:p>
            <a:endParaRPr lang="en-US" dirty="0"/>
          </a:p>
        </p:txBody>
      </p:sp>
    </p:spTree>
    <p:extLst>
      <p:ext uri="{BB962C8B-B14F-4D97-AF65-F5344CB8AC3E}">
        <p14:creationId xmlns:p14="http://schemas.microsoft.com/office/powerpoint/2010/main" val="300870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p>
        </p:txBody>
      </p:sp>
      <p:sp>
        <p:nvSpPr>
          <p:cNvPr id="3" name="Content Placeholder 2"/>
          <p:cNvSpPr>
            <a:spLocks noGrp="1"/>
          </p:cNvSpPr>
          <p:nvPr>
            <p:ph idx="1"/>
          </p:nvPr>
        </p:nvSpPr>
        <p:spPr/>
        <p:txBody>
          <a:bodyPr>
            <a:normAutofit/>
          </a:bodyPr>
          <a:lstStyle/>
          <a:p>
            <a:r>
              <a:rPr lang="en-US" altLang="en-US" dirty="0"/>
              <a:t>Any real-world thing (person, place, object, concept, activity) about which an enterprise records data</a:t>
            </a:r>
          </a:p>
          <a:p>
            <a:r>
              <a:rPr lang="en-US" altLang="en-US" dirty="0"/>
              <a:t>Entities are named with a noun</a:t>
            </a:r>
          </a:p>
          <a:p>
            <a:r>
              <a:rPr lang="en-US" altLang="en-US" dirty="0"/>
              <a:t>Rules:</a:t>
            </a:r>
            <a:br>
              <a:rPr lang="en-US" altLang="en-US" dirty="0"/>
            </a:br>
            <a:r>
              <a:rPr lang="en-US" altLang="en-US" dirty="0"/>
              <a:t>Entity is written in capital letter.</a:t>
            </a:r>
          </a:p>
          <a:p>
            <a:r>
              <a:rPr lang="en-US" altLang="en-US" dirty="0"/>
              <a:t>Rectangle is used to represent entity</a:t>
            </a:r>
          </a:p>
          <a:p>
            <a:r>
              <a:rPr lang="en-US" altLang="en-US" dirty="0"/>
              <a:t>It has two types .</a:t>
            </a:r>
          </a:p>
          <a:p>
            <a:r>
              <a:rPr lang="en-US" altLang="en-US" dirty="0"/>
              <a:t>Strong Entity: An Independent Entity.</a:t>
            </a:r>
            <a:br>
              <a:rPr lang="en-US" altLang="en-US" dirty="0"/>
            </a:br>
            <a:r>
              <a:rPr lang="en-US" altLang="en-US" dirty="0"/>
              <a:t>represented </a:t>
            </a:r>
            <a:r>
              <a:rPr lang="en-US" altLang="en-US"/>
              <a:t>with single-line </a:t>
            </a:r>
            <a:r>
              <a:rPr lang="en-US" altLang="en-US" dirty="0"/>
              <a:t>rectangle</a:t>
            </a:r>
          </a:p>
          <a:p>
            <a:r>
              <a:rPr lang="en-US" altLang="en-US" dirty="0"/>
              <a:t>Weak Entity: Dependent Entity</a:t>
            </a:r>
            <a:br>
              <a:rPr lang="en-US" altLang="en-US" dirty="0"/>
            </a:br>
            <a:r>
              <a:rPr lang="en-US" altLang="en-US" dirty="0"/>
              <a:t>represented with double-line rectangle</a:t>
            </a:r>
          </a:p>
        </p:txBody>
      </p:sp>
      <p:sp>
        <p:nvSpPr>
          <p:cNvPr id="4" name="Rectangle 3"/>
          <p:cNvSpPr/>
          <p:nvPr/>
        </p:nvSpPr>
        <p:spPr>
          <a:xfrm>
            <a:off x="6078071" y="2891118"/>
            <a:ext cx="2366682"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5" name="Rectangle 4"/>
          <p:cNvSpPr/>
          <p:nvPr/>
        </p:nvSpPr>
        <p:spPr>
          <a:xfrm>
            <a:off x="6078071" y="3661988"/>
            <a:ext cx="2366682"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6" name="Rectangle 5"/>
          <p:cNvSpPr/>
          <p:nvPr/>
        </p:nvSpPr>
        <p:spPr>
          <a:xfrm>
            <a:off x="6185648" y="5270351"/>
            <a:ext cx="2366682" cy="578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EMPLOYEE</a:t>
            </a:r>
          </a:p>
        </p:txBody>
      </p:sp>
      <p:sp>
        <p:nvSpPr>
          <p:cNvPr id="7" name="Rectangle 6"/>
          <p:cNvSpPr/>
          <p:nvPr/>
        </p:nvSpPr>
        <p:spPr>
          <a:xfrm>
            <a:off x="6225989" y="5337586"/>
            <a:ext cx="2259105" cy="444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CHILDREN</a:t>
            </a:r>
          </a:p>
        </p:txBody>
      </p:sp>
    </p:spTree>
    <p:extLst>
      <p:ext uri="{BB962C8B-B14F-4D97-AF65-F5344CB8AC3E}">
        <p14:creationId xmlns:p14="http://schemas.microsoft.com/office/powerpoint/2010/main" val="357680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VS Weak Entity</a:t>
            </a:r>
          </a:p>
        </p:txBody>
      </p:sp>
      <p:sp>
        <p:nvSpPr>
          <p:cNvPr id="4" name="Rectangle 3"/>
          <p:cNvSpPr/>
          <p:nvPr/>
        </p:nvSpPr>
        <p:spPr>
          <a:xfrm>
            <a:off x="1056508" y="3556582"/>
            <a:ext cx="2366682"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5" name="Rectangle 4"/>
          <p:cNvSpPr/>
          <p:nvPr/>
        </p:nvSpPr>
        <p:spPr>
          <a:xfrm>
            <a:off x="7355538" y="3539856"/>
            <a:ext cx="2366682"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6" name="Rectangle 5"/>
          <p:cNvSpPr/>
          <p:nvPr/>
        </p:nvSpPr>
        <p:spPr>
          <a:xfrm>
            <a:off x="7395879" y="3607091"/>
            <a:ext cx="2259105" cy="444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CHILDREN</a:t>
            </a:r>
          </a:p>
        </p:txBody>
      </p:sp>
      <p:sp>
        <p:nvSpPr>
          <p:cNvPr id="7" name="Flowchart: Decision 6"/>
          <p:cNvSpPr/>
          <p:nvPr/>
        </p:nvSpPr>
        <p:spPr>
          <a:xfrm>
            <a:off x="4861111" y="3443539"/>
            <a:ext cx="1183342" cy="768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9" name="Straight Connector 8"/>
          <p:cNvCxnSpPr/>
          <p:nvPr/>
        </p:nvCxnSpPr>
        <p:spPr>
          <a:xfrm flipV="1">
            <a:off x="3429001" y="3836221"/>
            <a:ext cx="1445557" cy="5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037728" y="3833420"/>
            <a:ext cx="1311087" cy="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50697" y="3187250"/>
            <a:ext cx="1523174" cy="369332"/>
          </a:xfrm>
          <a:prstGeom prst="rect">
            <a:avLst/>
          </a:prstGeom>
          <a:noFill/>
        </p:spPr>
        <p:txBody>
          <a:bodyPr wrap="none" rtlCol="0">
            <a:spAutoFit/>
          </a:bodyPr>
          <a:lstStyle/>
          <a:p>
            <a:r>
              <a:rPr lang="en-US" dirty="0"/>
              <a:t>Strong Entity</a:t>
            </a:r>
          </a:p>
        </p:txBody>
      </p:sp>
      <p:sp>
        <p:nvSpPr>
          <p:cNvPr id="12" name="TextBox 11"/>
          <p:cNvSpPr txBox="1"/>
          <p:nvPr/>
        </p:nvSpPr>
        <p:spPr>
          <a:xfrm>
            <a:off x="7348815" y="3039649"/>
            <a:ext cx="1418017" cy="369332"/>
          </a:xfrm>
          <a:prstGeom prst="rect">
            <a:avLst/>
          </a:prstGeom>
          <a:noFill/>
        </p:spPr>
        <p:txBody>
          <a:bodyPr wrap="none" rtlCol="0">
            <a:spAutoFit/>
          </a:bodyPr>
          <a:lstStyle/>
          <a:p>
            <a:r>
              <a:rPr lang="en-US" dirty="0"/>
              <a:t>Weak Entity</a:t>
            </a:r>
          </a:p>
        </p:txBody>
      </p:sp>
      <p:sp>
        <p:nvSpPr>
          <p:cNvPr id="13" name="Flowchart: Decision 12">
            <a:extLst>
              <a:ext uri="{FF2B5EF4-FFF2-40B4-BE49-F238E27FC236}">
                <a16:creationId xmlns:a16="http://schemas.microsoft.com/office/drawing/2014/main" id="{10EDCBF8-5665-4F55-93C1-44A0C3AB5064}"/>
              </a:ext>
            </a:extLst>
          </p:cNvPr>
          <p:cNvSpPr/>
          <p:nvPr/>
        </p:nvSpPr>
        <p:spPr>
          <a:xfrm>
            <a:off x="4916775" y="3503499"/>
            <a:ext cx="1045120" cy="6592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spTree>
    <p:extLst>
      <p:ext uri="{BB962C8B-B14F-4D97-AF65-F5344CB8AC3E}">
        <p14:creationId xmlns:p14="http://schemas.microsoft.com/office/powerpoint/2010/main" val="324043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p>
        </p:txBody>
      </p:sp>
      <p:sp>
        <p:nvSpPr>
          <p:cNvPr id="3" name="Content Placeholder 2"/>
          <p:cNvSpPr>
            <a:spLocks noGrp="1"/>
          </p:cNvSpPr>
          <p:nvPr>
            <p:ph idx="1"/>
          </p:nvPr>
        </p:nvSpPr>
        <p:spPr/>
        <p:txBody>
          <a:bodyPr/>
          <a:lstStyle/>
          <a:p>
            <a:r>
              <a:rPr lang="en-US" altLang="en-US" dirty="0"/>
              <a:t>Attribute - property or characteristic of an entity type</a:t>
            </a:r>
            <a:br>
              <a:rPr lang="en-US" altLang="en-US" dirty="0"/>
            </a:br>
            <a:r>
              <a:rPr lang="en-US" altLang="en-US" dirty="0"/>
              <a:t>Represented by Oval</a:t>
            </a:r>
            <a:br>
              <a:rPr lang="en-US" altLang="en-US" dirty="0"/>
            </a:br>
            <a:r>
              <a:rPr lang="en-US" altLang="en-US" dirty="0"/>
              <a:t>If name is compose of two or more letter than either use underscore(-)</a:t>
            </a:r>
            <a:br>
              <a:rPr lang="en-US" altLang="en-US" dirty="0"/>
            </a:br>
            <a:r>
              <a:rPr lang="en-US" altLang="en-US" dirty="0"/>
              <a:t>or</a:t>
            </a:r>
            <a:br>
              <a:rPr lang="en-US" altLang="en-US" dirty="0"/>
            </a:br>
            <a:r>
              <a:rPr lang="en-US" altLang="en-US" dirty="0"/>
              <a:t>write together having no space</a:t>
            </a:r>
          </a:p>
          <a:p>
            <a:r>
              <a:rPr lang="en-US" altLang="en-US" dirty="0"/>
              <a:t>Identifier must be underline</a:t>
            </a:r>
          </a:p>
          <a:p>
            <a:r>
              <a:rPr lang="en-US" altLang="en-US" dirty="0"/>
              <a:t>Classifications of attributes:</a:t>
            </a:r>
          </a:p>
          <a:p>
            <a:pPr lvl="1"/>
            <a:r>
              <a:rPr lang="en-US" altLang="en-US" dirty="0"/>
              <a:t>Simple versus Composite Attribute</a:t>
            </a:r>
          </a:p>
          <a:p>
            <a:pPr lvl="1"/>
            <a:r>
              <a:rPr lang="en-US" altLang="en-US" dirty="0"/>
              <a:t>Single-Valued versus Multivalued Attribute</a:t>
            </a:r>
          </a:p>
          <a:p>
            <a:pPr lvl="1"/>
            <a:r>
              <a:rPr lang="en-US" altLang="en-US" dirty="0"/>
              <a:t>Stored versus Derived Attributes</a:t>
            </a:r>
          </a:p>
          <a:p>
            <a:pPr lvl="1"/>
            <a:r>
              <a:rPr lang="en-US" altLang="en-US" dirty="0"/>
              <a:t>Identifier Attributes(key attribute) versus none key attribute</a:t>
            </a:r>
          </a:p>
          <a:p>
            <a:endParaRPr lang="en-US" dirty="0"/>
          </a:p>
        </p:txBody>
      </p:sp>
      <p:sp>
        <p:nvSpPr>
          <p:cNvPr id="4" name="Oval 3"/>
          <p:cNvSpPr/>
          <p:nvPr/>
        </p:nvSpPr>
        <p:spPr>
          <a:xfrm>
            <a:off x="8054788" y="3039035"/>
            <a:ext cx="1559859" cy="739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Std_id</a:t>
            </a:r>
            <a:endParaRPr lang="en-US" dirty="0"/>
          </a:p>
        </p:txBody>
      </p:sp>
      <p:sp>
        <p:nvSpPr>
          <p:cNvPr id="5" name="Oval 4"/>
          <p:cNvSpPr/>
          <p:nvPr/>
        </p:nvSpPr>
        <p:spPr>
          <a:xfrm>
            <a:off x="8054787" y="3917481"/>
            <a:ext cx="1559859" cy="739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StName</a:t>
            </a:r>
            <a:endParaRPr lang="en-US" dirty="0"/>
          </a:p>
        </p:txBody>
      </p:sp>
      <p:cxnSp>
        <p:nvCxnSpPr>
          <p:cNvPr id="7" name="Straight Connector 6"/>
          <p:cNvCxnSpPr/>
          <p:nvPr/>
        </p:nvCxnSpPr>
        <p:spPr>
          <a:xfrm>
            <a:off x="8471647" y="3590365"/>
            <a:ext cx="80235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215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p>
        </p:txBody>
      </p:sp>
      <p:sp>
        <p:nvSpPr>
          <p:cNvPr id="3" name="Content Placeholder 2"/>
          <p:cNvSpPr>
            <a:spLocks noGrp="1"/>
          </p:cNvSpPr>
          <p:nvPr>
            <p:ph idx="1"/>
          </p:nvPr>
        </p:nvSpPr>
        <p:spPr/>
        <p:txBody>
          <a:bodyPr>
            <a:normAutofit/>
          </a:bodyPr>
          <a:lstStyle/>
          <a:p>
            <a:pPr>
              <a:lnSpc>
                <a:spcPct val="90000"/>
              </a:lnSpc>
              <a:buNone/>
            </a:pPr>
            <a:r>
              <a:rPr lang="en-US" altLang="en-US" sz="1900" dirty="0">
                <a:solidFill>
                  <a:srgbClr val="000000"/>
                </a:solidFill>
                <a:cs typeface="Times New Roman" panose="02020603050405020304" pitchFamily="18" charset="0"/>
              </a:rPr>
              <a:t>    -Simple: Each entity has a </a:t>
            </a:r>
            <a:r>
              <a:rPr lang="en-US" altLang="en-US" sz="1900" i="1" dirty="0">
                <a:solidFill>
                  <a:srgbClr val="000000"/>
                </a:solidFill>
                <a:cs typeface="Times New Roman" panose="02020603050405020304" pitchFamily="18" charset="0"/>
              </a:rPr>
              <a:t>single atomic value</a:t>
            </a:r>
            <a:r>
              <a:rPr lang="en-US" altLang="en-US" sz="1900" dirty="0">
                <a:solidFill>
                  <a:srgbClr val="000000"/>
                </a:solidFill>
                <a:cs typeface="Times New Roman" panose="02020603050405020304" pitchFamily="18" charset="0"/>
              </a:rPr>
              <a:t>  for the attribute; for example SSN or Sex.</a:t>
            </a:r>
            <a:br>
              <a:rPr lang="en-US" altLang="en-US" sz="1900" dirty="0">
                <a:solidFill>
                  <a:srgbClr val="000000"/>
                </a:solidFill>
                <a:cs typeface="Times New Roman" panose="02020603050405020304" pitchFamily="18" charset="0"/>
              </a:rPr>
            </a:br>
            <a:endParaRPr lang="en-US" altLang="en-US" sz="1900" dirty="0">
              <a:solidFill>
                <a:srgbClr val="000000"/>
              </a:solidFill>
              <a:cs typeface="Times New Roman" panose="02020603050405020304" pitchFamily="18" charset="0"/>
            </a:endParaRPr>
          </a:p>
          <a:p>
            <a:pPr>
              <a:lnSpc>
                <a:spcPct val="90000"/>
              </a:lnSpc>
              <a:buNone/>
            </a:pPr>
            <a:r>
              <a:rPr lang="en-US" altLang="en-US" sz="1900" dirty="0">
                <a:solidFill>
                  <a:srgbClr val="000000"/>
                </a:solidFill>
                <a:cs typeface="Times New Roman" panose="02020603050405020304" pitchFamily="18" charset="0"/>
              </a:rPr>
              <a:t>   -	Composite: The attribute may be composed of several components; for example Address(Apt#, House#, Street, City, State, </a:t>
            </a:r>
            <a:r>
              <a:rPr lang="en-US" altLang="en-US" sz="1900" dirty="0" err="1">
                <a:solidFill>
                  <a:srgbClr val="000000"/>
                </a:solidFill>
                <a:cs typeface="Times New Roman" panose="02020603050405020304" pitchFamily="18" charset="0"/>
              </a:rPr>
              <a:t>ZipCode</a:t>
            </a:r>
            <a:r>
              <a:rPr lang="en-US" altLang="en-US" sz="1900" dirty="0">
                <a:solidFill>
                  <a:srgbClr val="000000"/>
                </a:solidFill>
                <a:cs typeface="Times New Roman" panose="02020603050405020304" pitchFamily="18" charset="0"/>
              </a:rPr>
              <a:t>, Country) or Name(</a:t>
            </a:r>
            <a:r>
              <a:rPr lang="en-US" altLang="en-US" sz="1900" dirty="0" err="1">
                <a:solidFill>
                  <a:srgbClr val="000000"/>
                </a:solidFill>
                <a:cs typeface="Times New Roman" panose="02020603050405020304" pitchFamily="18" charset="0"/>
              </a:rPr>
              <a:t>FirstName</a:t>
            </a:r>
            <a:r>
              <a:rPr lang="en-US" altLang="en-US" sz="1900" dirty="0">
                <a:solidFill>
                  <a:srgbClr val="000000"/>
                </a:solidFill>
                <a:cs typeface="Times New Roman" panose="02020603050405020304" pitchFamily="18" charset="0"/>
              </a:rPr>
              <a:t>, </a:t>
            </a:r>
            <a:r>
              <a:rPr lang="en-US" altLang="en-US" sz="1900" dirty="0" err="1">
                <a:solidFill>
                  <a:srgbClr val="000000"/>
                </a:solidFill>
                <a:cs typeface="Times New Roman" panose="02020603050405020304" pitchFamily="18" charset="0"/>
              </a:rPr>
              <a:t>MiddleName</a:t>
            </a:r>
            <a:r>
              <a:rPr lang="en-US" altLang="en-US" sz="1900" dirty="0">
                <a:solidFill>
                  <a:srgbClr val="000000"/>
                </a:solidFill>
                <a:cs typeface="Times New Roman" panose="02020603050405020304" pitchFamily="18" charset="0"/>
              </a:rPr>
              <a:t>, </a:t>
            </a:r>
            <a:r>
              <a:rPr lang="en-US" altLang="en-US" sz="1900" dirty="0" err="1">
                <a:solidFill>
                  <a:srgbClr val="000000"/>
                </a:solidFill>
                <a:cs typeface="Times New Roman" panose="02020603050405020304" pitchFamily="18" charset="0"/>
              </a:rPr>
              <a:t>LastName</a:t>
            </a:r>
            <a:r>
              <a:rPr lang="en-US" altLang="en-US" sz="1900" dirty="0">
                <a:solidFill>
                  <a:srgbClr val="000000"/>
                </a:solidFill>
                <a:cs typeface="Times New Roman" panose="02020603050405020304" pitchFamily="18" charset="0"/>
              </a:rPr>
              <a:t>). </a:t>
            </a:r>
            <a:br>
              <a:rPr lang="en-US" altLang="en-US" sz="1900" dirty="0">
                <a:solidFill>
                  <a:srgbClr val="000000"/>
                </a:solidFill>
                <a:cs typeface="Times New Roman" panose="02020603050405020304" pitchFamily="18" charset="0"/>
              </a:rPr>
            </a:br>
            <a:r>
              <a:rPr lang="en-US" altLang="en-US" sz="1900" dirty="0">
                <a:solidFill>
                  <a:srgbClr val="000000"/>
                </a:solidFill>
                <a:cs typeface="Times New Roman" panose="02020603050405020304" pitchFamily="18" charset="0"/>
              </a:rPr>
              <a:t>Composition may form a hierarchy where some components are themselves composite.</a:t>
            </a:r>
          </a:p>
          <a:p>
            <a:pPr>
              <a:lnSpc>
                <a:spcPct val="90000"/>
              </a:lnSpc>
              <a:buNone/>
            </a:pPr>
            <a:r>
              <a:rPr lang="en-US" altLang="en-US" sz="1900" dirty="0">
                <a:solidFill>
                  <a:srgbClr val="000000"/>
                </a:solidFill>
                <a:cs typeface="Times New Roman" panose="02020603050405020304" pitchFamily="18" charset="0"/>
              </a:rPr>
              <a:t>  </a:t>
            </a:r>
          </a:p>
          <a:p>
            <a:endParaRPr lang="en-US" dirty="0"/>
          </a:p>
        </p:txBody>
      </p:sp>
      <p:sp>
        <p:nvSpPr>
          <p:cNvPr id="5" name="Oval 4"/>
          <p:cNvSpPr/>
          <p:nvPr/>
        </p:nvSpPr>
        <p:spPr>
          <a:xfrm>
            <a:off x="8364070" y="2362296"/>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Sex</a:t>
            </a:r>
          </a:p>
        </p:txBody>
      </p:sp>
      <p:sp>
        <p:nvSpPr>
          <p:cNvPr id="6" name="Oval 5"/>
          <p:cNvSpPr/>
          <p:nvPr/>
        </p:nvSpPr>
        <p:spPr>
          <a:xfrm>
            <a:off x="4428564" y="5723162"/>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Oval 6"/>
          <p:cNvSpPr/>
          <p:nvPr/>
        </p:nvSpPr>
        <p:spPr>
          <a:xfrm>
            <a:off x="2012576" y="5635152"/>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Country</a:t>
            </a:r>
          </a:p>
        </p:txBody>
      </p:sp>
      <p:sp>
        <p:nvSpPr>
          <p:cNvPr id="8" name="Oval 7"/>
          <p:cNvSpPr/>
          <p:nvPr/>
        </p:nvSpPr>
        <p:spPr>
          <a:xfrm>
            <a:off x="2017058" y="4768564"/>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Zipcode</a:t>
            </a:r>
            <a:endParaRPr lang="en-US" dirty="0"/>
          </a:p>
        </p:txBody>
      </p:sp>
      <p:sp>
        <p:nvSpPr>
          <p:cNvPr id="9" name="Oval 8"/>
          <p:cNvSpPr/>
          <p:nvPr/>
        </p:nvSpPr>
        <p:spPr>
          <a:xfrm>
            <a:off x="3684486" y="4341450"/>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a:t>
            </a:r>
          </a:p>
        </p:txBody>
      </p:sp>
      <p:sp>
        <p:nvSpPr>
          <p:cNvPr id="10" name="Oval 9"/>
          <p:cNvSpPr/>
          <p:nvPr/>
        </p:nvSpPr>
        <p:spPr>
          <a:xfrm>
            <a:off x="5515528" y="4450364"/>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Street</a:t>
            </a:r>
          </a:p>
        </p:txBody>
      </p:sp>
      <p:sp>
        <p:nvSpPr>
          <p:cNvPr id="11" name="Oval 10"/>
          <p:cNvSpPr/>
          <p:nvPr/>
        </p:nvSpPr>
        <p:spPr>
          <a:xfrm>
            <a:off x="6875915" y="5086763"/>
            <a:ext cx="1488155" cy="636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a:t>
            </a:r>
          </a:p>
        </p:txBody>
      </p:sp>
      <p:cxnSp>
        <p:nvCxnSpPr>
          <p:cNvPr id="12" name="Straight Connector 11"/>
          <p:cNvCxnSpPr>
            <a:stCxn id="7" idx="6"/>
            <a:endCxn id="6" idx="2"/>
          </p:cNvCxnSpPr>
          <p:nvPr/>
        </p:nvCxnSpPr>
        <p:spPr>
          <a:xfrm>
            <a:off x="3500731" y="5953352"/>
            <a:ext cx="927833" cy="8801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8" idx="6"/>
            <a:endCxn id="6" idx="1"/>
          </p:cNvCxnSpPr>
          <p:nvPr/>
        </p:nvCxnSpPr>
        <p:spPr>
          <a:xfrm>
            <a:off x="3505213" y="5086764"/>
            <a:ext cx="1141286" cy="72959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9" idx="4"/>
            <a:endCxn id="6" idx="0"/>
          </p:cNvCxnSpPr>
          <p:nvPr/>
        </p:nvCxnSpPr>
        <p:spPr>
          <a:xfrm>
            <a:off x="4428564" y="4977849"/>
            <a:ext cx="744078" cy="74531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10" idx="4"/>
          </p:cNvCxnSpPr>
          <p:nvPr/>
        </p:nvCxnSpPr>
        <p:spPr>
          <a:xfrm flipH="1">
            <a:off x="5378687" y="5086763"/>
            <a:ext cx="880919" cy="63639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1" idx="2"/>
            <a:endCxn id="6" idx="7"/>
          </p:cNvCxnSpPr>
          <p:nvPr/>
        </p:nvCxnSpPr>
        <p:spPr>
          <a:xfrm flipH="1">
            <a:off x="5698784" y="5404963"/>
            <a:ext cx="1177131" cy="4113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148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Singled VS multivalued Attribute</a:t>
            </a:r>
          </a:p>
        </p:txBody>
      </p:sp>
      <p:sp>
        <p:nvSpPr>
          <p:cNvPr id="3" name="Content Placeholder 2"/>
          <p:cNvSpPr>
            <a:spLocks noGrp="1"/>
          </p:cNvSpPr>
          <p:nvPr>
            <p:ph idx="1"/>
          </p:nvPr>
        </p:nvSpPr>
        <p:spPr/>
        <p:txBody>
          <a:bodyPr>
            <a:normAutofit/>
          </a:bodyPr>
          <a:lstStyle/>
          <a:p>
            <a:pPr>
              <a:lnSpc>
                <a:spcPct val="90000"/>
              </a:lnSpc>
              <a:buNone/>
            </a:pPr>
            <a:r>
              <a:rPr lang="en-US" altLang="en-US" sz="2400" b="1" dirty="0">
                <a:solidFill>
                  <a:srgbClr val="000000"/>
                </a:solidFill>
                <a:cs typeface="Times New Roman" panose="02020603050405020304" pitchFamily="18" charset="0"/>
              </a:rPr>
              <a:t>    -Single Valued: </a:t>
            </a:r>
            <a:r>
              <a:rPr lang="en-US" altLang="en-US" sz="2400" dirty="0">
                <a:solidFill>
                  <a:srgbClr val="000000"/>
                </a:solidFill>
                <a:cs typeface="Times New Roman" panose="02020603050405020304" pitchFamily="18" charset="0"/>
              </a:rPr>
              <a:t>An entity having one and only one </a:t>
            </a:r>
            <a:br>
              <a:rPr lang="en-US" altLang="en-US" sz="2400" dirty="0">
                <a:solidFill>
                  <a:srgbClr val="000000"/>
                </a:solidFill>
                <a:cs typeface="Times New Roman" panose="02020603050405020304" pitchFamily="18" charset="0"/>
              </a:rPr>
            </a:br>
            <a:r>
              <a:rPr lang="en-US" altLang="en-US" sz="2400" dirty="0">
                <a:solidFill>
                  <a:srgbClr val="000000"/>
                </a:solidFill>
                <a:cs typeface="Times New Roman" panose="02020603050405020304" pitchFamily="18" charset="0"/>
              </a:rPr>
              <a:t>   value.</a:t>
            </a:r>
            <a:br>
              <a:rPr lang="en-US" altLang="en-US" sz="2400" dirty="0">
                <a:solidFill>
                  <a:srgbClr val="000000"/>
                </a:solidFill>
                <a:cs typeface="Times New Roman" panose="02020603050405020304" pitchFamily="18" charset="0"/>
              </a:rPr>
            </a:br>
            <a:r>
              <a:rPr lang="en-US" altLang="en-US" sz="2400" dirty="0">
                <a:solidFill>
                  <a:srgbClr val="000000"/>
                </a:solidFill>
                <a:cs typeface="Times New Roman" panose="02020603050405020304" pitchFamily="18" charset="0"/>
              </a:rPr>
              <a:t>  For Example :Student </a:t>
            </a:r>
            <a:r>
              <a:rPr lang="en-US" altLang="en-US" sz="2400">
                <a:solidFill>
                  <a:srgbClr val="000000"/>
                </a:solidFill>
                <a:cs typeface="Times New Roman" panose="02020603050405020304" pitchFamily="18" charset="0"/>
              </a:rPr>
              <a:t>NAme</a:t>
            </a:r>
            <a:endParaRPr lang="en-US" altLang="en-US" sz="2400" dirty="0">
              <a:solidFill>
                <a:srgbClr val="000000"/>
              </a:solidFill>
              <a:cs typeface="Times New Roman" panose="02020603050405020304" pitchFamily="18" charset="0"/>
            </a:endParaRPr>
          </a:p>
          <a:p>
            <a:pPr>
              <a:lnSpc>
                <a:spcPct val="90000"/>
              </a:lnSpc>
              <a:buNone/>
            </a:pPr>
            <a:r>
              <a:rPr lang="en-US" altLang="en-US" sz="2400" dirty="0">
                <a:solidFill>
                  <a:srgbClr val="000000"/>
                </a:solidFill>
                <a:cs typeface="Times New Roman" panose="02020603050405020304" pitchFamily="18" charset="0"/>
              </a:rPr>
              <a:t> </a:t>
            </a:r>
          </a:p>
          <a:p>
            <a:pPr>
              <a:lnSpc>
                <a:spcPct val="90000"/>
              </a:lnSpc>
              <a:buNone/>
            </a:pPr>
            <a:r>
              <a:rPr lang="en-US" altLang="en-US" sz="2400" dirty="0">
                <a:solidFill>
                  <a:srgbClr val="000000"/>
                </a:solidFill>
                <a:cs typeface="Times New Roman" panose="02020603050405020304" pitchFamily="18" charset="0"/>
              </a:rPr>
              <a:t>   -	</a:t>
            </a:r>
            <a:r>
              <a:rPr lang="en-US" altLang="en-US" sz="2400" b="1" dirty="0">
                <a:solidFill>
                  <a:srgbClr val="000000"/>
                </a:solidFill>
                <a:cs typeface="Times New Roman" panose="02020603050405020304" pitchFamily="18" charset="0"/>
              </a:rPr>
              <a:t>Multi-valued</a:t>
            </a:r>
            <a:r>
              <a:rPr lang="en-US" altLang="en-US" sz="2400" dirty="0">
                <a:solidFill>
                  <a:srgbClr val="000000"/>
                </a:solidFill>
                <a:cs typeface="Times New Roman" panose="02020603050405020304" pitchFamily="18" charset="0"/>
              </a:rPr>
              <a:t>: An entity may have </a:t>
            </a:r>
            <a:r>
              <a:rPr lang="en-US" altLang="en-US" sz="2400" i="1" dirty="0">
                <a:solidFill>
                  <a:srgbClr val="000000"/>
                </a:solidFill>
                <a:cs typeface="Times New Roman" panose="02020603050405020304" pitchFamily="18" charset="0"/>
              </a:rPr>
              <a:t>multiple values</a:t>
            </a:r>
            <a:r>
              <a:rPr lang="en-US" altLang="en-US" sz="2400" dirty="0">
                <a:solidFill>
                  <a:srgbClr val="000000"/>
                </a:solidFill>
                <a:cs typeface="Times New Roman" panose="02020603050405020304" pitchFamily="18" charset="0"/>
              </a:rPr>
              <a:t>  for that attribute; for example Color of a CAR or </a:t>
            </a:r>
            <a:r>
              <a:rPr lang="en-US" altLang="en-US" sz="2400" dirty="0" err="1">
                <a:solidFill>
                  <a:srgbClr val="000000"/>
                </a:solidFill>
                <a:cs typeface="Times New Roman" panose="02020603050405020304" pitchFamily="18" charset="0"/>
              </a:rPr>
              <a:t>PreviousDegrees</a:t>
            </a:r>
            <a:r>
              <a:rPr lang="en-US" altLang="en-US" sz="2400" dirty="0">
                <a:solidFill>
                  <a:srgbClr val="000000"/>
                </a:solidFill>
                <a:cs typeface="Times New Roman" panose="02020603050405020304" pitchFamily="18" charset="0"/>
              </a:rPr>
              <a:t> of a STUDENT. Denoted as {Color} or {</a:t>
            </a:r>
            <a:r>
              <a:rPr lang="en-US" altLang="en-US" sz="2400" dirty="0" err="1">
                <a:solidFill>
                  <a:srgbClr val="000000"/>
                </a:solidFill>
                <a:cs typeface="Times New Roman" panose="02020603050405020304" pitchFamily="18" charset="0"/>
              </a:rPr>
              <a:t>PreviousDegrees</a:t>
            </a:r>
            <a:r>
              <a:rPr lang="en-US" altLang="en-US" sz="2400" dirty="0">
                <a:solidFill>
                  <a:srgbClr val="000000"/>
                </a:solidFill>
                <a:cs typeface="Times New Roman" panose="02020603050405020304" pitchFamily="18" charset="0"/>
              </a:rPr>
              <a:t>}.</a:t>
            </a:r>
          </a:p>
          <a:p>
            <a:pPr>
              <a:lnSpc>
                <a:spcPct val="90000"/>
              </a:lnSpc>
              <a:buNone/>
            </a:pPr>
            <a:r>
              <a:rPr lang="en-US" altLang="en-US" sz="2400" dirty="0">
                <a:solidFill>
                  <a:srgbClr val="000000"/>
                </a:solidFill>
                <a:cs typeface="Times New Roman" panose="02020603050405020304" pitchFamily="18" charset="0"/>
              </a:rPr>
              <a:t> </a:t>
            </a:r>
          </a:p>
          <a:p>
            <a:endParaRPr lang="en-US" dirty="0"/>
          </a:p>
        </p:txBody>
      </p:sp>
      <p:sp>
        <p:nvSpPr>
          <p:cNvPr id="5" name="Oval 4"/>
          <p:cNvSpPr/>
          <p:nvPr/>
        </p:nvSpPr>
        <p:spPr>
          <a:xfrm>
            <a:off x="8157896" y="2402636"/>
            <a:ext cx="1559859" cy="739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Sex</a:t>
            </a:r>
          </a:p>
        </p:txBody>
      </p:sp>
    </p:spTree>
    <p:extLst>
      <p:ext uri="{BB962C8B-B14F-4D97-AF65-F5344CB8AC3E}">
        <p14:creationId xmlns:p14="http://schemas.microsoft.com/office/powerpoint/2010/main" val="10245362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A1234E9A-A50B-4DE2-8DA1-BC85A6CF7EE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Facet</Template>
  <TotalTime>3244</TotalTime>
  <Words>1831</Words>
  <Application>Microsoft Office PowerPoint</Application>
  <PresentationFormat>Widescreen</PresentationFormat>
  <Paragraphs>280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Palatino-Roman</vt:lpstr>
      <vt:lpstr>Times New Roman</vt:lpstr>
      <vt:lpstr>Trebuchet MS</vt:lpstr>
      <vt:lpstr>Wingdings</vt:lpstr>
      <vt:lpstr>Wingdings 3</vt:lpstr>
      <vt:lpstr>Facet</vt:lpstr>
      <vt:lpstr>Database System</vt:lpstr>
      <vt:lpstr>Topics</vt:lpstr>
      <vt:lpstr>Objective</vt:lpstr>
      <vt:lpstr>Relational Database Design</vt:lpstr>
      <vt:lpstr>Entity </vt:lpstr>
      <vt:lpstr>Strong VS Weak Entity</vt:lpstr>
      <vt:lpstr>Attribute</vt:lpstr>
      <vt:lpstr>Attribute</vt:lpstr>
      <vt:lpstr>Singled VS multivalued Attribute</vt:lpstr>
      <vt:lpstr>Key attribute VS none key attribute</vt:lpstr>
      <vt:lpstr>Stored vs Derived attribute</vt:lpstr>
      <vt:lpstr>Entity Type CAR with two keys and a corresponding Entity Set</vt:lpstr>
      <vt:lpstr>Relationship</vt:lpstr>
      <vt:lpstr>Associative Entity</vt:lpstr>
      <vt:lpstr>PowerPoint Presentation</vt:lpstr>
      <vt:lpstr>Identifying relationship</vt:lpstr>
      <vt:lpstr>Degree of Relationships</vt:lpstr>
      <vt:lpstr>Unary Relationships</vt:lpstr>
      <vt:lpstr>Binary Relationships</vt:lpstr>
      <vt:lpstr>Ternary Relationship</vt:lpstr>
      <vt:lpstr>PowerPoint Presentation</vt:lpstr>
      <vt:lpstr>N-ary Relationship</vt:lpstr>
      <vt:lpstr>Cardinality Constraints</vt:lpstr>
      <vt:lpstr>Cardinality of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COMPANY Database</vt:lpstr>
      <vt:lpstr>EXAMPLE COMPANY Database</vt:lpstr>
      <vt:lpstr>Initial Design of Entity Types:  EMPLOYEE, DEPARTMENT, PROJECT, DEPENDENT</vt:lpstr>
      <vt:lpstr>ERD</vt:lpstr>
      <vt:lpstr>Entity Relationship Diagram</vt:lpstr>
      <vt:lpstr>Class Task 1</vt:lpstr>
      <vt:lpstr>Class 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Ms.Nasreen Akhtar</cp:lastModifiedBy>
  <cp:revision>101</cp:revision>
  <dcterms:created xsi:type="dcterms:W3CDTF">2017-02-03T12:36:15Z</dcterms:created>
  <dcterms:modified xsi:type="dcterms:W3CDTF">2021-09-28T07:01:59Z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