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1" r:id="rId5"/>
    <p:sldId id="263" r:id="rId6"/>
    <p:sldId id="264" r:id="rId7"/>
    <p:sldId id="267" r:id="rId8"/>
    <p:sldId id="270" r:id="rId9"/>
    <p:sldId id="271" r:id="rId10"/>
    <p:sldId id="272" r:id="rId11"/>
    <p:sldId id="268" r:id="rId12"/>
    <p:sldId id="273" r:id="rId13"/>
    <p:sldId id="269" r:id="rId14"/>
    <p:sldId id="298" r:id="rId15"/>
    <p:sldId id="299" r:id="rId16"/>
    <p:sldId id="300" r:id="rId17"/>
    <p:sldId id="281" r:id="rId18"/>
    <p:sldId id="283" r:id="rId19"/>
    <p:sldId id="284" r:id="rId20"/>
    <p:sldId id="28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673FBB8-7A2A-439C-8157-CAACD9D18BD9}"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C4B1E-4A9A-422B-BA9E-2ADE885BC473}" type="slidenum">
              <a:rPr lang="en-US" smtClean="0"/>
              <a:t>‹#›</a:t>
            </a:fld>
            <a:endParaRPr lang="en-US"/>
          </a:p>
        </p:txBody>
      </p:sp>
    </p:spTree>
    <p:extLst>
      <p:ext uri="{BB962C8B-B14F-4D97-AF65-F5344CB8AC3E}">
        <p14:creationId xmlns:p14="http://schemas.microsoft.com/office/powerpoint/2010/main" val="2344132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73FBB8-7A2A-439C-8157-CAACD9D18BD9}"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C4B1E-4A9A-422B-BA9E-2ADE885BC473}" type="slidenum">
              <a:rPr lang="en-US" smtClean="0"/>
              <a:t>‹#›</a:t>
            </a:fld>
            <a:endParaRPr lang="en-US"/>
          </a:p>
        </p:txBody>
      </p:sp>
    </p:spTree>
    <p:extLst>
      <p:ext uri="{BB962C8B-B14F-4D97-AF65-F5344CB8AC3E}">
        <p14:creationId xmlns:p14="http://schemas.microsoft.com/office/powerpoint/2010/main" val="1879771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73FBB8-7A2A-439C-8157-CAACD9D18BD9}"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C4B1E-4A9A-422B-BA9E-2ADE885BC47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78630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73FBB8-7A2A-439C-8157-CAACD9D18BD9}"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C4B1E-4A9A-422B-BA9E-2ADE885BC473}" type="slidenum">
              <a:rPr lang="en-US" smtClean="0"/>
              <a:t>‹#›</a:t>
            </a:fld>
            <a:endParaRPr lang="en-US"/>
          </a:p>
        </p:txBody>
      </p:sp>
    </p:spTree>
    <p:extLst>
      <p:ext uri="{BB962C8B-B14F-4D97-AF65-F5344CB8AC3E}">
        <p14:creationId xmlns:p14="http://schemas.microsoft.com/office/powerpoint/2010/main" val="2297863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73FBB8-7A2A-439C-8157-CAACD9D18BD9}"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C4B1E-4A9A-422B-BA9E-2ADE885BC47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310812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73FBB8-7A2A-439C-8157-CAACD9D18BD9}"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C4B1E-4A9A-422B-BA9E-2ADE885BC473}" type="slidenum">
              <a:rPr lang="en-US" smtClean="0"/>
              <a:t>‹#›</a:t>
            </a:fld>
            <a:endParaRPr lang="en-US"/>
          </a:p>
        </p:txBody>
      </p:sp>
    </p:spTree>
    <p:extLst>
      <p:ext uri="{BB962C8B-B14F-4D97-AF65-F5344CB8AC3E}">
        <p14:creationId xmlns:p14="http://schemas.microsoft.com/office/powerpoint/2010/main" val="5281480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73FBB8-7A2A-439C-8157-CAACD9D18BD9}"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C4B1E-4A9A-422B-BA9E-2ADE885BC473}" type="slidenum">
              <a:rPr lang="en-US" smtClean="0"/>
              <a:t>‹#›</a:t>
            </a:fld>
            <a:endParaRPr lang="en-US"/>
          </a:p>
        </p:txBody>
      </p:sp>
    </p:spTree>
    <p:extLst>
      <p:ext uri="{BB962C8B-B14F-4D97-AF65-F5344CB8AC3E}">
        <p14:creationId xmlns:p14="http://schemas.microsoft.com/office/powerpoint/2010/main" val="2507902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73FBB8-7A2A-439C-8157-CAACD9D18BD9}"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C4B1E-4A9A-422B-BA9E-2ADE885BC473}" type="slidenum">
              <a:rPr lang="en-US" smtClean="0"/>
              <a:t>‹#›</a:t>
            </a:fld>
            <a:endParaRPr lang="en-US"/>
          </a:p>
        </p:txBody>
      </p:sp>
    </p:spTree>
    <p:extLst>
      <p:ext uri="{BB962C8B-B14F-4D97-AF65-F5344CB8AC3E}">
        <p14:creationId xmlns:p14="http://schemas.microsoft.com/office/powerpoint/2010/main" val="2326759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73FBB8-7A2A-439C-8157-CAACD9D18BD9}"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C4B1E-4A9A-422B-BA9E-2ADE885BC473}" type="slidenum">
              <a:rPr lang="en-US" smtClean="0"/>
              <a:t>‹#›</a:t>
            </a:fld>
            <a:endParaRPr lang="en-US"/>
          </a:p>
        </p:txBody>
      </p:sp>
    </p:spTree>
    <p:extLst>
      <p:ext uri="{BB962C8B-B14F-4D97-AF65-F5344CB8AC3E}">
        <p14:creationId xmlns:p14="http://schemas.microsoft.com/office/powerpoint/2010/main" val="1106273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73FBB8-7A2A-439C-8157-CAACD9D18BD9}"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C4B1E-4A9A-422B-BA9E-2ADE885BC473}" type="slidenum">
              <a:rPr lang="en-US" smtClean="0"/>
              <a:t>‹#›</a:t>
            </a:fld>
            <a:endParaRPr lang="en-US"/>
          </a:p>
        </p:txBody>
      </p:sp>
    </p:spTree>
    <p:extLst>
      <p:ext uri="{BB962C8B-B14F-4D97-AF65-F5344CB8AC3E}">
        <p14:creationId xmlns:p14="http://schemas.microsoft.com/office/powerpoint/2010/main" val="251231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673FBB8-7A2A-439C-8157-CAACD9D18BD9}" type="datetimeFigureOut">
              <a:rPr lang="en-US" smtClean="0"/>
              <a:t>12/12/2018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C4B1E-4A9A-422B-BA9E-2ADE885BC473}" type="slidenum">
              <a:rPr lang="en-US" smtClean="0"/>
              <a:t>‹#›</a:t>
            </a:fld>
            <a:endParaRPr lang="en-US"/>
          </a:p>
        </p:txBody>
      </p:sp>
    </p:spTree>
    <p:extLst>
      <p:ext uri="{BB962C8B-B14F-4D97-AF65-F5344CB8AC3E}">
        <p14:creationId xmlns:p14="http://schemas.microsoft.com/office/powerpoint/2010/main" val="3489892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73FBB8-7A2A-439C-8157-CAACD9D18BD9}" type="datetimeFigureOut">
              <a:rPr lang="en-US" smtClean="0"/>
              <a:t>12/12/2018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C4B1E-4A9A-422B-BA9E-2ADE885BC473}" type="slidenum">
              <a:rPr lang="en-US" smtClean="0"/>
              <a:t>‹#›</a:t>
            </a:fld>
            <a:endParaRPr lang="en-US"/>
          </a:p>
        </p:txBody>
      </p:sp>
    </p:spTree>
    <p:extLst>
      <p:ext uri="{BB962C8B-B14F-4D97-AF65-F5344CB8AC3E}">
        <p14:creationId xmlns:p14="http://schemas.microsoft.com/office/powerpoint/2010/main" val="3776177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673FBB8-7A2A-439C-8157-CAACD9D18BD9}" type="datetimeFigureOut">
              <a:rPr lang="en-US" smtClean="0"/>
              <a:t>12/12/2018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C4B1E-4A9A-422B-BA9E-2ADE885BC473}" type="slidenum">
              <a:rPr lang="en-US" smtClean="0"/>
              <a:t>‹#›</a:t>
            </a:fld>
            <a:endParaRPr lang="en-US"/>
          </a:p>
        </p:txBody>
      </p:sp>
    </p:spTree>
    <p:extLst>
      <p:ext uri="{BB962C8B-B14F-4D97-AF65-F5344CB8AC3E}">
        <p14:creationId xmlns:p14="http://schemas.microsoft.com/office/powerpoint/2010/main" val="1758429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73FBB8-7A2A-439C-8157-CAACD9D18BD9}" type="datetimeFigureOut">
              <a:rPr lang="en-US" smtClean="0"/>
              <a:t>12/12/2018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C4B1E-4A9A-422B-BA9E-2ADE885BC473}" type="slidenum">
              <a:rPr lang="en-US" smtClean="0"/>
              <a:t>‹#›</a:t>
            </a:fld>
            <a:endParaRPr lang="en-US"/>
          </a:p>
        </p:txBody>
      </p:sp>
    </p:spTree>
    <p:extLst>
      <p:ext uri="{BB962C8B-B14F-4D97-AF65-F5344CB8AC3E}">
        <p14:creationId xmlns:p14="http://schemas.microsoft.com/office/powerpoint/2010/main" val="1326372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73FBB8-7A2A-439C-8157-CAACD9D18BD9}" type="datetimeFigureOut">
              <a:rPr lang="en-US" smtClean="0"/>
              <a:t>12/12/2018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C4B1E-4A9A-422B-BA9E-2ADE885BC473}" type="slidenum">
              <a:rPr lang="en-US" smtClean="0"/>
              <a:t>‹#›</a:t>
            </a:fld>
            <a:endParaRPr lang="en-US"/>
          </a:p>
        </p:txBody>
      </p:sp>
    </p:spTree>
    <p:extLst>
      <p:ext uri="{BB962C8B-B14F-4D97-AF65-F5344CB8AC3E}">
        <p14:creationId xmlns:p14="http://schemas.microsoft.com/office/powerpoint/2010/main" val="3155197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73FBB8-7A2A-439C-8157-CAACD9D18BD9}" type="datetimeFigureOut">
              <a:rPr lang="en-US" smtClean="0"/>
              <a:t>12/12/2018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C4B1E-4A9A-422B-BA9E-2ADE885BC473}" type="slidenum">
              <a:rPr lang="en-US" smtClean="0"/>
              <a:t>‹#›</a:t>
            </a:fld>
            <a:endParaRPr lang="en-US"/>
          </a:p>
        </p:txBody>
      </p:sp>
    </p:spTree>
    <p:extLst>
      <p:ext uri="{BB962C8B-B14F-4D97-AF65-F5344CB8AC3E}">
        <p14:creationId xmlns:p14="http://schemas.microsoft.com/office/powerpoint/2010/main" val="1040608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673FBB8-7A2A-439C-8157-CAACD9D18BD9}" type="datetimeFigureOut">
              <a:rPr lang="en-US" smtClean="0"/>
              <a:t>12/12/2018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0C4B1E-4A9A-422B-BA9E-2ADE885BC473}" type="slidenum">
              <a:rPr lang="en-US" smtClean="0"/>
              <a:t>‹#›</a:t>
            </a:fld>
            <a:endParaRPr lang="en-US"/>
          </a:p>
        </p:txBody>
      </p:sp>
    </p:spTree>
    <p:extLst>
      <p:ext uri="{BB962C8B-B14F-4D97-AF65-F5344CB8AC3E}">
        <p14:creationId xmlns:p14="http://schemas.microsoft.com/office/powerpoint/2010/main" val="21462284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5.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system</a:t>
            </a:r>
            <a:endParaRPr lang="en-US" dirty="0"/>
          </a:p>
        </p:txBody>
      </p:sp>
      <p:sp>
        <p:nvSpPr>
          <p:cNvPr id="3" name="Subtitle 2"/>
          <p:cNvSpPr>
            <a:spLocks noGrp="1"/>
          </p:cNvSpPr>
          <p:nvPr>
            <p:ph type="subTitle" idx="1"/>
          </p:nvPr>
        </p:nvSpPr>
        <p:spPr/>
        <p:txBody>
          <a:bodyPr>
            <a:normAutofit lnSpcReduction="10000"/>
          </a:bodyPr>
          <a:lstStyle/>
          <a:p>
            <a:r>
              <a:rPr lang="en-US" dirty="0" err="1" smtClean="0"/>
              <a:t>Nasreen</a:t>
            </a:r>
            <a:r>
              <a:rPr lang="en-US" dirty="0" smtClean="0"/>
              <a:t> akhtar</a:t>
            </a:r>
          </a:p>
          <a:p>
            <a:r>
              <a:rPr lang="en-US" dirty="0" smtClean="0"/>
              <a:t>FAST-NU</a:t>
            </a:r>
          </a:p>
          <a:p>
            <a:r>
              <a:rPr lang="en-US" dirty="0" smtClean="0"/>
              <a:t>Faisalabad </a:t>
            </a:r>
            <a:r>
              <a:rPr lang="en-US" dirty="0" err="1" smtClean="0"/>
              <a:t>Chiniot</a:t>
            </a:r>
            <a:r>
              <a:rPr lang="en-US" dirty="0" smtClean="0"/>
              <a:t> Campus</a:t>
            </a:r>
            <a:endParaRPr lang="en-US" dirty="0"/>
          </a:p>
        </p:txBody>
      </p:sp>
    </p:spTree>
    <p:extLst>
      <p:ext uri="{BB962C8B-B14F-4D97-AF65-F5344CB8AC3E}">
        <p14:creationId xmlns:p14="http://schemas.microsoft.com/office/powerpoint/2010/main" val="2684615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ACID Property</a:t>
            </a:r>
            <a:endParaRPr lang="en-US" dirty="0"/>
          </a:p>
        </p:txBody>
      </p:sp>
      <p:sp>
        <p:nvSpPr>
          <p:cNvPr id="3" name="Content Placeholder 2"/>
          <p:cNvSpPr>
            <a:spLocks noGrp="1"/>
          </p:cNvSpPr>
          <p:nvPr>
            <p:ph idx="1"/>
          </p:nvPr>
        </p:nvSpPr>
        <p:spPr/>
        <p:txBody>
          <a:bodyPr>
            <a:normAutofit lnSpcReduction="10000"/>
          </a:bodyPr>
          <a:lstStyle/>
          <a:p>
            <a:pPr algn="just"/>
            <a:r>
              <a:rPr lang="en-US" altLang="en-US" b="1" dirty="0" smtClean="0"/>
              <a:t>Isolation</a:t>
            </a:r>
            <a:r>
              <a:rPr lang="en-US" altLang="en-US" dirty="0"/>
              <a:t>: A transaction should not make its updates visible to other transactions until it is committed; this property, when enforced strictly, solves the temporary update problem and makes cascading rollbacks of transactions  </a:t>
            </a:r>
            <a:r>
              <a:rPr lang="en-US" altLang="en-US" dirty="0" smtClean="0"/>
              <a:t>unnecessary</a:t>
            </a:r>
          </a:p>
          <a:p>
            <a:pPr marL="914400" indent="-457200"/>
            <a:r>
              <a:rPr lang="en-US" dirty="0"/>
              <a:t>The </a:t>
            </a:r>
            <a:r>
              <a:rPr lang="en-US" i="1" dirty="0"/>
              <a:t>isolation property </a:t>
            </a:r>
            <a:r>
              <a:rPr lang="en-US" dirty="0"/>
              <a:t>is enforced by the </a:t>
            </a:r>
            <a:r>
              <a:rPr lang="en-US" i="1" dirty="0"/>
              <a:t>concurrency control subsystem </a:t>
            </a:r>
            <a:r>
              <a:rPr lang="en-US" dirty="0"/>
              <a:t>of </a:t>
            </a:r>
            <a:r>
              <a:rPr lang="en-US" dirty="0" smtClean="0"/>
              <a:t>the DBMS</a:t>
            </a:r>
          </a:p>
          <a:p>
            <a:pPr marL="914400" indent="-457200"/>
            <a:r>
              <a:rPr lang="en-US" dirty="0" smtClean="0"/>
              <a:t> </a:t>
            </a:r>
            <a:r>
              <a:rPr lang="en-US" dirty="0"/>
              <a:t>E</a:t>
            </a:r>
            <a:r>
              <a:rPr lang="en-US" dirty="0" smtClean="0"/>
              <a:t>very </a:t>
            </a:r>
            <a:r>
              <a:rPr lang="en-US" dirty="0"/>
              <a:t>transaction does not make its updates (write operations) visible </a:t>
            </a:r>
            <a:r>
              <a:rPr lang="en-US" dirty="0" smtClean="0"/>
              <a:t>to other </a:t>
            </a:r>
            <a:r>
              <a:rPr lang="en-US" dirty="0"/>
              <a:t>transactions until it is </a:t>
            </a:r>
            <a:r>
              <a:rPr lang="en-US" dirty="0" smtClean="0"/>
              <a:t>committed</a:t>
            </a:r>
          </a:p>
          <a:p>
            <a:pPr marL="457200" indent="-457200">
              <a:buNone/>
            </a:pPr>
            <a:r>
              <a:rPr lang="en-US" sz="2400" dirty="0">
                <a:solidFill>
                  <a:schemeClr val="accent1">
                    <a:lumMod val="75000"/>
                  </a:schemeClr>
                </a:solidFill>
              </a:rPr>
              <a:t>4</a:t>
            </a:r>
            <a:r>
              <a:rPr lang="en-US" sz="2400" dirty="0" smtClean="0">
                <a:solidFill>
                  <a:schemeClr val="accent1">
                    <a:lumMod val="75000"/>
                  </a:schemeClr>
                </a:solidFill>
              </a:rPr>
              <a:t> </a:t>
            </a:r>
            <a:r>
              <a:rPr lang="en-US" sz="2400" dirty="0">
                <a:solidFill>
                  <a:schemeClr val="accent1">
                    <a:lumMod val="75000"/>
                  </a:schemeClr>
                </a:solidFill>
              </a:rPr>
              <a:t>ACID Property</a:t>
            </a:r>
            <a:endParaRPr lang="en-US" sz="2400" dirty="0" smtClean="0">
              <a:solidFill>
                <a:schemeClr val="accent1">
                  <a:lumMod val="75000"/>
                </a:schemeClr>
              </a:solidFill>
            </a:endParaRPr>
          </a:p>
          <a:p>
            <a:pPr marL="403225" indent="-403225">
              <a:tabLst>
                <a:tab pos="282575" algn="l"/>
              </a:tabLst>
            </a:pPr>
            <a:r>
              <a:rPr lang="en-US" altLang="en-US" b="1" dirty="0"/>
              <a:t>Durability or permanency</a:t>
            </a:r>
            <a:r>
              <a:rPr lang="en-US" altLang="en-US" dirty="0"/>
              <a:t>: Once a transaction changes the database and the changes are committed, these changes must never be lost because of subsequent failure</a:t>
            </a:r>
            <a:r>
              <a:rPr lang="en-US" altLang="en-US" dirty="0" smtClean="0"/>
              <a:t>.</a:t>
            </a:r>
            <a:endParaRPr lang="en-US" altLang="en-US" dirty="0"/>
          </a:p>
          <a:p>
            <a:endParaRPr lang="en-US" dirty="0"/>
          </a:p>
        </p:txBody>
      </p:sp>
    </p:spTree>
    <p:extLst>
      <p:ext uri="{BB962C8B-B14F-4D97-AF65-F5344CB8AC3E}">
        <p14:creationId xmlns:p14="http://schemas.microsoft.com/office/powerpoint/2010/main" val="3760907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a:t>
            </a:r>
            <a:endParaRPr lang="en-US" dirty="0"/>
          </a:p>
        </p:txBody>
      </p:sp>
      <p:sp>
        <p:nvSpPr>
          <p:cNvPr id="3" name="Content Placeholder 2"/>
          <p:cNvSpPr>
            <a:spLocks noGrp="1"/>
          </p:cNvSpPr>
          <p:nvPr>
            <p:ph idx="1"/>
          </p:nvPr>
        </p:nvSpPr>
        <p:spPr/>
        <p:txBody>
          <a:bodyPr/>
          <a:lstStyle/>
          <a:p>
            <a:pPr algn="just"/>
            <a:r>
              <a:rPr lang="en-GB" altLang="en-US" dirty="0" smtClean="0">
                <a:latin typeface="Times New Roman" panose="02020603050405020304" pitchFamily="18" charset="0"/>
                <a:cs typeface="Times New Roman" panose="02020603050405020304" pitchFamily="18" charset="0"/>
              </a:rPr>
              <a:t>When </a:t>
            </a:r>
            <a:r>
              <a:rPr lang="en-GB" altLang="en-US" dirty="0">
                <a:latin typeface="Times New Roman" panose="02020603050405020304" pitchFamily="18" charset="0"/>
                <a:cs typeface="Times New Roman" panose="02020603050405020304" pitchFamily="18" charset="0"/>
              </a:rPr>
              <a:t>multiple users have the ability to access the same resource and each user </a:t>
            </a:r>
            <a:r>
              <a:rPr lang="en-GB" altLang="en-US" dirty="0" smtClean="0">
                <a:latin typeface="Times New Roman" panose="02020603050405020304" pitchFamily="18" charset="0"/>
                <a:cs typeface="Times New Roman" panose="02020603050405020304" pitchFamily="18" charset="0"/>
              </a:rPr>
              <a:t>access </a:t>
            </a:r>
            <a:r>
              <a:rPr lang="en-GB" altLang="en-US" dirty="0">
                <a:latin typeface="Times New Roman" panose="02020603050405020304" pitchFamily="18" charset="0"/>
                <a:cs typeface="Times New Roman" panose="02020603050405020304" pitchFamily="18" charset="0"/>
              </a:rPr>
              <a:t>to the resource </a:t>
            </a:r>
            <a:r>
              <a:rPr lang="en-GB" altLang="en-US" dirty="0" smtClean="0">
                <a:latin typeface="Times New Roman" panose="02020603050405020304" pitchFamily="18" charset="0"/>
                <a:cs typeface="Times New Roman" panose="02020603050405020304" pitchFamily="18" charset="0"/>
              </a:rPr>
              <a:t>and alter them simultaneously then this problem is called Concurrency. </a:t>
            </a:r>
          </a:p>
          <a:p>
            <a:pPr algn="just"/>
            <a:r>
              <a:rPr lang="en-GB" altLang="en-US" dirty="0" smtClean="0">
                <a:latin typeface="Times New Roman" panose="02020603050405020304" pitchFamily="18" charset="0"/>
                <a:cs typeface="Times New Roman" panose="02020603050405020304" pitchFamily="18" charset="0"/>
              </a:rPr>
              <a:t>Concurrency </a:t>
            </a:r>
            <a:r>
              <a:rPr lang="en-GB" altLang="en-US" dirty="0">
                <a:latin typeface="Times New Roman" panose="02020603050405020304" pitchFamily="18" charset="0"/>
                <a:cs typeface="Times New Roman" panose="02020603050405020304" pitchFamily="18" charset="0"/>
              </a:rPr>
              <a:t>is high when there is no apparent wait time for a user to get its request. Concurrency is low when wait times are </a:t>
            </a:r>
            <a:r>
              <a:rPr lang="en-GB" altLang="en-US" dirty="0" smtClean="0">
                <a:latin typeface="Times New Roman" panose="02020603050405020304" pitchFamily="18" charset="0"/>
                <a:cs typeface="Times New Roman" panose="02020603050405020304" pitchFamily="18" charset="0"/>
              </a:rPr>
              <a:t>evident isolation</a:t>
            </a:r>
          </a:p>
          <a:p>
            <a:pPr algn="just"/>
            <a:r>
              <a:rPr lang="en-GB" altLang="en-US" dirty="0" smtClean="0">
                <a:latin typeface="Times New Roman" panose="02020603050405020304" pitchFamily="18" charset="0"/>
                <a:cs typeface="Times New Roman" panose="02020603050405020304" pitchFamily="18" charset="0"/>
              </a:rPr>
              <a:t>For example </a:t>
            </a:r>
          </a:p>
          <a:p>
            <a:pPr algn="just"/>
            <a:endParaRPr lang="en-GB" altLang="en-US" dirty="0">
              <a:latin typeface="Times New Roman" panose="02020603050405020304" pitchFamily="18" charset="0"/>
              <a:cs typeface="Times New Roman" panose="02020603050405020304" pitchFamily="18" charset="0"/>
            </a:endParaRPr>
          </a:p>
          <a:p>
            <a:pPr marL="0" indent="0" algn="just">
              <a:buNone/>
            </a:pPr>
            <a:r>
              <a:rPr lang="en-GB" altLang="en-US" dirty="0" smtClean="0">
                <a:latin typeface="Times New Roman" panose="02020603050405020304" pitchFamily="18" charset="0"/>
                <a:cs typeface="Times New Roman" panose="02020603050405020304" pitchFamily="18" charset="0"/>
              </a:rPr>
              <a:t>		time: 10:00AM 										time:10:01</a:t>
            </a:r>
          </a:p>
          <a:p>
            <a:pPr marL="0" indent="0" algn="just">
              <a:buNone/>
            </a:pPr>
            <a:endParaRPr lang="en-GB" altLang="en-US" dirty="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1494971" y="4644571"/>
            <a:ext cx="4949059" cy="37683"/>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44030" y="3730172"/>
            <a:ext cx="1248228" cy="1248228"/>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80" y="3911600"/>
            <a:ext cx="1000125" cy="1066800"/>
          </a:xfrm>
          <a:prstGeom prst="rect">
            <a:avLst/>
          </a:prstGeom>
        </p:spPr>
      </p:pic>
      <p:sp>
        <p:nvSpPr>
          <p:cNvPr id="9" name="Flowchart: Magnetic Disk 8"/>
          <p:cNvSpPr/>
          <p:nvPr/>
        </p:nvSpPr>
        <p:spPr>
          <a:xfrm>
            <a:off x="3824201" y="4769355"/>
            <a:ext cx="1988457" cy="96349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838715" y="5112061"/>
            <a:ext cx="2177457" cy="646331"/>
          </a:xfrm>
          <a:prstGeom prst="rect">
            <a:avLst/>
          </a:prstGeom>
          <a:noFill/>
        </p:spPr>
        <p:txBody>
          <a:bodyPr wrap="square" rtlCol="0">
            <a:spAutoFit/>
          </a:bodyPr>
          <a:lstStyle/>
          <a:p>
            <a:r>
              <a:rPr lang="en-US" dirty="0" smtClean="0"/>
              <a:t>Before transaction X=10000</a:t>
            </a:r>
            <a:endParaRPr lang="en-US" dirty="0"/>
          </a:p>
        </p:txBody>
      </p:sp>
      <p:sp>
        <p:nvSpPr>
          <p:cNvPr id="11" name="TextBox 10"/>
          <p:cNvSpPr txBox="1"/>
          <p:nvPr/>
        </p:nvSpPr>
        <p:spPr>
          <a:xfrm>
            <a:off x="846196" y="5169127"/>
            <a:ext cx="2177457" cy="1200329"/>
          </a:xfrm>
          <a:prstGeom prst="rect">
            <a:avLst/>
          </a:prstGeom>
          <a:noFill/>
        </p:spPr>
        <p:txBody>
          <a:bodyPr wrap="square" rtlCol="0">
            <a:spAutoFit/>
          </a:bodyPr>
          <a:lstStyle/>
          <a:p>
            <a:r>
              <a:rPr lang="en-US" dirty="0" smtClean="0"/>
              <a:t>Withdraw 5000</a:t>
            </a:r>
          </a:p>
          <a:p>
            <a:r>
              <a:rPr lang="en-US" dirty="0" smtClean="0"/>
              <a:t>Read (X)</a:t>
            </a:r>
          </a:p>
          <a:p>
            <a:r>
              <a:rPr lang="en-US" dirty="0" smtClean="0"/>
              <a:t>X=X-5000</a:t>
            </a:r>
          </a:p>
          <a:p>
            <a:r>
              <a:rPr lang="en-US" dirty="0" smtClean="0"/>
              <a:t>Write(X)</a:t>
            </a:r>
            <a:endParaRPr lang="en-US" dirty="0"/>
          </a:p>
        </p:txBody>
      </p:sp>
      <p:sp>
        <p:nvSpPr>
          <p:cNvPr id="12" name="TextBox 11"/>
          <p:cNvSpPr txBox="1"/>
          <p:nvPr/>
        </p:nvSpPr>
        <p:spPr>
          <a:xfrm>
            <a:off x="6782068" y="5435226"/>
            <a:ext cx="2177457" cy="1200329"/>
          </a:xfrm>
          <a:prstGeom prst="rect">
            <a:avLst/>
          </a:prstGeom>
          <a:noFill/>
        </p:spPr>
        <p:txBody>
          <a:bodyPr wrap="square" rtlCol="0">
            <a:spAutoFit/>
          </a:bodyPr>
          <a:lstStyle/>
          <a:p>
            <a:r>
              <a:rPr lang="en-US" dirty="0" smtClean="0"/>
              <a:t>Withdraw 7000</a:t>
            </a:r>
            <a:endParaRPr lang="en-US" dirty="0"/>
          </a:p>
          <a:p>
            <a:r>
              <a:rPr lang="en-US" dirty="0" smtClean="0"/>
              <a:t>Read X</a:t>
            </a:r>
          </a:p>
          <a:p>
            <a:r>
              <a:rPr lang="en-US" dirty="0" smtClean="0"/>
              <a:t>X=X-7000</a:t>
            </a:r>
          </a:p>
          <a:p>
            <a:r>
              <a:rPr lang="en-US" dirty="0" smtClean="0"/>
              <a:t>Write(X)</a:t>
            </a:r>
            <a:endParaRPr lang="en-US" dirty="0"/>
          </a:p>
        </p:txBody>
      </p:sp>
      <p:sp>
        <p:nvSpPr>
          <p:cNvPr id="13" name="Flowchart: Magnetic Disk 12"/>
          <p:cNvSpPr/>
          <p:nvPr/>
        </p:nvSpPr>
        <p:spPr>
          <a:xfrm>
            <a:off x="3838715" y="5883430"/>
            <a:ext cx="1988457" cy="96349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824201" y="6200589"/>
            <a:ext cx="2177457" cy="646331"/>
          </a:xfrm>
          <a:prstGeom prst="rect">
            <a:avLst/>
          </a:prstGeom>
          <a:noFill/>
        </p:spPr>
        <p:txBody>
          <a:bodyPr wrap="square" rtlCol="0">
            <a:spAutoFit/>
          </a:bodyPr>
          <a:lstStyle/>
          <a:p>
            <a:r>
              <a:rPr lang="en-US" dirty="0" smtClean="0"/>
              <a:t>After transaction X=3000</a:t>
            </a:r>
            <a:endParaRPr lang="en-US" dirty="0"/>
          </a:p>
        </p:txBody>
      </p:sp>
    </p:spTree>
    <p:extLst>
      <p:ext uri="{BB962C8B-B14F-4D97-AF65-F5344CB8AC3E}">
        <p14:creationId xmlns:p14="http://schemas.microsoft.com/office/powerpoint/2010/main" val="502458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sample of transaction</a:t>
            </a:r>
            <a:endParaRPr lang="en-US" dirty="0"/>
          </a:p>
        </p:txBody>
      </p:sp>
      <p:sp>
        <p:nvSpPr>
          <p:cNvPr id="5" name="Rectangle 6"/>
          <p:cNvSpPr txBox="1">
            <a:spLocks noChangeArrowheads="1"/>
          </p:cNvSpPr>
          <p:nvPr/>
        </p:nvSpPr>
        <p:spPr>
          <a:xfrm>
            <a:off x="979315" y="1524000"/>
            <a:ext cx="8294687" cy="12954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80000"/>
              </a:lnSpc>
            </a:pPr>
            <a:r>
              <a:rPr lang="en-US" altLang="en-US" dirty="0" smtClean="0"/>
              <a:t>Two sample transactions:</a:t>
            </a:r>
          </a:p>
          <a:p>
            <a:pPr lvl="1">
              <a:lnSpc>
                <a:spcPct val="80000"/>
              </a:lnSpc>
            </a:pPr>
            <a:r>
              <a:rPr lang="en-US" altLang="en-US" dirty="0" smtClean="0"/>
              <a:t>(a) Transaction T1</a:t>
            </a:r>
          </a:p>
          <a:p>
            <a:pPr lvl="1">
              <a:lnSpc>
                <a:spcPct val="80000"/>
              </a:lnSpc>
            </a:pPr>
            <a:r>
              <a:rPr lang="en-US" altLang="en-US" dirty="0" smtClean="0"/>
              <a:t>(b) Transaction T2</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828324" y="2819400"/>
            <a:ext cx="8294687" cy="3667125"/>
          </a:xfrm>
          <a:prstGeom prst="rect">
            <a:avLst/>
          </a:prstGeom>
        </p:spPr>
      </p:pic>
    </p:spTree>
    <p:extLst>
      <p:ext uri="{BB962C8B-B14F-4D97-AF65-F5344CB8AC3E}">
        <p14:creationId xmlns:p14="http://schemas.microsoft.com/office/powerpoint/2010/main" val="3262942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control</a:t>
            </a:r>
            <a:endParaRPr lang="en-US" dirty="0"/>
          </a:p>
        </p:txBody>
      </p:sp>
      <p:sp>
        <p:nvSpPr>
          <p:cNvPr id="3" name="Content Placeholder 2"/>
          <p:cNvSpPr>
            <a:spLocks noGrp="1"/>
          </p:cNvSpPr>
          <p:nvPr>
            <p:ph idx="1"/>
          </p:nvPr>
        </p:nvSpPr>
        <p:spPr>
          <a:xfrm>
            <a:off x="677334" y="1930400"/>
            <a:ext cx="8596668" cy="4484913"/>
          </a:xfrm>
        </p:spPr>
        <p:txBody>
          <a:bodyPr>
            <a:normAutofit lnSpcReduction="10000"/>
          </a:bodyPr>
          <a:lstStyle/>
          <a:p>
            <a:pPr>
              <a:lnSpc>
                <a:spcPct val="90000"/>
              </a:lnSpc>
            </a:pPr>
            <a:r>
              <a:rPr lang="en-US" altLang="en-US" sz="2400" dirty="0"/>
              <a:t>Concurrency Control</a:t>
            </a:r>
          </a:p>
          <a:p>
            <a:pPr lvl="1">
              <a:lnSpc>
                <a:spcPct val="90000"/>
              </a:lnSpc>
            </a:pPr>
            <a:r>
              <a:rPr lang="en-US" altLang="en-US" sz="2000" dirty="0"/>
              <a:t>Most DBMS are multi-user systems. </a:t>
            </a:r>
          </a:p>
          <a:p>
            <a:pPr lvl="1">
              <a:lnSpc>
                <a:spcPct val="90000"/>
              </a:lnSpc>
            </a:pPr>
            <a:r>
              <a:rPr lang="en-US" altLang="en-US" sz="2000" dirty="0"/>
              <a:t>The concurrent execution of many different transactions submitted by various users must be </a:t>
            </a:r>
            <a:r>
              <a:rPr lang="en-US" altLang="en-US" sz="2000" dirty="0" smtClean="0"/>
              <a:t>organized </a:t>
            </a:r>
            <a:r>
              <a:rPr lang="en-US" altLang="en-US" sz="2000" dirty="0"/>
              <a:t>such that each transaction does not </a:t>
            </a:r>
            <a:r>
              <a:rPr lang="en-US" altLang="en-US" sz="2000"/>
              <a:t>interfere </a:t>
            </a:r>
            <a:r>
              <a:rPr lang="en-US" altLang="en-US" sz="2000" smtClean="0"/>
              <a:t>with </a:t>
            </a:r>
            <a:r>
              <a:rPr lang="en-US" altLang="en-US" sz="2000" dirty="0"/>
              <a:t>one another in a way that produces incorrect results.</a:t>
            </a:r>
          </a:p>
          <a:p>
            <a:pPr lvl="1">
              <a:lnSpc>
                <a:spcPct val="90000"/>
              </a:lnSpc>
            </a:pPr>
            <a:r>
              <a:rPr lang="en-US" altLang="en-US" sz="2000" dirty="0"/>
              <a:t>The concurrent execution of transactions must be such that each transaction appears to execute in isolation. </a:t>
            </a:r>
          </a:p>
          <a:p>
            <a:pPr lvl="1">
              <a:lnSpc>
                <a:spcPct val="90000"/>
              </a:lnSpc>
            </a:pPr>
            <a:endParaRPr lang="en-US" altLang="en-US" sz="2400" dirty="0"/>
          </a:p>
          <a:p>
            <a:pPr marL="457200" lvl="1" indent="0">
              <a:lnSpc>
                <a:spcPct val="90000"/>
              </a:lnSpc>
              <a:buNone/>
            </a:pPr>
            <a:endParaRPr lang="en-US" altLang="en-US" sz="2400" dirty="0"/>
          </a:p>
          <a:p>
            <a:pPr>
              <a:lnSpc>
                <a:spcPct val="90000"/>
              </a:lnSpc>
            </a:pPr>
            <a:r>
              <a:rPr lang="en-US" altLang="en-US" sz="2400" dirty="0"/>
              <a:t>Recovery</a:t>
            </a:r>
          </a:p>
          <a:p>
            <a:pPr lvl="1">
              <a:lnSpc>
                <a:spcPct val="90000"/>
              </a:lnSpc>
            </a:pPr>
            <a:r>
              <a:rPr lang="en-US" altLang="en-US" sz="2000" dirty="0"/>
              <a:t>System failures, either hardware or software, must not result in an inconsistent database</a:t>
            </a:r>
          </a:p>
          <a:p>
            <a:pPr>
              <a:lnSpc>
                <a:spcPct val="80000"/>
              </a:lnSpc>
              <a:buNone/>
            </a:pPr>
            <a:endParaRPr lang="en-US" altLang="en-US" sz="1900" dirty="0"/>
          </a:p>
        </p:txBody>
      </p:sp>
      <p:sp>
        <p:nvSpPr>
          <p:cNvPr id="4" name="AutoShape 1034"/>
          <p:cNvSpPr>
            <a:spLocks noChangeArrowheads="1"/>
          </p:cNvSpPr>
          <p:nvPr/>
        </p:nvSpPr>
        <p:spPr bwMode="auto">
          <a:xfrm>
            <a:off x="4440452" y="4833248"/>
            <a:ext cx="535216" cy="522514"/>
          </a:xfrm>
          <a:prstGeom prst="flowChartMagneticDisk">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5" name="Object 1036">
            <a:hlinkClick r:id="" action="ppaction://ole?verb=0"/>
          </p:cNvPr>
          <p:cNvGraphicFramePr>
            <a:graphicFrameLocks/>
          </p:cNvGraphicFramePr>
          <p:nvPr>
            <p:extLst>
              <p:ext uri="{D42A27DB-BD31-4B8C-83A1-F6EECF244321}">
                <p14:modId xmlns:p14="http://schemas.microsoft.com/office/powerpoint/2010/main" val="162477114"/>
              </p:ext>
            </p:extLst>
          </p:nvPr>
        </p:nvGraphicFramePr>
        <p:xfrm>
          <a:off x="1137631" y="4430482"/>
          <a:ext cx="1070430" cy="609600"/>
        </p:xfrm>
        <a:graphic>
          <a:graphicData uri="http://schemas.openxmlformats.org/presentationml/2006/ole">
            <mc:AlternateContent xmlns:mc="http://schemas.openxmlformats.org/markup-compatibility/2006">
              <mc:Choice xmlns:v="urn:schemas-microsoft-com:vml" Requires="v">
                <p:oleObj spid="_x0000_s1058" name="Microsoft ClipArt Gallery" r:id="rId3" imgW="6070320" imgH="4711680" progId="MS_ClipArt_Gallery">
                  <p:embed/>
                </p:oleObj>
              </mc:Choice>
              <mc:Fallback>
                <p:oleObj name="Microsoft ClipArt Gallery" r:id="rId3" imgW="6070320" imgH="4711680" progId="MS_ClipArt_Gallery">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7631" y="4430482"/>
                        <a:ext cx="1070430" cy="609600"/>
                      </a:xfrm>
                      <a:prstGeom prst="rect">
                        <a:avLst/>
                      </a:prstGeom>
                      <a:noFill/>
                      <a:ln>
                        <a:noFill/>
                      </a:ln>
                      <a:effectLst/>
                    </p:spPr>
                  </p:pic>
                </p:oleObj>
              </mc:Fallback>
            </mc:AlternateContent>
          </a:graphicData>
        </a:graphic>
      </p:graphicFrame>
      <p:graphicFrame>
        <p:nvGraphicFramePr>
          <p:cNvPr id="6" name="Object 1037">
            <a:hlinkClick r:id="" action="ppaction://ole?verb=0"/>
          </p:cNvPr>
          <p:cNvGraphicFramePr>
            <a:graphicFrameLocks/>
          </p:cNvGraphicFramePr>
          <p:nvPr>
            <p:extLst>
              <p:ext uri="{D42A27DB-BD31-4B8C-83A1-F6EECF244321}">
                <p14:modId xmlns:p14="http://schemas.microsoft.com/office/powerpoint/2010/main" val="192592299"/>
              </p:ext>
            </p:extLst>
          </p:nvPr>
        </p:nvGraphicFramePr>
        <p:xfrm>
          <a:off x="7368397" y="4299845"/>
          <a:ext cx="1070430" cy="609600"/>
        </p:xfrm>
        <a:graphic>
          <a:graphicData uri="http://schemas.openxmlformats.org/presentationml/2006/ole">
            <mc:AlternateContent xmlns:mc="http://schemas.openxmlformats.org/markup-compatibility/2006">
              <mc:Choice xmlns:v="urn:schemas-microsoft-com:vml" Requires="v">
                <p:oleObj spid="_x0000_s1059" name="Microsoft ClipArt Gallery" r:id="rId5" imgW="6070320" imgH="4711680" progId="MS_ClipArt_Gallery">
                  <p:embed/>
                </p:oleObj>
              </mc:Choice>
              <mc:Fallback>
                <p:oleObj name="Microsoft ClipArt Gallery" r:id="rId5" imgW="6070320" imgH="4711680" progId="MS_ClipArt_Gallery">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8397" y="4299845"/>
                        <a:ext cx="1070430" cy="609600"/>
                      </a:xfrm>
                      <a:prstGeom prst="rect">
                        <a:avLst/>
                      </a:prstGeom>
                      <a:noFill/>
                      <a:ln>
                        <a:noFill/>
                      </a:ln>
                      <a:effectLst/>
                    </p:spPr>
                  </p:pic>
                </p:oleObj>
              </mc:Fallback>
            </mc:AlternateContent>
          </a:graphicData>
        </a:graphic>
      </p:graphicFrame>
      <p:sp>
        <p:nvSpPr>
          <p:cNvPr id="7" name="Line 1038"/>
          <p:cNvSpPr>
            <a:spLocks noChangeShapeType="1"/>
          </p:cNvSpPr>
          <p:nvPr/>
        </p:nvSpPr>
        <p:spPr bwMode="auto">
          <a:xfrm>
            <a:off x="2208061" y="4735282"/>
            <a:ext cx="2140860" cy="43542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1039"/>
          <p:cNvSpPr>
            <a:spLocks noChangeShapeType="1"/>
          </p:cNvSpPr>
          <p:nvPr/>
        </p:nvSpPr>
        <p:spPr bwMode="auto">
          <a:xfrm flipH="1">
            <a:off x="5067199" y="4590131"/>
            <a:ext cx="2274664" cy="52251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629360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recovery is needed</a:t>
            </a:r>
            <a:endParaRPr lang="en-US" dirty="0"/>
          </a:p>
        </p:txBody>
      </p:sp>
      <p:sp>
        <p:nvSpPr>
          <p:cNvPr id="3" name="Content Placeholder 2"/>
          <p:cNvSpPr>
            <a:spLocks noGrp="1"/>
          </p:cNvSpPr>
          <p:nvPr>
            <p:ph idx="1"/>
          </p:nvPr>
        </p:nvSpPr>
        <p:spPr/>
        <p:txBody>
          <a:bodyPr/>
          <a:lstStyle/>
          <a:p>
            <a:r>
              <a:rPr lang="en-US" dirty="0"/>
              <a:t>Whenever a transaction is submitted to a DBMS for execution, the system is </a:t>
            </a:r>
            <a:r>
              <a:rPr lang="en-US" dirty="0" smtClean="0"/>
              <a:t>responsible for making </a:t>
            </a:r>
            <a:r>
              <a:rPr lang="en-US" dirty="0"/>
              <a:t>sure that either all the operations in the transaction are </a:t>
            </a:r>
            <a:r>
              <a:rPr lang="en-US" dirty="0" smtClean="0"/>
              <a:t>completed successfully </a:t>
            </a:r>
            <a:r>
              <a:rPr lang="en-US" dirty="0"/>
              <a:t>and their effect is recorded permanently in the </a:t>
            </a:r>
            <a:r>
              <a:rPr lang="en-US" dirty="0" smtClean="0"/>
              <a:t>database( known as committed).</a:t>
            </a:r>
          </a:p>
          <a:p>
            <a:r>
              <a:rPr lang="en-US" dirty="0" smtClean="0"/>
              <a:t>The transaction </a:t>
            </a:r>
            <a:r>
              <a:rPr lang="en-US" dirty="0"/>
              <a:t>does not have any effect on the database or any other </a:t>
            </a:r>
            <a:r>
              <a:rPr lang="en-US" dirty="0" smtClean="0"/>
              <a:t>transactions (transaction is </a:t>
            </a:r>
            <a:r>
              <a:rPr lang="en-US" b="1" dirty="0" smtClean="0"/>
              <a:t>aborted)</a:t>
            </a:r>
          </a:p>
          <a:p>
            <a:r>
              <a:rPr lang="en-US" dirty="0"/>
              <a:t>Failures are generally classified as transaction, system, </a:t>
            </a:r>
            <a:r>
              <a:rPr lang="en-US" dirty="0" smtClean="0"/>
              <a:t>and media </a:t>
            </a:r>
            <a:r>
              <a:rPr lang="en-US" dirty="0"/>
              <a:t>failures. There are several possible reasons for a transaction to fail in the </a:t>
            </a:r>
            <a:r>
              <a:rPr lang="en-US" dirty="0" smtClean="0"/>
              <a:t>middle of </a:t>
            </a:r>
            <a:r>
              <a:rPr lang="en-US" dirty="0"/>
              <a:t>execution:</a:t>
            </a:r>
          </a:p>
        </p:txBody>
      </p:sp>
    </p:spTree>
    <p:extLst>
      <p:ext uri="{BB962C8B-B14F-4D97-AF65-F5344CB8AC3E}">
        <p14:creationId xmlns:p14="http://schemas.microsoft.com/office/powerpoint/2010/main" val="4020059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failure</a:t>
            </a:r>
            <a:endParaRPr lang="en-US" dirty="0"/>
          </a:p>
        </p:txBody>
      </p:sp>
      <p:sp>
        <p:nvSpPr>
          <p:cNvPr id="3" name="Content Placeholder 2"/>
          <p:cNvSpPr>
            <a:spLocks noGrp="1"/>
          </p:cNvSpPr>
          <p:nvPr>
            <p:ph idx="1"/>
          </p:nvPr>
        </p:nvSpPr>
        <p:spPr>
          <a:xfrm>
            <a:off x="677334" y="1930401"/>
            <a:ext cx="8596668" cy="4524188"/>
          </a:xfrm>
        </p:spPr>
        <p:txBody>
          <a:bodyPr>
            <a:normAutofit fontScale="85000" lnSpcReduction="10000"/>
          </a:bodyPr>
          <a:lstStyle/>
          <a:p>
            <a:r>
              <a:rPr lang="en-US" b="1" dirty="0"/>
              <a:t>A computer failure (system crash). </a:t>
            </a:r>
            <a:endParaRPr lang="en-US" b="1" dirty="0" smtClean="0"/>
          </a:p>
          <a:p>
            <a:pPr marL="914400" indent="-457200"/>
            <a:r>
              <a:rPr lang="en-US" dirty="0" smtClean="0"/>
              <a:t>A </a:t>
            </a:r>
            <a:r>
              <a:rPr lang="en-US" dirty="0"/>
              <a:t>hardware, software, or network </a:t>
            </a:r>
            <a:r>
              <a:rPr lang="en-US" dirty="0" smtClean="0"/>
              <a:t>error occurs </a:t>
            </a:r>
            <a:r>
              <a:rPr lang="en-US" dirty="0"/>
              <a:t>in the computer system during transaction </a:t>
            </a:r>
            <a:r>
              <a:rPr lang="en-US" dirty="0" smtClean="0"/>
              <a:t>execution</a:t>
            </a:r>
            <a:endParaRPr lang="en-US" dirty="0"/>
          </a:p>
          <a:p>
            <a:pPr marL="349250" indent="-349250">
              <a:tabLst>
                <a:tab pos="282575" algn="l"/>
              </a:tabLst>
            </a:pPr>
            <a:r>
              <a:rPr lang="en-US" b="1" dirty="0" smtClean="0"/>
              <a:t>A </a:t>
            </a:r>
            <a:r>
              <a:rPr lang="en-US" b="1" dirty="0"/>
              <a:t>transaction or system error. </a:t>
            </a:r>
            <a:endParaRPr lang="en-US" b="1" dirty="0" smtClean="0"/>
          </a:p>
          <a:p>
            <a:pPr marL="914400" indent="-228600"/>
            <a:r>
              <a:rPr lang="en-US" dirty="0" smtClean="0"/>
              <a:t>Some </a:t>
            </a:r>
            <a:r>
              <a:rPr lang="en-US" dirty="0"/>
              <a:t>operation in the transaction may </a:t>
            </a:r>
            <a:r>
              <a:rPr lang="en-US" dirty="0" smtClean="0"/>
              <a:t>cause it </a:t>
            </a:r>
            <a:r>
              <a:rPr lang="en-US" dirty="0"/>
              <a:t>to fail, such as integer overflow or division by zero. </a:t>
            </a:r>
            <a:endParaRPr lang="en-US" dirty="0" smtClean="0"/>
          </a:p>
          <a:p>
            <a:pPr marL="914400" indent="-228600"/>
            <a:r>
              <a:rPr lang="en-US" dirty="0" smtClean="0"/>
              <a:t>Transaction </a:t>
            </a:r>
            <a:r>
              <a:rPr lang="en-US" dirty="0"/>
              <a:t>failure </a:t>
            </a:r>
            <a:r>
              <a:rPr lang="en-US" dirty="0" smtClean="0"/>
              <a:t>may also </a:t>
            </a:r>
            <a:r>
              <a:rPr lang="en-US" dirty="0"/>
              <a:t>occur because of erroneous parameter values or because of a </a:t>
            </a:r>
            <a:r>
              <a:rPr lang="en-US" dirty="0" smtClean="0"/>
              <a:t>logical programming error</a:t>
            </a:r>
          </a:p>
          <a:p>
            <a:pPr marL="914400" indent="-228600"/>
            <a:r>
              <a:rPr lang="en-US" dirty="0" smtClean="0"/>
              <a:t> </a:t>
            </a:r>
            <a:r>
              <a:rPr lang="en-US" dirty="0"/>
              <a:t>Additionally, the user may interrupt the </a:t>
            </a:r>
            <a:r>
              <a:rPr lang="en-US" dirty="0" smtClean="0"/>
              <a:t>transaction during </a:t>
            </a:r>
            <a:r>
              <a:rPr lang="en-US" dirty="0"/>
              <a:t>its execution.</a:t>
            </a:r>
          </a:p>
          <a:p>
            <a:r>
              <a:rPr lang="en-US" b="1" dirty="0"/>
              <a:t>3. Local errors or exception conditions detected by the transaction</a:t>
            </a:r>
            <a:r>
              <a:rPr lang="en-US" b="1" dirty="0" smtClean="0"/>
              <a:t>.</a:t>
            </a:r>
          </a:p>
          <a:p>
            <a:pPr marL="914400" indent="-457200"/>
            <a:r>
              <a:rPr lang="en-US" dirty="0" smtClean="0"/>
              <a:t>During transaction </a:t>
            </a:r>
            <a:r>
              <a:rPr lang="en-US" dirty="0"/>
              <a:t>execution, certain conditions may occur that necessitate </a:t>
            </a:r>
            <a:r>
              <a:rPr lang="en-US" dirty="0" smtClean="0"/>
              <a:t>cancellation of </a:t>
            </a:r>
            <a:r>
              <a:rPr lang="en-US" dirty="0"/>
              <a:t>the transaction. For example, data for the transaction may not </a:t>
            </a:r>
            <a:r>
              <a:rPr lang="en-US" dirty="0" smtClean="0"/>
              <a:t>be found</a:t>
            </a:r>
            <a:r>
              <a:rPr lang="en-US" dirty="0"/>
              <a:t>. </a:t>
            </a:r>
            <a:endParaRPr lang="en-US" dirty="0" smtClean="0"/>
          </a:p>
          <a:p>
            <a:pPr marL="914400" indent="-457200"/>
            <a:r>
              <a:rPr lang="en-US" dirty="0" smtClean="0"/>
              <a:t>insufficient </a:t>
            </a:r>
            <a:r>
              <a:rPr lang="en-US" dirty="0"/>
              <a:t>account balance in </a:t>
            </a:r>
            <a:r>
              <a:rPr lang="en-US" dirty="0" smtClean="0"/>
              <a:t>a banking </a:t>
            </a:r>
            <a:r>
              <a:rPr lang="en-US" dirty="0"/>
              <a:t>database, may cause a transaction, such as a fund withdrawal, to </a:t>
            </a:r>
            <a:r>
              <a:rPr lang="en-US" dirty="0" smtClean="0"/>
              <a:t>be canceled</a:t>
            </a:r>
            <a:r>
              <a:rPr lang="en-US" dirty="0"/>
              <a:t>. This exception could be programmed in the transaction itself, </a:t>
            </a:r>
            <a:r>
              <a:rPr lang="en-US" dirty="0" smtClean="0"/>
              <a:t>and in </a:t>
            </a:r>
            <a:r>
              <a:rPr lang="en-US" dirty="0"/>
              <a:t>such a case would not be considered as a transaction failure.</a:t>
            </a:r>
          </a:p>
        </p:txBody>
      </p:sp>
    </p:spTree>
    <p:extLst>
      <p:ext uri="{BB962C8B-B14F-4D97-AF65-F5344CB8AC3E}">
        <p14:creationId xmlns:p14="http://schemas.microsoft.com/office/powerpoint/2010/main" val="2562537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failure</a:t>
            </a:r>
            <a:endParaRPr lang="en-US" dirty="0"/>
          </a:p>
        </p:txBody>
      </p:sp>
      <p:sp>
        <p:nvSpPr>
          <p:cNvPr id="3" name="Content Placeholder 2"/>
          <p:cNvSpPr>
            <a:spLocks noGrp="1"/>
          </p:cNvSpPr>
          <p:nvPr>
            <p:ph idx="1"/>
          </p:nvPr>
        </p:nvSpPr>
        <p:spPr/>
        <p:txBody>
          <a:bodyPr>
            <a:normAutofit lnSpcReduction="10000"/>
          </a:bodyPr>
          <a:lstStyle/>
          <a:p>
            <a:r>
              <a:rPr lang="en-US" b="1" dirty="0"/>
              <a:t>Concurrency control enforcement. </a:t>
            </a:r>
            <a:endParaRPr lang="en-US" b="1" dirty="0" smtClean="0"/>
          </a:p>
          <a:p>
            <a:r>
              <a:rPr lang="en-US" dirty="0" smtClean="0"/>
              <a:t>The </a:t>
            </a:r>
            <a:r>
              <a:rPr lang="en-US" dirty="0"/>
              <a:t>concurrency control method </a:t>
            </a:r>
            <a:r>
              <a:rPr lang="en-US" dirty="0" smtClean="0"/>
              <a:t> </a:t>
            </a:r>
            <a:r>
              <a:rPr lang="en-US" dirty="0"/>
              <a:t>may decide to abort a transaction because it violates </a:t>
            </a:r>
            <a:r>
              <a:rPr lang="en-US" dirty="0" err="1" smtClean="0"/>
              <a:t>serializability</a:t>
            </a:r>
            <a:r>
              <a:rPr lang="en-US" dirty="0" smtClean="0"/>
              <a:t> </a:t>
            </a:r>
            <a:r>
              <a:rPr lang="en-US" dirty="0"/>
              <a:t>or it may abort one or more transactions to resolve </a:t>
            </a:r>
            <a:r>
              <a:rPr lang="en-US" dirty="0" smtClean="0"/>
              <a:t>a state </a:t>
            </a:r>
            <a:r>
              <a:rPr lang="en-US" dirty="0"/>
              <a:t>of deadlock among several transactions </a:t>
            </a:r>
          </a:p>
          <a:p>
            <a:r>
              <a:rPr lang="en-US" b="1" dirty="0" smtClean="0"/>
              <a:t>Disk </a:t>
            </a:r>
            <a:r>
              <a:rPr lang="en-US" b="1" dirty="0"/>
              <a:t>failure. </a:t>
            </a:r>
            <a:r>
              <a:rPr lang="en-US" dirty="0"/>
              <a:t>Some disk blocks may lose their data because of a read or </a:t>
            </a:r>
            <a:r>
              <a:rPr lang="en-US" dirty="0" smtClean="0"/>
              <a:t>write malfunction </a:t>
            </a:r>
            <a:r>
              <a:rPr lang="en-US" dirty="0"/>
              <a:t>or because of a disk read/write head </a:t>
            </a:r>
            <a:r>
              <a:rPr lang="en-US" dirty="0" smtClean="0"/>
              <a:t>crash</a:t>
            </a:r>
          </a:p>
          <a:p>
            <a:r>
              <a:rPr lang="en-US" b="1" dirty="0" smtClean="0"/>
              <a:t>Physical </a:t>
            </a:r>
            <a:r>
              <a:rPr lang="en-US" b="1" dirty="0"/>
              <a:t>problems and catastrophes. </a:t>
            </a:r>
            <a:r>
              <a:rPr lang="en-US" dirty="0"/>
              <a:t>This refers to an endless list of </a:t>
            </a:r>
            <a:r>
              <a:rPr lang="en-US" dirty="0" smtClean="0"/>
              <a:t>problems that </a:t>
            </a:r>
            <a:r>
              <a:rPr lang="en-US" dirty="0"/>
              <a:t>includes power or air-conditioning failure, fire, theft</a:t>
            </a:r>
            <a:r>
              <a:rPr lang="en-US" dirty="0" smtClean="0"/>
              <a:t>, overwriting </a:t>
            </a:r>
            <a:r>
              <a:rPr lang="en-US" dirty="0"/>
              <a:t>disks or tapes by </a:t>
            </a:r>
            <a:r>
              <a:rPr lang="en-US" dirty="0" smtClean="0"/>
              <a:t>mistake</a:t>
            </a:r>
          </a:p>
          <a:p>
            <a:r>
              <a:rPr lang="en-US" dirty="0"/>
              <a:t>Failures of types 1, 2, 3, and 4 are more common than those of types 5 or 6.</a:t>
            </a:r>
          </a:p>
          <a:p>
            <a:r>
              <a:rPr lang="en-US" dirty="0"/>
              <a:t>Whenever a failure of type 1 through 4 occurs, the system must keep sufficient information to quickly recover from the failure. </a:t>
            </a:r>
          </a:p>
        </p:txBody>
      </p:sp>
    </p:spTree>
    <p:extLst>
      <p:ext uri="{BB962C8B-B14F-4D97-AF65-F5344CB8AC3E}">
        <p14:creationId xmlns:p14="http://schemas.microsoft.com/office/powerpoint/2010/main" val="3619325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a:t>
            </a:r>
            <a:endParaRPr lang="en-US" dirty="0"/>
          </a:p>
        </p:txBody>
      </p:sp>
      <p:sp>
        <p:nvSpPr>
          <p:cNvPr id="3" name="Content Placeholder 2"/>
          <p:cNvSpPr>
            <a:spLocks noGrp="1"/>
          </p:cNvSpPr>
          <p:nvPr>
            <p:ph idx="1"/>
          </p:nvPr>
        </p:nvSpPr>
        <p:spPr>
          <a:xfrm>
            <a:off x="677334" y="1552097"/>
            <a:ext cx="8596668" cy="3880773"/>
          </a:xfrm>
        </p:spPr>
        <p:txBody>
          <a:bodyPr>
            <a:normAutofit lnSpcReduction="10000"/>
          </a:bodyPr>
          <a:lstStyle/>
          <a:p>
            <a:r>
              <a:rPr lang="en-US" altLang="en-US" dirty="0"/>
              <a:t>Mirroring</a:t>
            </a:r>
          </a:p>
          <a:p>
            <a:pPr lvl="1"/>
            <a:r>
              <a:rPr lang="en-US" altLang="en-US" dirty="0"/>
              <a:t>keep two copies of the database and maintain them simultaneously</a:t>
            </a:r>
          </a:p>
          <a:p>
            <a:pPr lvl="1"/>
            <a:endParaRPr lang="en-US" altLang="en-US" dirty="0"/>
          </a:p>
          <a:p>
            <a:pPr lvl="1"/>
            <a:endParaRPr lang="en-US" altLang="en-US" dirty="0"/>
          </a:p>
          <a:p>
            <a:r>
              <a:rPr lang="en-US" altLang="en-US" dirty="0"/>
              <a:t>Backup</a:t>
            </a:r>
          </a:p>
          <a:p>
            <a:pPr lvl="1"/>
            <a:r>
              <a:rPr lang="en-US" altLang="en-US" dirty="0"/>
              <a:t>periodically dump the complete state of the database to some form of tertiary storage</a:t>
            </a:r>
          </a:p>
          <a:p>
            <a:endParaRPr lang="en-US" altLang="en-US" dirty="0"/>
          </a:p>
          <a:p>
            <a:r>
              <a:rPr lang="en-US" altLang="en-US" dirty="0"/>
              <a:t>System Logging</a:t>
            </a:r>
          </a:p>
          <a:p>
            <a:pPr lvl="1"/>
            <a:r>
              <a:rPr lang="en-US" altLang="en-US" dirty="0"/>
              <a:t>the log keeps track of all transaction operations affecting the values of database items. The log is kept on disk so that it is not affected by failures except for disk and catastrophic failures. </a:t>
            </a:r>
          </a:p>
          <a:p>
            <a:endParaRPr lang="en-US" dirty="0"/>
          </a:p>
        </p:txBody>
      </p:sp>
      <p:sp>
        <p:nvSpPr>
          <p:cNvPr id="4" name="AutoShape 6"/>
          <p:cNvSpPr>
            <a:spLocks noChangeArrowheads="1"/>
          </p:cNvSpPr>
          <p:nvPr/>
        </p:nvSpPr>
        <p:spPr bwMode="auto">
          <a:xfrm>
            <a:off x="5631542" y="2426597"/>
            <a:ext cx="762000" cy="381000"/>
          </a:xfrm>
          <a:prstGeom prst="flowChartMagneticDisk">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 name="Group 15"/>
          <p:cNvGrpSpPr>
            <a:grpSpLocks/>
          </p:cNvGrpSpPr>
          <p:nvPr/>
        </p:nvGrpSpPr>
        <p:grpSpPr bwMode="auto">
          <a:xfrm>
            <a:off x="3559627" y="2386702"/>
            <a:ext cx="457200" cy="685800"/>
            <a:chOff x="2352" y="1248"/>
            <a:chExt cx="288" cy="432"/>
          </a:xfrm>
        </p:grpSpPr>
        <p:sp>
          <p:nvSpPr>
            <p:cNvPr id="6" name="Rectangle 8"/>
            <p:cNvSpPr>
              <a:spLocks noChangeArrowheads="1"/>
            </p:cNvSpPr>
            <p:nvPr/>
          </p:nvSpPr>
          <p:spPr bwMode="auto">
            <a:xfrm>
              <a:off x="2352" y="1248"/>
              <a:ext cx="288" cy="4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9"/>
            <p:cNvSpPr>
              <a:spLocks noChangeShapeType="1"/>
            </p:cNvSpPr>
            <p:nvPr/>
          </p:nvSpPr>
          <p:spPr bwMode="auto">
            <a:xfrm>
              <a:off x="2400" y="1296"/>
              <a:ext cx="192" cy="0"/>
            </a:xfrm>
            <a:prstGeom prst="line">
              <a:avLst/>
            </a:prstGeom>
            <a:noFill/>
            <a:ln w="12700">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10"/>
            <p:cNvSpPr>
              <a:spLocks noChangeShapeType="1"/>
            </p:cNvSpPr>
            <p:nvPr/>
          </p:nvSpPr>
          <p:spPr bwMode="auto">
            <a:xfrm>
              <a:off x="2400" y="1344"/>
              <a:ext cx="192" cy="0"/>
            </a:xfrm>
            <a:prstGeom prst="line">
              <a:avLst/>
            </a:prstGeom>
            <a:noFill/>
            <a:ln w="12700">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11"/>
            <p:cNvSpPr>
              <a:spLocks noChangeShapeType="1"/>
            </p:cNvSpPr>
            <p:nvPr/>
          </p:nvSpPr>
          <p:spPr bwMode="auto">
            <a:xfrm>
              <a:off x="2400" y="1392"/>
              <a:ext cx="192" cy="0"/>
            </a:xfrm>
            <a:prstGeom prst="line">
              <a:avLst/>
            </a:prstGeom>
            <a:noFill/>
            <a:ln w="12700">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12"/>
            <p:cNvSpPr>
              <a:spLocks noChangeShapeType="1"/>
            </p:cNvSpPr>
            <p:nvPr/>
          </p:nvSpPr>
          <p:spPr bwMode="auto">
            <a:xfrm>
              <a:off x="2400" y="1440"/>
              <a:ext cx="192" cy="0"/>
            </a:xfrm>
            <a:prstGeom prst="line">
              <a:avLst/>
            </a:prstGeom>
            <a:noFill/>
            <a:ln w="12700">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13"/>
            <p:cNvSpPr>
              <a:spLocks noChangeShapeType="1"/>
            </p:cNvSpPr>
            <p:nvPr/>
          </p:nvSpPr>
          <p:spPr bwMode="auto">
            <a:xfrm>
              <a:off x="2400" y="1488"/>
              <a:ext cx="192" cy="0"/>
            </a:xfrm>
            <a:prstGeom prst="line">
              <a:avLst/>
            </a:prstGeom>
            <a:noFill/>
            <a:ln w="12700">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14"/>
            <p:cNvSpPr>
              <a:spLocks noChangeShapeType="1"/>
            </p:cNvSpPr>
            <p:nvPr/>
          </p:nvSpPr>
          <p:spPr bwMode="auto">
            <a:xfrm>
              <a:off x="2400" y="1536"/>
              <a:ext cx="192" cy="0"/>
            </a:xfrm>
            <a:prstGeom prst="line">
              <a:avLst/>
            </a:prstGeom>
            <a:noFill/>
            <a:ln w="12700">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 name="Line 16"/>
          <p:cNvSpPr>
            <a:spLocks noChangeShapeType="1"/>
          </p:cNvSpPr>
          <p:nvPr/>
        </p:nvSpPr>
        <p:spPr bwMode="auto">
          <a:xfrm>
            <a:off x="4016827" y="2691502"/>
            <a:ext cx="12954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AutoShape 19"/>
          <p:cNvSpPr>
            <a:spLocks noChangeArrowheads="1"/>
          </p:cNvSpPr>
          <p:nvPr/>
        </p:nvSpPr>
        <p:spPr bwMode="auto">
          <a:xfrm>
            <a:off x="3559627" y="3920689"/>
            <a:ext cx="762000" cy="381000"/>
          </a:xfrm>
          <a:prstGeom prst="flowChartMagneticDisk">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AutoShape 20"/>
          <p:cNvSpPr>
            <a:spLocks noChangeArrowheads="1"/>
          </p:cNvSpPr>
          <p:nvPr/>
        </p:nvSpPr>
        <p:spPr bwMode="auto">
          <a:xfrm>
            <a:off x="5693227" y="3741272"/>
            <a:ext cx="685800" cy="685800"/>
          </a:xfrm>
          <a:prstGeom prst="flowChartMagneticTape">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21"/>
          <p:cNvSpPr>
            <a:spLocks noChangeShapeType="1"/>
          </p:cNvSpPr>
          <p:nvPr/>
        </p:nvSpPr>
        <p:spPr bwMode="auto">
          <a:xfrm>
            <a:off x="4321627" y="4111189"/>
            <a:ext cx="1371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AutoShape 22"/>
          <p:cNvSpPr>
            <a:spLocks noChangeArrowheads="1"/>
          </p:cNvSpPr>
          <p:nvPr/>
        </p:nvSpPr>
        <p:spPr bwMode="auto">
          <a:xfrm>
            <a:off x="5617027" y="6103922"/>
            <a:ext cx="762000" cy="381000"/>
          </a:xfrm>
          <a:prstGeom prst="flowChartMagneticDisk">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8" name="Group 23"/>
          <p:cNvGrpSpPr>
            <a:grpSpLocks/>
          </p:cNvGrpSpPr>
          <p:nvPr/>
        </p:nvGrpSpPr>
        <p:grpSpPr bwMode="auto">
          <a:xfrm>
            <a:off x="4093027" y="5556276"/>
            <a:ext cx="457200" cy="685800"/>
            <a:chOff x="2352" y="1248"/>
            <a:chExt cx="288" cy="432"/>
          </a:xfrm>
        </p:grpSpPr>
        <p:sp>
          <p:nvSpPr>
            <p:cNvPr id="19" name="Rectangle 24"/>
            <p:cNvSpPr>
              <a:spLocks noChangeArrowheads="1"/>
            </p:cNvSpPr>
            <p:nvPr/>
          </p:nvSpPr>
          <p:spPr bwMode="auto">
            <a:xfrm>
              <a:off x="2352" y="1248"/>
              <a:ext cx="288" cy="4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25"/>
            <p:cNvSpPr>
              <a:spLocks noChangeShapeType="1"/>
            </p:cNvSpPr>
            <p:nvPr/>
          </p:nvSpPr>
          <p:spPr bwMode="auto">
            <a:xfrm>
              <a:off x="2400" y="1296"/>
              <a:ext cx="192" cy="0"/>
            </a:xfrm>
            <a:prstGeom prst="line">
              <a:avLst/>
            </a:prstGeom>
            <a:noFill/>
            <a:ln w="12700">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26"/>
            <p:cNvSpPr>
              <a:spLocks noChangeShapeType="1"/>
            </p:cNvSpPr>
            <p:nvPr/>
          </p:nvSpPr>
          <p:spPr bwMode="auto">
            <a:xfrm>
              <a:off x="2400" y="1344"/>
              <a:ext cx="192" cy="0"/>
            </a:xfrm>
            <a:prstGeom prst="line">
              <a:avLst/>
            </a:prstGeom>
            <a:noFill/>
            <a:ln w="12700">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7"/>
            <p:cNvSpPr>
              <a:spLocks noChangeShapeType="1"/>
            </p:cNvSpPr>
            <p:nvPr/>
          </p:nvSpPr>
          <p:spPr bwMode="auto">
            <a:xfrm>
              <a:off x="2400" y="1392"/>
              <a:ext cx="192" cy="0"/>
            </a:xfrm>
            <a:prstGeom prst="line">
              <a:avLst/>
            </a:prstGeom>
            <a:noFill/>
            <a:ln w="12700">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8"/>
            <p:cNvSpPr>
              <a:spLocks noChangeShapeType="1"/>
            </p:cNvSpPr>
            <p:nvPr/>
          </p:nvSpPr>
          <p:spPr bwMode="auto">
            <a:xfrm>
              <a:off x="2400" y="1440"/>
              <a:ext cx="192" cy="0"/>
            </a:xfrm>
            <a:prstGeom prst="line">
              <a:avLst/>
            </a:prstGeom>
            <a:noFill/>
            <a:ln w="12700">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9"/>
            <p:cNvSpPr>
              <a:spLocks noChangeShapeType="1"/>
            </p:cNvSpPr>
            <p:nvPr/>
          </p:nvSpPr>
          <p:spPr bwMode="auto">
            <a:xfrm>
              <a:off x="2400" y="1488"/>
              <a:ext cx="192" cy="0"/>
            </a:xfrm>
            <a:prstGeom prst="line">
              <a:avLst/>
            </a:prstGeom>
            <a:noFill/>
            <a:ln w="12700">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30"/>
            <p:cNvSpPr>
              <a:spLocks noChangeShapeType="1"/>
            </p:cNvSpPr>
            <p:nvPr/>
          </p:nvSpPr>
          <p:spPr bwMode="auto">
            <a:xfrm>
              <a:off x="2400" y="1536"/>
              <a:ext cx="192" cy="0"/>
            </a:xfrm>
            <a:prstGeom prst="line">
              <a:avLst/>
            </a:prstGeom>
            <a:noFill/>
            <a:ln w="12700">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6" name="AutoShape 55"/>
          <p:cNvSpPr>
            <a:spLocks noChangeArrowheads="1"/>
          </p:cNvSpPr>
          <p:nvPr/>
        </p:nvSpPr>
        <p:spPr bwMode="auto">
          <a:xfrm>
            <a:off x="5617027" y="5494322"/>
            <a:ext cx="762000" cy="381000"/>
          </a:xfrm>
          <a:prstGeom prst="flowChartMagneticDisk">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56"/>
          <p:cNvSpPr>
            <a:spLocks noChangeShapeType="1"/>
          </p:cNvSpPr>
          <p:nvPr/>
        </p:nvSpPr>
        <p:spPr bwMode="auto">
          <a:xfrm>
            <a:off x="4550227" y="5722922"/>
            <a:ext cx="1066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57"/>
          <p:cNvSpPr>
            <a:spLocks noChangeShapeType="1"/>
          </p:cNvSpPr>
          <p:nvPr/>
        </p:nvSpPr>
        <p:spPr bwMode="auto">
          <a:xfrm>
            <a:off x="4550227" y="6027722"/>
            <a:ext cx="1143000" cy="304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AutoShape 6"/>
          <p:cNvSpPr>
            <a:spLocks noChangeArrowheads="1"/>
          </p:cNvSpPr>
          <p:nvPr/>
        </p:nvSpPr>
        <p:spPr bwMode="auto">
          <a:xfrm>
            <a:off x="5312227" y="2498720"/>
            <a:ext cx="762000" cy="381000"/>
          </a:xfrm>
          <a:prstGeom prst="flowChartMagneticDisk">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115025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State</a:t>
            </a:r>
            <a:endParaRPr lang="en-US" dirty="0"/>
          </a:p>
        </p:txBody>
      </p:sp>
      <p:sp>
        <p:nvSpPr>
          <p:cNvPr id="3" name="Content Placeholder 2"/>
          <p:cNvSpPr>
            <a:spLocks noGrp="1"/>
          </p:cNvSpPr>
          <p:nvPr>
            <p:ph idx="1"/>
          </p:nvPr>
        </p:nvSpPr>
        <p:spPr>
          <a:xfrm>
            <a:off x="677334" y="1770743"/>
            <a:ext cx="8596668" cy="4270619"/>
          </a:xfrm>
        </p:spPr>
        <p:txBody>
          <a:bodyPr>
            <a:normAutofit fontScale="92500" lnSpcReduction="20000"/>
          </a:bodyPr>
          <a:lstStyle/>
          <a:p>
            <a:pPr>
              <a:lnSpc>
                <a:spcPct val="90000"/>
              </a:lnSpc>
            </a:pPr>
            <a:r>
              <a:rPr lang="en-US" altLang="en-US" sz="2000" dirty="0"/>
              <a:t>For recovery purposes the system needs to keep track of when a transaction starts, terminates and commits. </a:t>
            </a:r>
          </a:p>
          <a:p>
            <a:pPr>
              <a:lnSpc>
                <a:spcPct val="90000"/>
              </a:lnSpc>
            </a:pPr>
            <a:r>
              <a:rPr lang="en-US" altLang="en-US" sz="2000" dirty="0" err="1"/>
              <a:t>Begin_Transaction</a:t>
            </a:r>
            <a:r>
              <a:rPr lang="en-US" altLang="en-US" sz="2000" dirty="0"/>
              <a:t>: </a:t>
            </a:r>
            <a:r>
              <a:rPr lang="en-US" altLang="en-US" dirty="0"/>
              <a:t>marks the beginning of a transaction execution;</a:t>
            </a:r>
            <a:endParaRPr lang="en-US" altLang="en-US" sz="2000" dirty="0"/>
          </a:p>
          <a:p>
            <a:pPr>
              <a:lnSpc>
                <a:spcPct val="90000"/>
              </a:lnSpc>
            </a:pPr>
            <a:r>
              <a:rPr lang="en-US" altLang="en-US" sz="2000" dirty="0" err="1"/>
              <a:t>End_Transaction</a:t>
            </a:r>
            <a:r>
              <a:rPr lang="en-US" altLang="en-US" sz="2000" dirty="0"/>
              <a:t>: </a:t>
            </a:r>
            <a:r>
              <a:rPr lang="en-US" altLang="en-US" dirty="0"/>
              <a:t>specifies that the read and write operations have ended and marks the end limit of transaction execution (but may be aborted because of concurrency control);</a:t>
            </a:r>
            <a:endParaRPr lang="en-US" altLang="en-US" sz="2000" dirty="0"/>
          </a:p>
          <a:p>
            <a:pPr>
              <a:lnSpc>
                <a:spcPct val="90000"/>
              </a:lnSpc>
            </a:pPr>
            <a:r>
              <a:rPr lang="en-US" altLang="en-US" sz="2000" dirty="0" err="1"/>
              <a:t>Commit_Transaction</a:t>
            </a:r>
            <a:r>
              <a:rPr lang="en-US" altLang="en-US" sz="2000" dirty="0"/>
              <a:t>: </a:t>
            </a:r>
            <a:r>
              <a:rPr lang="en-US" altLang="en-US" dirty="0"/>
              <a:t>signals a successful end of the transaction. Any updates executed by the transaction can be safely committed to the database and will not be undone;</a:t>
            </a:r>
            <a:endParaRPr lang="en-US" altLang="en-US" sz="2000" dirty="0"/>
          </a:p>
          <a:p>
            <a:pPr>
              <a:lnSpc>
                <a:spcPct val="90000"/>
              </a:lnSpc>
            </a:pPr>
            <a:r>
              <a:rPr lang="en-US" altLang="en-US" sz="2000" dirty="0"/>
              <a:t>Rollback (or Abort): </a:t>
            </a:r>
            <a:r>
              <a:rPr lang="en-US" altLang="en-US" dirty="0"/>
              <a:t>signals that the transaction has ended unsuccessfully. Any changes that the transaction may have applied to the database must be undone;</a:t>
            </a:r>
            <a:endParaRPr lang="en-US" altLang="en-US" sz="2000" dirty="0"/>
          </a:p>
          <a:p>
            <a:pPr>
              <a:lnSpc>
                <a:spcPct val="90000"/>
              </a:lnSpc>
            </a:pPr>
            <a:r>
              <a:rPr lang="en-US" altLang="en-US" sz="2000" dirty="0"/>
              <a:t>Undo: </a:t>
            </a:r>
            <a:r>
              <a:rPr lang="en-US" altLang="en-US" dirty="0"/>
              <a:t>similar to </a:t>
            </a:r>
            <a:r>
              <a:rPr lang="en-US" altLang="en-US" b="1" dirty="0"/>
              <a:t>ROLLBACK </a:t>
            </a:r>
            <a:r>
              <a:rPr lang="en-US" altLang="en-US" dirty="0"/>
              <a:t>but it applies to a single operation rather than to a whole transaction;</a:t>
            </a:r>
          </a:p>
          <a:p>
            <a:pPr>
              <a:lnSpc>
                <a:spcPct val="90000"/>
              </a:lnSpc>
            </a:pPr>
            <a:r>
              <a:rPr lang="en-US" altLang="en-US" sz="2000" dirty="0"/>
              <a:t>Redo: </a:t>
            </a:r>
            <a:r>
              <a:rPr lang="en-US" altLang="en-US" dirty="0"/>
              <a:t>specifies that certain transaction operations must be redone to ensure that all the operations of a committed transaction have been applied successfully to the database</a:t>
            </a:r>
            <a:r>
              <a:rPr lang="en-US" altLang="en-US" dirty="0" smtClean="0"/>
              <a:t>;</a:t>
            </a:r>
            <a:endParaRPr lang="en-US" altLang="en-US" dirty="0"/>
          </a:p>
        </p:txBody>
      </p:sp>
    </p:spTree>
    <p:extLst>
      <p:ext uri="{BB962C8B-B14F-4D97-AF65-F5344CB8AC3E}">
        <p14:creationId xmlns:p14="http://schemas.microsoft.com/office/powerpoint/2010/main" val="3820442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execution</a:t>
            </a:r>
            <a:endParaRPr lang="en-US" dirty="0"/>
          </a:p>
        </p:txBody>
      </p:sp>
      <p:sp>
        <p:nvSpPr>
          <p:cNvPr id="3" name="Content Placeholder 2"/>
          <p:cNvSpPr>
            <a:spLocks noGrp="1"/>
          </p:cNvSpPr>
          <p:nvPr>
            <p:ph idx="1"/>
          </p:nvPr>
        </p:nvSpPr>
        <p:spPr/>
        <p:txBody>
          <a:bodyPr>
            <a:normAutofit fontScale="85000" lnSpcReduction="10000"/>
          </a:bodyPr>
          <a:lstStyle/>
          <a:p>
            <a:pPr>
              <a:buFont typeface="Wingdings" panose="05000000000000000000" pitchFamily="2" charset="2"/>
              <a:buNone/>
            </a:pPr>
            <a:r>
              <a:rPr lang="en-US" altLang="en-US" dirty="0"/>
              <a:t>For every transaction a unique transaction-id is generated by the system.</a:t>
            </a:r>
          </a:p>
          <a:p>
            <a:r>
              <a:rPr lang="en-US" altLang="en-US" b="1" dirty="0"/>
              <a:t>[</a:t>
            </a:r>
            <a:r>
              <a:rPr lang="en-US" altLang="en-US" b="1" dirty="0" err="1"/>
              <a:t>start_transaction</a:t>
            </a:r>
            <a:r>
              <a:rPr lang="en-US" altLang="en-US" b="1" dirty="0"/>
              <a:t>, transaction-id]:</a:t>
            </a:r>
            <a:r>
              <a:rPr lang="en-US" altLang="en-US" dirty="0"/>
              <a:t>  the start of execution of the transaction identified by transaction-id</a:t>
            </a:r>
          </a:p>
          <a:p>
            <a:endParaRPr lang="en-US" altLang="en-US" sz="700" dirty="0"/>
          </a:p>
          <a:p>
            <a:r>
              <a:rPr lang="en-US" altLang="en-US" b="1" dirty="0"/>
              <a:t>[</a:t>
            </a:r>
            <a:r>
              <a:rPr lang="en-US" altLang="en-US" b="1" dirty="0" err="1"/>
              <a:t>read_item</a:t>
            </a:r>
            <a:r>
              <a:rPr lang="en-US" altLang="en-US" b="1" dirty="0"/>
              <a:t>, transaction-id, X]:</a:t>
            </a:r>
            <a:r>
              <a:rPr lang="en-US" altLang="en-US" dirty="0"/>
              <a:t> the transaction identified by transaction-id reads the value of database item X. Optional in some protocols.</a:t>
            </a:r>
          </a:p>
          <a:p>
            <a:r>
              <a:rPr lang="en-US" altLang="en-US" b="1" dirty="0"/>
              <a:t>[</a:t>
            </a:r>
            <a:r>
              <a:rPr lang="en-US" altLang="en-US" b="1" dirty="0" err="1"/>
              <a:t>write_item</a:t>
            </a:r>
            <a:r>
              <a:rPr lang="en-US" altLang="en-US" b="1" dirty="0"/>
              <a:t>, transaction-id, X, </a:t>
            </a:r>
            <a:r>
              <a:rPr lang="en-US" altLang="en-US" b="1" dirty="0" err="1"/>
              <a:t>old_value</a:t>
            </a:r>
            <a:r>
              <a:rPr lang="en-US" altLang="en-US" b="1" dirty="0"/>
              <a:t>, </a:t>
            </a:r>
            <a:r>
              <a:rPr lang="en-US" altLang="en-US" b="1" dirty="0" err="1"/>
              <a:t>new_value</a:t>
            </a:r>
            <a:r>
              <a:rPr lang="en-US" altLang="en-US" b="1" dirty="0"/>
              <a:t>]:</a:t>
            </a:r>
            <a:r>
              <a:rPr lang="en-US" altLang="en-US" dirty="0"/>
              <a:t> the transaction identified by transaction-id changes the value of database item X from </a:t>
            </a:r>
            <a:r>
              <a:rPr lang="en-US" altLang="en-US" dirty="0" err="1"/>
              <a:t>old_value</a:t>
            </a:r>
            <a:r>
              <a:rPr lang="en-US" altLang="en-US" dirty="0"/>
              <a:t> to </a:t>
            </a:r>
            <a:r>
              <a:rPr lang="en-US" altLang="en-US" dirty="0" err="1"/>
              <a:t>new_value</a:t>
            </a:r>
            <a:endParaRPr lang="en-US" altLang="en-US" dirty="0"/>
          </a:p>
          <a:p>
            <a:endParaRPr lang="en-US" altLang="en-US" sz="500" dirty="0"/>
          </a:p>
          <a:p>
            <a:endParaRPr lang="en-US" altLang="en-US" sz="500" dirty="0"/>
          </a:p>
          <a:p>
            <a:r>
              <a:rPr lang="en-US" altLang="en-US" b="1" dirty="0"/>
              <a:t>[commit, transaction-id]:</a:t>
            </a:r>
            <a:r>
              <a:rPr lang="en-US" altLang="en-US" dirty="0"/>
              <a:t> the transaction identified by transaction-id has completed all accesses to the database successfully and its effect can be recorded permanently (committed)</a:t>
            </a:r>
          </a:p>
          <a:p>
            <a:endParaRPr lang="en-US" altLang="en-US" sz="600" dirty="0"/>
          </a:p>
          <a:p>
            <a:r>
              <a:rPr lang="en-US" altLang="en-US" b="1" dirty="0"/>
              <a:t>[abort, transaction-id]:</a:t>
            </a:r>
            <a:r>
              <a:rPr lang="en-US" altLang="en-US" dirty="0"/>
              <a:t> the transaction identified by transaction-id has been aborted</a:t>
            </a:r>
          </a:p>
          <a:p>
            <a:endParaRPr lang="en-US" dirty="0"/>
          </a:p>
        </p:txBody>
      </p:sp>
      <p:sp>
        <p:nvSpPr>
          <p:cNvPr id="4" name="Text Box 8"/>
          <p:cNvSpPr txBox="1">
            <a:spLocks noChangeArrowheads="1"/>
          </p:cNvSpPr>
          <p:nvPr/>
        </p:nvSpPr>
        <p:spPr bwMode="auto">
          <a:xfrm>
            <a:off x="9274002" y="1091746"/>
            <a:ext cx="2895600" cy="572464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en-US" sz="1400">
                <a:latin typeface="Courier New" panose="02070309020205020404" pitchFamily="49" charset="0"/>
              </a:rPr>
              <a:t>Credit_labmark (sno NUMBER, cno CHAR, credit NUMBER)</a:t>
            </a:r>
          </a:p>
          <a:p>
            <a:pPr eaLnBrk="0" hangingPunct="0"/>
            <a:r>
              <a:rPr lang="en-US" altLang="en-US" sz="1400">
                <a:latin typeface="Courier New" panose="02070309020205020404" pitchFamily="49" charset="0"/>
              </a:rPr>
              <a:t>old_mark  NUMBER; </a:t>
            </a:r>
          </a:p>
          <a:p>
            <a:pPr eaLnBrk="0" hangingPunct="0"/>
            <a:r>
              <a:rPr lang="en-US" altLang="en-US" sz="1400">
                <a:latin typeface="Courier New" panose="02070309020205020404" pitchFamily="49" charset="0"/>
              </a:rPr>
              <a:t>new_mark  NUMBER;</a:t>
            </a:r>
            <a:r>
              <a:rPr lang="en-US" altLang="en-US" sz="1600">
                <a:latin typeface="Courier New" panose="02070309020205020404" pitchFamily="49" charset="0"/>
              </a:rPr>
              <a:t> </a:t>
            </a:r>
          </a:p>
          <a:p>
            <a:pPr eaLnBrk="0" hangingPunct="0"/>
            <a:endParaRPr lang="en-US" altLang="en-US" sz="1400">
              <a:latin typeface="Courier New" panose="02070309020205020404" pitchFamily="49" charset="0"/>
            </a:endParaRPr>
          </a:p>
          <a:p>
            <a:pPr eaLnBrk="0" hangingPunct="0"/>
            <a:r>
              <a:rPr lang="en-US" altLang="en-US" sz="1400">
                <a:latin typeface="Courier New" panose="02070309020205020404" pitchFamily="49" charset="0"/>
              </a:rPr>
              <a:t>SELECT labmark INTO old_mark FROM enrol </a:t>
            </a:r>
          </a:p>
          <a:p>
            <a:pPr eaLnBrk="0" hangingPunct="0"/>
            <a:r>
              <a:rPr lang="en-US" altLang="en-US" sz="1400">
                <a:latin typeface="Courier New" panose="02070309020205020404" pitchFamily="49" charset="0"/>
              </a:rPr>
              <a:t>WHERE studno = sno and courseno = cno FOR UPDATE OF labmark; </a:t>
            </a:r>
          </a:p>
          <a:p>
            <a:pPr eaLnBrk="0" hangingPunct="0"/>
            <a:endParaRPr lang="en-US" altLang="en-US" sz="1400">
              <a:latin typeface="Courier New" panose="02070309020205020404" pitchFamily="49" charset="0"/>
            </a:endParaRPr>
          </a:p>
          <a:p>
            <a:pPr eaLnBrk="0" hangingPunct="0"/>
            <a:r>
              <a:rPr lang="en-US" altLang="en-US" sz="1400">
                <a:latin typeface="Courier New" panose="02070309020205020404" pitchFamily="49" charset="0"/>
              </a:rPr>
              <a:t>new_ mark := old_ mark + credit;</a:t>
            </a:r>
          </a:p>
          <a:p>
            <a:pPr eaLnBrk="0" hangingPunct="0"/>
            <a:r>
              <a:rPr lang="en-US" altLang="en-US" sz="1400">
                <a:latin typeface="Courier New" panose="02070309020205020404" pitchFamily="49" charset="0"/>
              </a:rPr>
              <a:t> </a:t>
            </a:r>
          </a:p>
          <a:p>
            <a:pPr eaLnBrk="0" hangingPunct="0"/>
            <a:r>
              <a:rPr lang="en-US" altLang="en-US" sz="1400">
                <a:latin typeface="Courier New" panose="02070309020205020404" pitchFamily="49" charset="0"/>
              </a:rPr>
              <a:t>UPDATE enrol SET labmark = new_mark WHERE studno = sno and courseno = cno ;</a:t>
            </a:r>
          </a:p>
          <a:p>
            <a:pPr eaLnBrk="0" hangingPunct="0"/>
            <a:endParaRPr lang="en-US" altLang="en-US" sz="1400">
              <a:latin typeface="Courier New" panose="02070309020205020404" pitchFamily="49" charset="0"/>
            </a:endParaRPr>
          </a:p>
          <a:p>
            <a:pPr eaLnBrk="0" hangingPunct="0"/>
            <a:r>
              <a:rPr lang="en-US" altLang="en-US" sz="1400">
                <a:latin typeface="Courier New" panose="02070309020205020404" pitchFamily="49" charset="0"/>
              </a:rPr>
              <a:t>COMMIT;</a:t>
            </a:r>
          </a:p>
          <a:p>
            <a:pPr eaLnBrk="0" hangingPunct="0"/>
            <a:endParaRPr lang="en-US" altLang="en-US" sz="1400">
              <a:latin typeface="Courier New" panose="02070309020205020404" pitchFamily="49" charset="0"/>
            </a:endParaRPr>
          </a:p>
          <a:p>
            <a:pPr eaLnBrk="0" hangingPunct="0"/>
            <a:r>
              <a:rPr lang="en-US" altLang="en-US" sz="1400">
                <a:latin typeface="Courier New" panose="02070309020205020404" pitchFamily="49" charset="0"/>
              </a:rPr>
              <a:t>EXCEPTION </a:t>
            </a:r>
            <a:endParaRPr lang="en-US" altLang="en-US" sz="1400" b="1">
              <a:latin typeface="Courier New" panose="02070309020205020404" pitchFamily="49" charset="0"/>
            </a:endParaRPr>
          </a:p>
          <a:p>
            <a:pPr eaLnBrk="0" hangingPunct="0"/>
            <a:r>
              <a:rPr lang="en-US" altLang="en-US" sz="1400">
                <a:latin typeface="Courier New" panose="02070309020205020404" pitchFamily="49" charset="0"/>
              </a:rPr>
              <a:t>  WHEN OTHERS THEN  ROLLBACK;</a:t>
            </a:r>
          </a:p>
          <a:p>
            <a:pPr eaLnBrk="0" hangingPunct="0"/>
            <a:r>
              <a:rPr lang="en-US" altLang="en-US" sz="1400">
                <a:latin typeface="Courier New" panose="02070309020205020404" pitchFamily="49" charset="0"/>
              </a:rPr>
              <a:t> </a:t>
            </a:r>
          </a:p>
          <a:p>
            <a:pPr eaLnBrk="0" hangingPunct="0"/>
            <a:r>
              <a:rPr lang="en-US" altLang="en-US" sz="1400">
                <a:latin typeface="Courier New" panose="02070309020205020404" pitchFamily="49" charset="0"/>
              </a:rPr>
              <a:t>END credit_labmark; </a:t>
            </a:r>
            <a:endParaRPr lang="en-US" altLang="en-US" sz="1000">
              <a:latin typeface="Courier New" panose="02070309020205020404" pitchFamily="49" charset="0"/>
            </a:endParaRPr>
          </a:p>
        </p:txBody>
      </p:sp>
      <p:sp>
        <p:nvSpPr>
          <p:cNvPr id="5" name="Line 9"/>
          <p:cNvSpPr>
            <a:spLocks noChangeShapeType="1"/>
          </p:cNvSpPr>
          <p:nvPr/>
        </p:nvSpPr>
        <p:spPr bwMode="auto">
          <a:xfrm flipV="1">
            <a:off x="8055429" y="1244146"/>
            <a:ext cx="1218573" cy="119425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10"/>
          <p:cNvSpPr>
            <a:spLocks noChangeShapeType="1"/>
          </p:cNvSpPr>
          <p:nvPr/>
        </p:nvSpPr>
        <p:spPr bwMode="auto">
          <a:xfrm>
            <a:off x="8490857" y="4122056"/>
            <a:ext cx="859345" cy="55108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11"/>
          <p:cNvSpPr>
            <a:spLocks noChangeShapeType="1"/>
          </p:cNvSpPr>
          <p:nvPr/>
        </p:nvSpPr>
        <p:spPr bwMode="auto">
          <a:xfrm flipV="1">
            <a:off x="8171543" y="2920545"/>
            <a:ext cx="1178659" cy="3016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12"/>
          <p:cNvSpPr>
            <a:spLocks noChangeShapeType="1"/>
          </p:cNvSpPr>
          <p:nvPr/>
        </p:nvSpPr>
        <p:spPr bwMode="auto">
          <a:xfrm>
            <a:off x="8403771" y="4978400"/>
            <a:ext cx="870231" cy="22814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13"/>
          <p:cNvSpPr>
            <a:spLocks noChangeShapeType="1"/>
          </p:cNvSpPr>
          <p:nvPr/>
        </p:nvSpPr>
        <p:spPr bwMode="auto">
          <a:xfrm>
            <a:off x="8054802" y="5968546"/>
            <a:ext cx="1219200" cy="152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715907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lstStyle/>
          <a:p>
            <a:r>
              <a:rPr lang="en-US" dirty="0" smtClean="0"/>
              <a:t>Single VS multi user system</a:t>
            </a:r>
          </a:p>
          <a:p>
            <a:r>
              <a:rPr lang="en-US" dirty="0" smtClean="0"/>
              <a:t>Transaction</a:t>
            </a:r>
          </a:p>
          <a:p>
            <a:r>
              <a:rPr lang="en-US" dirty="0" smtClean="0"/>
              <a:t>Properties of transaction</a:t>
            </a:r>
          </a:p>
          <a:p>
            <a:r>
              <a:rPr lang="en-US" dirty="0" smtClean="0"/>
              <a:t>Concurrency control and recovery methods.</a:t>
            </a:r>
          </a:p>
          <a:p>
            <a:endParaRPr lang="en-US" dirty="0" smtClean="0"/>
          </a:p>
          <a:p>
            <a:endParaRPr lang="en-US" dirty="0"/>
          </a:p>
        </p:txBody>
      </p:sp>
    </p:spTree>
    <p:extLst>
      <p:ext uri="{BB962C8B-B14F-4D97-AF65-F5344CB8AC3E}">
        <p14:creationId xmlns:p14="http://schemas.microsoft.com/office/powerpoint/2010/main" val="3091146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Execution</a:t>
            </a:r>
            <a:endParaRPr lang="en-US" dirty="0"/>
          </a:p>
        </p:txBody>
      </p:sp>
      <p:sp>
        <p:nvSpPr>
          <p:cNvPr id="5" name="Rectangle 58"/>
          <p:cNvSpPr>
            <a:spLocks noChangeArrowheads="1"/>
          </p:cNvSpPr>
          <p:nvPr/>
        </p:nvSpPr>
        <p:spPr bwMode="auto">
          <a:xfrm>
            <a:off x="3751942" y="1404257"/>
            <a:ext cx="5334000" cy="12033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800">
                <a:latin typeface="Arial" panose="020B0604020202020204" pitchFamily="34" charset="0"/>
              </a:rPr>
              <a:t>A transaction reaches its </a:t>
            </a:r>
            <a:r>
              <a:rPr lang="en-US" altLang="en-US" sz="1800" i="1">
                <a:latin typeface="Arial" panose="020B0604020202020204" pitchFamily="34" charset="0"/>
              </a:rPr>
              <a:t>commit point</a:t>
            </a:r>
            <a:r>
              <a:rPr lang="en-US" altLang="en-US" sz="1800">
                <a:latin typeface="Arial" panose="020B0604020202020204" pitchFamily="34" charset="0"/>
              </a:rPr>
              <a:t> when all operations accessing the database are completed and the result has been recorded in the log. It then writes a [commit, transaction-id].</a:t>
            </a:r>
            <a:endParaRPr lang="en-US" altLang="en-US">
              <a:latin typeface="Times New Roman" panose="02020603050405020304" pitchFamily="18" charset="0"/>
            </a:endParaRPr>
          </a:p>
        </p:txBody>
      </p:sp>
      <p:sp>
        <p:nvSpPr>
          <p:cNvPr id="6" name="Rectangle 60"/>
          <p:cNvSpPr>
            <a:spLocks noChangeArrowheads="1"/>
          </p:cNvSpPr>
          <p:nvPr/>
        </p:nvSpPr>
        <p:spPr bwMode="auto">
          <a:xfrm>
            <a:off x="856342" y="5214257"/>
            <a:ext cx="8077200" cy="147796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800">
                <a:latin typeface="Arial" panose="020B0604020202020204" pitchFamily="34" charset="0"/>
              </a:rPr>
              <a:t>If a system failure occurs, searching the log and rollback the transactions that have written into the log a</a:t>
            </a:r>
          </a:p>
          <a:p>
            <a:pPr lvl="1" eaLnBrk="0" hangingPunct="0"/>
            <a:r>
              <a:rPr lang="en-US" altLang="en-US" sz="1800" b="1">
                <a:latin typeface="Arial" panose="020B0604020202020204" pitchFamily="34" charset="0"/>
              </a:rPr>
              <a:t>[start_transaction, transaction-id]</a:t>
            </a:r>
          </a:p>
          <a:p>
            <a:pPr lvl="1" eaLnBrk="0" hangingPunct="0"/>
            <a:r>
              <a:rPr lang="en-US" altLang="en-US" sz="1800" b="1">
                <a:latin typeface="Arial" panose="020B0604020202020204" pitchFamily="34" charset="0"/>
              </a:rPr>
              <a:t>[write_item, transaction-id, X, old_value, new_value]</a:t>
            </a:r>
          </a:p>
          <a:p>
            <a:pPr eaLnBrk="0" hangingPunct="0"/>
            <a:r>
              <a:rPr lang="en-US" altLang="en-US" sz="1800">
                <a:latin typeface="Arial" panose="020B0604020202020204" pitchFamily="34" charset="0"/>
              </a:rPr>
              <a:t>but have not recorded into the log  a </a:t>
            </a:r>
            <a:r>
              <a:rPr lang="en-US" altLang="en-US" sz="1800" b="1">
                <a:latin typeface="Arial" panose="020B0604020202020204" pitchFamily="34" charset="0"/>
              </a:rPr>
              <a:t>[commit, transaction-id]</a:t>
            </a:r>
            <a:endParaRPr lang="en-US" altLang="en-US" sz="1800">
              <a:latin typeface="Arial" panose="020B0604020202020204" pitchFamily="34" charset="0"/>
            </a:endParaRPr>
          </a:p>
        </p:txBody>
      </p:sp>
      <p:pic>
        <p:nvPicPr>
          <p:cNvPr id="7" name="Picture 7" descr="fig17_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194" y="2725057"/>
            <a:ext cx="8067748" cy="2174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3347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normAutofit/>
          </a:bodyPr>
          <a:lstStyle/>
          <a:p>
            <a:r>
              <a:rPr lang="en-US" dirty="0"/>
              <a:t>compares single-user and </a:t>
            </a:r>
            <a:r>
              <a:rPr lang="en-US" dirty="0" smtClean="0"/>
              <a:t>multiuser database </a:t>
            </a:r>
            <a:r>
              <a:rPr lang="en-US" dirty="0"/>
              <a:t>systems and demonstrates how concurrent execution of </a:t>
            </a:r>
            <a:r>
              <a:rPr lang="en-US" dirty="0" smtClean="0"/>
              <a:t>transactions can </a:t>
            </a:r>
            <a:r>
              <a:rPr lang="en-US" dirty="0"/>
              <a:t>take place in multiuser systems</a:t>
            </a:r>
            <a:r>
              <a:rPr lang="en-US" dirty="0" smtClean="0"/>
              <a:t>.</a:t>
            </a:r>
          </a:p>
          <a:p>
            <a:r>
              <a:rPr lang="en-US" dirty="0" smtClean="0"/>
              <a:t>To get knowledge about transaction and its properties</a:t>
            </a:r>
          </a:p>
          <a:p>
            <a:r>
              <a:rPr lang="en-US" dirty="0" smtClean="0"/>
              <a:t>How Problem of concurrency occurs in multiuser system</a:t>
            </a:r>
          </a:p>
          <a:p>
            <a:r>
              <a:rPr lang="en-US" dirty="0" smtClean="0"/>
              <a:t>Recovery methods</a:t>
            </a:r>
          </a:p>
          <a:p>
            <a:r>
              <a:rPr lang="en-US" dirty="0" smtClean="0"/>
              <a:t>Serial Schedule, non serial schedule and conflict schedule</a:t>
            </a:r>
          </a:p>
          <a:p>
            <a:r>
              <a:rPr lang="en-US" dirty="0" smtClean="0"/>
              <a:t>Method use to handle concurrency</a:t>
            </a:r>
            <a:endParaRPr lang="en-US" dirty="0"/>
          </a:p>
        </p:txBody>
      </p:sp>
    </p:spTree>
    <p:extLst>
      <p:ext uri="{BB962C8B-B14F-4D97-AF65-F5344CB8AC3E}">
        <p14:creationId xmlns:p14="http://schemas.microsoft.com/office/powerpoint/2010/main" val="2777202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user Vs multiuser System</a:t>
            </a:r>
            <a:endParaRPr lang="en-US" dirty="0"/>
          </a:p>
        </p:txBody>
      </p:sp>
      <p:sp>
        <p:nvSpPr>
          <p:cNvPr id="3" name="Content Placeholder 2"/>
          <p:cNvSpPr>
            <a:spLocks noGrp="1"/>
          </p:cNvSpPr>
          <p:nvPr>
            <p:ph idx="1"/>
          </p:nvPr>
        </p:nvSpPr>
        <p:spPr/>
        <p:txBody>
          <a:bodyPr>
            <a:normAutofit/>
          </a:bodyPr>
          <a:lstStyle/>
          <a:p>
            <a:r>
              <a:rPr lang="en-US" dirty="0"/>
              <a:t>A DBMS is </a:t>
            </a:r>
            <a:r>
              <a:rPr lang="en-US" b="1" dirty="0"/>
              <a:t>single-user </a:t>
            </a:r>
            <a:r>
              <a:rPr lang="en-US" dirty="0"/>
              <a:t>if at most one user </a:t>
            </a:r>
            <a:r>
              <a:rPr lang="en-US" dirty="0" smtClean="0"/>
              <a:t>at a </a:t>
            </a:r>
            <a:r>
              <a:rPr lang="en-US" dirty="0"/>
              <a:t>time can use the </a:t>
            </a:r>
            <a:r>
              <a:rPr lang="en-US" dirty="0" smtClean="0"/>
              <a:t>system</a:t>
            </a:r>
          </a:p>
          <a:p>
            <a:r>
              <a:rPr lang="en-US" dirty="0" smtClean="0"/>
              <a:t>It </a:t>
            </a:r>
            <a:r>
              <a:rPr lang="en-US" dirty="0"/>
              <a:t>is </a:t>
            </a:r>
            <a:r>
              <a:rPr lang="en-US" b="1" dirty="0"/>
              <a:t>multiuser </a:t>
            </a:r>
            <a:r>
              <a:rPr lang="en-US" dirty="0"/>
              <a:t>if many users can use the </a:t>
            </a:r>
            <a:r>
              <a:rPr lang="en-US" dirty="0" smtClean="0"/>
              <a:t>system—and hence </a:t>
            </a:r>
            <a:r>
              <a:rPr lang="en-US" dirty="0"/>
              <a:t>access the </a:t>
            </a:r>
            <a:r>
              <a:rPr lang="en-US" dirty="0" smtClean="0"/>
              <a:t>database—concurrently</a:t>
            </a:r>
          </a:p>
          <a:p>
            <a:r>
              <a:rPr lang="en-US" dirty="0" smtClean="0"/>
              <a:t>For </a:t>
            </a:r>
            <a:r>
              <a:rPr lang="en-US" dirty="0"/>
              <a:t>example, </a:t>
            </a:r>
            <a:r>
              <a:rPr lang="en-US" dirty="0" smtClean="0"/>
              <a:t>an airline </a:t>
            </a:r>
            <a:r>
              <a:rPr lang="en-US" dirty="0"/>
              <a:t>reservations system is used by hundreds of travel agents and </a:t>
            </a:r>
            <a:r>
              <a:rPr lang="en-US" dirty="0" smtClean="0"/>
              <a:t>reservation clerks </a:t>
            </a:r>
            <a:r>
              <a:rPr lang="en-US" dirty="0"/>
              <a:t>concurrently. Database systems used in banks, insurance agencies, </a:t>
            </a:r>
            <a:r>
              <a:rPr lang="en-US" dirty="0" smtClean="0"/>
              <a:t>stock exchanges</a:t>
            </a:r>
            <a:r>
              <a:rPr lang="en-US" dirty="0"/>
              <a:t>, supermarkets, and many other applications are multiuser systems</a:t>
            </a:r>
            <a:r>
              <a:rPr lang="en-US" dirty="0" smtClean="0"/>
              <a:t>.</a:t>
            </a:r>
          </a:p>
          <a:p>
            <a:r>
              <a:rPr lang="en-US" dirty="0" smtClean="0"/>
              <a:t>In these </a:t>
            </a:r>
            <a:r>
              <a:rPr lang="en-US" dirty="0"/>
              <a:t>systems, hundreds or thousands of users are typically operating on the </a:t>
            </a:r>
            <a:r>
              <a:rPr lang="en-US" dirty="0" smtClean="0"/>
              <a:t>database by </a:t>
            </a:r>
            <a:r>
              <a:rPr lang="en-US" dirty="0"/>
              <a:t>submitting transactions concurrently to the system.</a:t>
            </a:r>
          </a:p>
        </p:txBody>
      </p:sp>
    </p:spTree>
    <p:extLst>
      <p:ext uri="{BB962C8B-B14F-4D97-AF65-F5344CB8AC3E}">
        <p14:creationId xmlns:p14="http://schemas.microsoft.com/office/powerpoint/2010/main" val="1945852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user Vs multiuser System</a:t>
            </a:r>
            <a:endParaRPr lang="en-US" dirty="0"/>
          </a:p>
        </p:txBody>
      </p:sp>
      <p:sp>
        <p:nvSpPr>
          <p:cNvPr id="3" name="Content Placeholder 2"/>
          <p:cNvSpPr>
            <a:spLocks noGrp="1"/>
          </p:cNvSpPr>
          <p:nvPr>
            <p:ph idx="1"/>
          </p:nvPr>
        </p:nvSpPr>
        <p:spPr/>
        <p:txBody>
          <a:bodyPr>
            <a:normAutofit/>
          </a:bodyPr>
          <a:lstStyle/>
          <a:p>
            <a:r>
              <a:rPr lang="en-US" dirty="0"/>
              <a:t>Multiple users can access databases—and use computer </a:t>
            </a:r>
            <a:r>
              <a:rPr lang="en-US" dirty="0" smtClean="0"/>
              <a:t>systems simultaneously</a:t>
            </a:r>
            <a:r>
              <a:rPr lang="en-US" dirty="0"/>
              <a:t> </a:t>
            </a:r>
            <a:r>
              <a:rPr lang="en-US" dirty="0" smtClean="0"/>
              <a:t>because </a:t>
            </a:r>
            <a:r>
              <a:rPr lang="en-US" dirty="0"/>
              <a:t>of the concept of </a:t>
            </a:r>
            <a:r>
              <a:rPr lang="en-US" b="1" dirty="0"/>
              <a:t>multiprogramming</a:t>
            </a:r>
            <a:r>
              <a:rPr lang="en-US" dirty="0"/>
              <a:t>, which allows the operating </a:t>
            </a:r>
            <a:r>
              <a:rPr lang="en-US" dirty="0" smtClean="0"/>
              <a:t>system of </a:t>
            </a:r>
            <a:r>
              <a:rPr lang="en-US" dirty="0"/>
              <a:t>the computer to execute multiple programs—or </a:t>
            </a:r>
            <a:r>
              <a:rPr lang="en-US" b="1" dirty="0"/>
              <a:t>processes</a:t>
            </a:r>
            <a:r>
              <a:rPr lang="en-US" dirty="0"/>
              <a:t>—at the same time. </a:t>
            </a:r>
            <a:endParaRPr lang="en-US" dirty="0" smtClean="0"/>
          </a:p>
          <a:p>
            <a:r>
              <a:rPr lang="en-US" dirty="0" smtClean="0"/>
              <a:t>A</a:t>
            </a:r>
            <a:r>
              <a:rPr lang="en-US" dirty="0"/>
              <a:t> </a:t>
            </a:r>
            <a:r>
              <a:rPr lang="en-US" dirty="0" smtClean="0"/>
              <a:t>single </a:t>
            </a:r>
            <a:r>
              <a:rPr lang="en-US" dirty="0"/>
              <a:t>central processing unit (CPU) can only execute at most one process at a </a:t>
            </a:r>
            <a:r>
              <a:rPr lang="en-US" dirty="0" smtClean="0"/>
              <a:t>time. </a:t>
            </a:r>
          </a:p>
          <a:p>
            <a:r>
              <a:rPr lang="en-US" dirty="0" smtClean="0"/>
              <a:t>However</a:t>
            </a:r>
            <a:r>
              <a:rPr lang="en-US" dirty="0"/>
              <a:t>, </a:t>
            </a:r>
            <a:r>
              <a:rPr lang="en-US" b="1" dirty="0"/>
              <a:t>multiprogramming operating systems </a:t>
            </a:r>
            <a:r>
              <a:rPr lang="en-US" dirty="0"/>
              <a:t>execute some commands </a:t>
            </a:r>
            <a:r>
              <a:rPr lang="en-US" dirty="0" smtClean="0"/>
              <a:t>from one </a:t>
            </a:r>
            <a:r>
              <a:rPr lang="en-US" dirty="0"/>
              <a:t>process, then suspend that process and execute some commands from the next</a:t>
            </a:r>
          </a:p>
        </p:txBody>
      </p:sp>
      <p:pic>
        <p:nvPicPr>
          <p:cNvPr id="4" name="Picture 3"/>
          <p:cNvPicPr>
            <a:picLocks noChangeAspect="1"/>
          </p:cNvPicPr>
          <p:nvPr/>
        </p:nvPicPr>
        <p:blipFill>
          <a:blip r:embed="rId2"/>
          <a:stretch>
            <a:fillRect/>
          </a:stretch>
        </p:blipFill>
        <p:spPr>
          <a:xfrm>
            <a:off x="3505760" y="4752975"/>
            <a:ext cx="5314950" cy="2105025"/>
          </a:xfrm>
          <a:prstGeom prst="rect">
            <a:avLst/>
          </a:prstGeom>
        </p:spPr>
      </p:pic>
    </p:spTree>
    <p:extLst>
      <p:ext uri="{BB962C8B-B14F-4D97-AF65-F5344CB8AC3E}">
        <p14:creationId xmlns:p14="http://schemas.microsoft.com/office/powerpoint/2010/main" val="3782528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71282"/>
          </a:xfrm>
        </p:spPr>
        <p:txBody>
          <a:bodyPr/>
          <a:lstStyle/>
          <a:p>
            <a:r>
              <a:rPr lang="en-US" dirty="0" smtClean="0"/>
              <a:t>Transaction</a:t>
            </a:r>
            <a:endParaRPr lang="en-US" dirty="0"/>
          </a:p>
        </p:txBody>
      </p:sp>
      <p:sp>
        <p:nvSpPr>
          <p:cNvPr id="3" name="Content Placeholder 2"/>
          <p:cNvSpPr>
            <a:spLocks noGrp="1"/>
          </p:cNvSpPr>
          <p:nvPr>
            <p:ph idx="1"/>
          </p:nvPr>
        </p:nvSpPr>
        <p:spPr>
          <a:xfrm>
            <a:off x="544848" y="1510096"/>
            <a:ext cx="8596668" cy="3880773"/>
          </a:xfrm>
        </p:spPr>
        <p:txBody>
          <a:bodyPr/>
          <a:lstStyle/>
          <a:p>
            <a:r>
              <a:rPr lang="en-US" altLang="en-US" dirty="0"/>
              <a:t>A transaction is the basic logical unit of execution in an information </a:t>
            </a:r>
            <a:r>
              <a:rPr lang="en-US" altLang="en-US" dirty="0" smtClean="0"/>
              <a:t>system</a:t>
            </a:r>
          </a:p>
          <a:p>
            <a:r>
              <a:rPr lang="en-US" altLang="en-US" dirty="0" smtClean="0"/>
              <a:t> </a:t>
            </a:r>
            <a:r>
              <a:rPr lang="en-US" altLang="en-US" dirty="0"/>
              <a:t>A transaction is a sequence of operations that must be executed as a whole, taking a consistent (&amp; correct) database state into another consistent (&amp; correct) database state; </a:t>
            </a:r>
          </a:p>
          <a:p>
            <a:r>
              <a:rPr lang="en-US" altLang="en-US" dirty="0"/>
              <a:t>A collection of actions that make consistent transformations of system states while preserving system consistency</a:t>
            </a:r>
          </a:p>
          <a:p>
            <a:r>
              <a:rPr lang="en-US" dirty="0"/>
              <a:t>transaction includes one or more database access operations—these </a:t>
            </a:r>
            <a:r>
              <a:rPr lang="en-US" dirty="0" smtClean="0"/>
              <a:t>can include </a:t>
            </a:r>
            <a:r>
              <a:rPr lang="en-US" dirty="0"/>
              <a:t>insertion, deletion, modification, or retrieval operations</a:t>
            </a:r>
          </a:p>
        </p:txBody>
      </p:sp>
      <p:sp>
        <p:nvSpPr>
          <p:cNvPr id="4" name="Rectangle 1037"/>
          <p:cNvSpPr>
            <a:spLocks noChangeArrowheads="1"/>
          </p:cNvSpPr>
          <p:nvPr/>
        </p:nvSpPr>
        <p:spPr bwMode="auto">
          <a:xfrm>
            <a:off x="3966882" y="5719482"/>
            <a:ext cx="1565275"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en-US" sz="1200">
                <a:latin typeface="Arial" panose="020B0604020202020204" pitchFamily="34" charset="0"/>
              </a:rPr>
              <a:t>database may be temporarily in an inconsistent state during execution</a:t>
            </a:r>
          </a:p>
        </p:txBody>
      </p:sp>
      <p:sp>
        <p:nvSpPr>
          <p:cNvPr id="5" name="Rectangle 1038"/>
          <p:cNvSpPr>
            <a:spLocks noChangeArrowheads="1"/>
          </p:cNvSpPr>
          <p:nvPr/>
        </p:nvSpPr>
        <p:spPr bwMode="auto">
          <a:xfrm>
            <a:off x="537882" y="5490882"/>
            <a:ext cx="1387475"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200">
                <a:latin typeface="Arial" panose="020B0604020202020204" pitchFamily="34" charset="0"/>
              </a:rPr>
              <a:t>begin Transaction</a:t>
            </a:r>
          </a:p>
        </p:txBody>
      </p:sp>
      <p:sp>
        <p:nvSpPr>
          <p:cNvPr id="6" name="Rectangle 1039"/>
          <p:cNvSpPr>
            <a:spLocks noChangeArrowheads="1"/>
          </p:cNvSpPr>
          <p:nvPr/>
        </p:nvSpPr>
        <p:spPr bwMode="auto">
          <a:xfrm>
            <a:off x="7700682" y="5490882"/>
            <a:ext cx="1270000"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200">
                <a:latin typeface="Arial" panose="020B0604020202020204" pitchFamily="34" charset="0"/>
              </a:rPr>
              <a:t>end Transaction</a:t>
            </a:r>
          </a:p>
        </p:txBody>
      </p:sp>
      <p:sp>
        <p:nvSpPr>
          <p:cNvPr id="7" name="Rectangle 1040"/>
          <p:cNvSpPr>
            <a:spLocks noChangeArrowheads="1"/>
          </p:cNvSpPr>
          <p:nvPr/>
        </p:nvSpPr>
        <p:spPr bwMode="auto">
          <a:xfrm>
            <a:off x="3890682" y="5490882"/>
            <a:ext cx="1836738"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200">
                <a:latin typeface="Arial" panose="020B0604020202020204" pitchFamily="34" charset="0"/>
              </a:rPr>
              <a:t>execution of Transaction</a:t>
            </a:r>
          </a:p>
        </p:txBody>
      </p:sp>
      <p:sp>
        <p:nvSpPr>
          <p:cNvPr id="8" name="Rectangle 1046"/>
          <p:cNvSpPr>
            <a:spLocks noChangeArrowheads="1"/>
          </p:cNvSpPr>
          <p:nvPr/>
        </p:nvSpPr>
        <p:spPr bwMode="auto">
          <a:xfrm>
            <a:off x="1147482" y="4668557"/>
            <a:ext cx="2743200" cy="317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lang="en-US" altLang="en-US" sz="1400">
                <a:latin typeface="Arial" panose="020B0604020202020204" pitchFamily="34" charset="0"/>
              </a:rPr>
              <a:t>Account A Fred Bloggs £1000</a:t>
            </a:r>
          </a:p>
        </p:txBody>
      </p:sp>
      <p:sp>
        <p:nvSpPr>
          <p:cNvPr id="9" name="Rectangle 1048"/>
          <p:cNvSpPr>
            <a:spLocks noChangeArrowheads="1"/>
          </p:cNvSpPr>
          <p:nvPr/>
        </p:nvSpPr>
        <p:spPr bwMode="auto">
          <a:xfrm>
            <a:off x="1147482" y="4973357"/>
            <a:ext cx="2743200" cy="317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lang="en-US" altLang="en-US" sz="1400">
                <a:latin typeface="Arial" panose="020B0604020202020204" pitchFamily="34" charset="0"/>
              </a:rPr>
              <a:t>Account B Sue Smith £0</a:t>
            </a:r>
          </a:p>
        </p:txBody>
      </p:sp>
      <p:sp>
        <p:nvSpPr>
          <p:cNvPr id="10" name="Line 1051"/>
          <p:cNvSpPr>
            <a:spLocks noChangeShapeType="1"/>
          </p:cNvSpPr>
          <p:nvPr/>
        </p:nvSpPr>
        <p:spPr bwMode="auto">
          <a:xfrm>
            <a:off x="3966882" y="4957482"/>
            <a:ext cx="16002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 Box 1052"/>
          <p:cNvSpPr txBox="1">
            <a:spLocks noChangeArrowheads="1"/>
          </p:cNvSpPr>
          <p:nvPr/>
        </p:nvSpPr>
        <p:spPr bwMode="auto">
          <a:xfrm>
            <a:off x="4119282" y="4576482"/>
            <a:ext cx="1447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i="1">
                <a:latin typeface="Arial" panose="020B0604020202020204" pitchFamily="34" charset="0"/>
              </a:rPr>
              <a:t>Transfer £500</a:t>
            </a:r>
          </a:p>
        </p:txBody>
      </p:sp>
      <p:sp>
        <p:nvSpPr>
          <p:cNvPr id="12" name="Rectangle 1049"/>
          <p:cNvSpPr>
            <a:spLocks noChangeArrowheads="1"/>
          </p:cNvSpPr>
          <p:nvPr/>
        </p:nvSpPr>
        <p:spPr bwMode="auto">
          <a:xfrm>
            <a:off x="5567082" y="4960657"/>
            <a:ext cx="2743200" cy="317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lang="en-US" altLang="en-US" sz="1400">
                <a:latin typeface="Arial" panose="020B0604020202020204" pitchFamily="34" charset="0"/>
              </a:rPr>
              <a:t>Account B Sue Smith £500</a:t>
            </a:r>
          </a:p>
        </p:txBody>
      </p:sp>
      <p:sp>
        <p:nvSpPr>
          <p:cNvPr id="13" name="Rectangle 1050"/>
          <p:cNvSpPr>
            <a:spLocks noChangeArrowheads="1"/>
          </p:cNvSpPr>
          <p:nvPr/>
        </p:nvSpPr>
        <p:spPr bwMode="auto">
          <a:xfrm>
            <a:off x="5567082" y="4655857"/>
            <a:ext cx="2743200" cy="317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lang="en-US" altLang="en-US" sz="1400">
                <a:latin typeface="Arial" panose="020B0604020202020204" pitchFamily="34" charset="0"/>
              </a:rPr>
              <a:t>Account A Fred Bloggs £500</a:t>
            </a:r>
          </a:p>
        </p:txBody>
      </p:sp>
      <p:sp>
        <p:nvSpPr>
          <p:cNvPr id="14" name="Rectangle 1031"/>
          <p:cNvSpPr>
            <a:spLocks noChangeArrowheads="1"/>
          </p:cNvSpPr>
          <p:nvPr/>
        </p:nvSpPr>
        <p:spPr bwMode="auto">
          <a:xfrm>
            <a:off x="6411466" y="4127966"/>
            <a:ext cx="12700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en-US" sz="1200">
                <a:latin typeface="Arial" panose="020B0604020202020204" pitchFamily="34" charset="0"/>
              </a:rPr>
              <a:t>database in a consistent state</a:t>
            </a:r>
          </a:p>
        </p:txBody>
      </p:sp>
      <p:sp>
        <p:nvSpPr>
          <p:cNvPr id="15" name="Rectangle 1036"/>
          <p:cNvSpPr>
            <a:spLocks noChangeArrowheads="1"/>
          </p:cNvSpPr>
          <p:nvPr/>
        </p:nvSpPr>
        <p:spPr bwMode="auto">
          <a:xfrm>
            <a:off x="1991866" y="4127966"/>
            <a:ext cx="12700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en-US" sz="1200">
                <a:latin typeface="Arial" panose="020B0604020202020204" pitchFamily="34" charset="0"/>
              </a:rPr>
              <a:t>database in a consistent state</a:t>
            </a:r>
          </a:p>
        </p:txBody>
      </p:sp>
    </p:spTree>
    <p:extLst>
      <p:ext uri="{BB962C8B-B14F-4D97-AF65-F5344CB8AC3E}">
        <p14:creationId xmlns:p14="http://schemas.microsoft.com/office/powerpoint/2010/main" val="3388124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only and write Transaction</a:t>
            </a:r>
            <a:endParaRPr lang="en-US" dirty="0"/>
          </a:p>
        </p:txBody>
      </p:sp>
      <p:sp>
        <p:nvSpPr>
          <p:cNvPr id="3" name="Content Placeholder 2"/>
          <p:cNvSpPr>
            <a:spLocks noGrp="1"/>
          </p:cNvSpPr>
          <p:nvPr>
            <p:ph idx="1"/>
          </p:nvPr>
        </p:nvSpPr>
        <p:spPr/>
        <p:txBody>
          <a:bodyPr>
            <a:normAutofit fontScale="92500" lnSpcReduction="10000"/>
          </a:bodyPr>
          <a:lstStyle/>
          <a:p>
            <a:r>
              <a:rPr lang="en-US" sz="2000" dirty="0"/>
              <a:t>If the database operations in </a:t>
            </a:r>
            <a:r>
              <a:rPr lang="en-US" sz="2000" dirty="0" smtClean="0"/>
              <a:t>a transaction </a:t>
            </a:r>
            <a:r>
              <a:rPr lang="en-US" sz="2000" dirty="0"/>
              <a:t>do not update the database but only retrieve data, the transaction </a:t>
            </a:r>
            <a:r>
              <a:rPr lang="en-US" sz="2000" dirty="0" smtClean="0"/>
              <a:t>is called </a:t>
            </a:r>
            <a:r>
              <a:rPr lang="en-US" sz="2000" dirty="0"/>
              <a:t>a </a:t>
            </a:r>
            <a:r>
              <a:rPr lang="en-US" sz="2000" b="1" dirty="0"/>
              <a:t>read-only </a:t>
            </a:r>
            <a:r>
              <a:rPr lang="en-US" sz="2000" b="1" dirty="0" smtClean="0"/>
              <a:t>transaction</a:t>
            </a:r>
            <a:endParaRPr lang="en-US" sz="2000" dirty="0"/>
          </a:p>
          <a:p>
            <a:r>
              <a:rPr lang="en-US" sz="2000" dirty="0" smtClean="0"/>
              <a:t>If the database operation in a transaction retrieve as well as update the database, </a:t>
            </a:r>
            <a:r>
              <a:rPr lang="en-US" sz="2000" dirty="0"/>
              <a:t>is known as a </a:t>
            </a:r>
            <a:r>
              <a:rPr lang="en-US" sz="2000" b="1" dirty="0"/>
              <a:t>read-write transaction</a:t>
            </a:r>
            <a:r>
              <a:rPr lang="en-US" sz="2000" dirty="0" smtClean="0"/>
              <a:t>.</a:t>
            </a:r>
          </a:p>
          <a:p>
            <a:r>
              <a:rPr lang="en-US" sz="2000" dirty="0"/>
              <a:t>A </a:t>
            </a:r>
            <a:r>
              <a:rPr lang="en-US" sz="2000" b="1" dirty="0"/>
              <a:t>database </a:t>
            </a:r>
            <a:r>
              <a:rPr lang="en-US" sz="2000" dirty="0"/>
              <a:t>is basically </a:t>
            </a:r>
            <a:r>
              <a:rPr lang="en-US" sz="2000" dirty="0" smtClean="0"/>
              <a:t>represented as </a:t>
            </a:r>
            <a:r>
              <a:rPr lang="en-US" sz="2000" dirty="0"/>
              <a:t>a collection of </a:t>
            </a:r>
            <a:r>
              <a:rPr lang="en-US" sz="2000" i="1" dirty="0"/>
              <a:t>named data </a:t>
            </a:r>
            <a:r>
              <a:rPr lang="en-US" sz="2000" i="1" dirty="0" smtClean="0"/>
              <a:t>items</a:t>
            </a:r>
          </a:p>
          <a:p>
            <a:r>
              <a:rPr lang="en-US" sz="2000" dirty="0" smtClean="0"/>
              <a:t>The </a:t>
            </a:r>
            <a:r>
              <a:rPr lang="en-US" sz="2000" dirty="0"/>
              <a:t>size of a data item is called its </a:t>
            </a:r>
            <a:r>
              <a:rPr lang="en-US" sz="2000" b="1" dirty="0" smtClean="0"/>
              <a:t>granularity</a:t>
            </a:r>
            <a:endParaRPr lang="en-US" sz="2000" dirty="0"/>
          </a:p>
          <a:p>
            <a:r>
              <a:rPr lang="en-US" sz="2000" b="1" dirty="0" err="1"/>
              <a:t>read_item</a:t>
            </a:r>
            <a:r>
              <a:rPr lang="en-US" sz="2000" dirty="0"/>
              <a:t>(</a:t>
            </a:r>
            <a:r>
              <a:rPr lang="en-US" sz="2000" b="1" i="1" dirty="0"/>
              <a:t>X</a:t>
            </a:r>
            <a:r>
              <a:rPr lang="en-US" sz="2000" b="1" dirty="0"/>
              <a:t>). </a:t>
            </a:r>
            <a:r>
              <a:rPr lang="en-US" sz="2000" dirty="0"/>
              <a:t>Reads a database item named </a:t>
            </a:r>
            <a:r>
              <a:rPr lang="en-US" sz="2000" i="1" dirty="0"/>
              <a:t>X </a:t>
            </a:r>
            <a:r>
              <a:rPr lang="en-US" sz="2000" dirty="0"/>
              <a:t>into a program variable. </a:t>
            </a:r>
            <a:r>
              <a:rPr lang="en-US" sz="2000" dirty="0" smtClean="0"/>
              <a:t>To simplify </a:t>
            </a:r>
            <a:r>
              <a:rPr lang="en-US" sz="2000" dirty="0"/>
              <a:t>our notation, we assume that </a:t>
            </a:r>
            <a:r>
              <a:rPr lang="en-US" sz="2000" i="1" dirty="0"/>
              <a:t>the program variable is also named X.</a:t>
            </a:r>
          </a:p>
          <a:p>
            <a:r>
              <a:rPr lang="en-US" sz="2000" dirty="0"/>
              <a:t>■ </a:t>
            </a:r>
            <a:r>
              <a:rPr lang="en-US" sz="2000" b="1" dirty="0" err="1"/>
              <a:t>write_item</a:t>
            </a:r>
            <a:r>
              <a:rPr lang="en-US" sz="2000" dirty="0"/>
              <a:t>(</a:t>
            </a:r>
            <a:r>
              <a:rPr lang="en-US" sz="2000" b="1" i="1" dirty="0"/>
              <a:t>X</a:t>
            </a:r>
            <a:r>
              <a:rPr lang="en-US" sz="2000" b="1" dirty="0"/>
              <a:t>). </a:t>
            </a:r>
            <a:r>
              <a:rPr lang="en-US" sz="2000" dirty="0"/>
              <a:t>Writes the value of program variable </a:t>
            </a:r>
            <a:r>
              <a:rPr lang="en-US" sz="2000" i="1" dirty="0"/>
              <a:t>X </a:t>
            </a:r>
            <a:r>
              <a:rPr lang="en-US" sz="2000" dirty="0"/>
              <a:t>into the </a:t>
            </a:r>
            <a:r>
              <a:rPr lang="en-US" sz="2000" dirty="0" smtClean="0"/>
              <a:t>database item </a:t>
            </a:r>
            <a:r>
              <a:rPr lang="en-US" sz="2000" dirty="0"/>
              <a:t>named </a:t>
            </a:r>
            <a:r>
              <a:rPr lang="en-US" sz="2000" i="1" dirty="0"/>
              <a:t>X</a:t>
            </a:r>
            <a:r>
              <a:rPr lang="en-US" sz="2000" dirty="0"/>
              <a:t>.</a:t>
            </a:r>
          </a:p>
        </p:txBody>
      </p:sp>
    </p:spTree>
    <p:extLst>
      <p:ext uri="{BB962C8B-B14F-4D97-AF65-F5344CB8AC3E}">
        <p14:creationId xmlns:p14="http://schemas.microsoft.com/office/powerpoint/2010/main" val="3134924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Desirable property of transaction</a:t>
            </a:r>
            <a:endParaRPr lang="en-US" dirty="0"/>
          </a:p>
        </p:txBody>
      </p:sp>
      <p:sp>
        <p:nvSpPr>
          <p:cNvPr id="3" name="Content Placeholder 2"/>
          <p:cNvSpPr>
            <a:spLocks noGrp="1"/>
          </p:cNvSpPr>
          <p:nvPr>
            <p:ph idx="1"/>
          </p:nvPr>
        </p:nvSpPr>
        <p:spPr/>
        <p:txBody>
          <a:bodyPr>
            <a:normAutofit/>
          </a:bodyPr>
          <a:lstStyle/>
          <a:p>
            <a:pPr algn="just">
              <a:buNone/>
            </a:pPr>
            <a:r>
              <a:rPr lang="en-US" altLang="en-US" dirty="0" smtClean="0"/>
              <a:t>1 ACID </a:t>
            </a:r>
            <a:r>
              <a:rPr lang="en-US" altLang="en-US" dirty="0"/>
              <a:t>properties:</a:t>
            </a:r>
          </a:p>
          <a:p>
            <a:pPr algn="just"/>
            <a:r>
              <a:rPr lang="en-US" altLang="en-US" b="1" dirty="0"/>
              <a:t>Atomicity</a:t>
            </a:r>
            <a:r>
              <a:rPr lang="en-US" altLang="en-US" dirty="0"/>
              <a:t>: A transaction is an atomic unit of processing; it is either performed in its entirety or not performed at all.</a:t>
            </a:r>
          </a:p>
          <a:p>
            <a:pPr marL="914400"/>
            <a:r>
              <a:rPr lang="en-US" dirty="0" smtClean="0"/>
              <a:t>Execute </a:t>
            </a:r>
            <a:r>
              <a:rPr lang="en-US" dirty="0"/>
              <a:t>a transaction to completion</a:t>
            </a:r>
            <a:r>
              <a:rPr lang="en-US" dirty="0" smtClean="0"/>
              <a:t>.</a:t>
            </a:r>
          </a:p>
          <a:p>
            <a:pPr marL="914400"/>
            <a:r>
              <a:rPr lang="en-US" i="1" dirty="0" smtClean="0"/>
              <a:t>Transaction </a:t>
            </a:r>
            <a:r>
              <a:rPr lang="en-US" i="1" dirty="0"/>
              <a:t>recovery subsystem </a:t>
            </a:r>
            <a:r>
              <a:rPr lang="en-US" dirty="0"/>
              <a:t>of a </a:t>
            </a:r>
            <a:r>
              <a:rPr lang="en-US" dirty="0" smtClean="0"/>
              <a:t>DBMS is responsible to </a:t>
            </a:r>
            <a:r>
              <a:rPr lang="en-US" dirty="0"/>
              <a:t>ensure atomicity.</a:t>
            </a:r>
          </a:p>
          <a:p>
            <a:pPr marL="914400"/>
            <a:r>
              <a:rPr lang="en-US" dirty="0"/>
              <a:t>If a transaction fails to complete for some reason, such as a system crash in </a:t>
            </a:r>
            <a:r>
              <a:rPr lang="en-US" dirty="0" smtClean="0"/>
              <a:t>the midst </a:t>
            </a:r>
            <a:r>
              <a:rPr lang="en-US" dirty="0"/>
              <a:t>of transaction execution, the recovery technique must undo any effects of </a:t>
            </a:r>
            <a:r>
              <a:rPr lang="en-US" dirty="0" smtClean="0"/>
              <a:t>the transaction </a:t>
            </a:r>
            <a:r>
              <a:rPr lang="en-US" dirty="0"/>
              <a:t>on the database. </a:t>
            </a:r>
          </a:p>
        </p:txBody>
      </p:sp>
    </p:spTree>
    <p:extLst>
      <p:ext uri="{BB962C8B-B14F-4D97-AF65-F5344CB8AC3E}">
        <p14:creationId xmlns:p14="http://schemas.microsoft.com/office/powerpoint/2010/main" val="2694466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 ACID properties</a:t>
            </a:r>
            <a:endParaRPr lang="en-US" dirty="0"/>
          </a:p>
        </p:txBody>
      </p:sp>
      <p:sp>
        <p:nvSpPr>
          <p:cNvPr id="3" name="Content Placeholder 2"/>
          <p:cNvSpPr>
            <a:spLocks noGrp="1"/>
          </p:cNvSpPr>
          <p:nvPr>
            <p:ph idx="1"/>
          </p:nvPr>
        </p:nvSpPr>
        <p:spPr/>
        <p:txBody>
          <a:bodyPr>
            <a:normAutofit/>
          </a:bodyPr>
          <a:lstStyle/>
          <a:p>
            <a:pPr algn="just"/>
            <a:r>
              <a:rPr lang="en-US" altLang="en-US" b="1" dirty="0" smtClean="0"/>
              <a:t>Consistency </a:t>
            </a:r>
            <a:r>
              <a:rPr lang="en-US" altLang="en-US" b="1" dirty="0"/>
              <a:t>preservation</a:t>
            </a:r>
            <a:r>
              <a:rPr lang="en-US" altLang="en-US" dirty="0"/>
              <a:t>: A correct execution of the transaction must take the database from one consistent state to another</a:t>
            </a:r>
            <a:r>
              <a:rPr lang="en-US" altLang="en-US" dirty="0" smtClean="0"/>
              <a:t>.</a:t>
            </a:r>
          </a:p>
          <a:p>
            <a:pPr marL="914400" indent="-457200"/>
            <a:r>
              <a:rPr lang="en-US" dirty="0"/>
              <a:t>The preservation of </a:t>
            </a:r>
            <a:r>
              <a:rPr lang="en-US" i="1" dirty="0"/>
              <a:t>consistency </a:t>
            </a:r>
            <a:r>
              <a:rPr lang="en-US" dirty="0" smtClean="0"/>
              <a:t>is the </a:t>
            </a:r>
            <a:r>
              <a:rPr lang="en-US" dirty="0"/>
              <a:t>responsibility of </a:t>
            </a:r>
            <a:r>
              <a:rPr lang="en-US" dirty="0" smtClean="0"/>
              <a:t>the programmers </a:t>
            </a:r>
            <a:r>
              <a:rPr lang="en-US" dirty="0"/>
              <a:t>who write the database programs or of the DBMS module </a:t>
            </a:r>
            <a:r>
              <a:rPr lang="en-US" dirty="0" smtClean="0"/>
              <a:t>that enforces </a:t>
            </a:r>
            <a:r>
              <a:rPr lang="en-US" dirty="0"/>
              <a:t>integrity constraints. </a:t>
            </a:r>
            <a:endParaRPr lang="en-US" dirty="0" smtClean="0"/>
          </a:p>
          <a:p>
            <a:pPr marL="914400" indent="-457200"/>
            <a:r>
              <a:rPr lang="en-US" dirty="0"/>
              <a:t>A</a:t>
            </a:r>
            <a:r>
              <a:rPr lang="en-US" dirty="0" smtClean="0"/>
              <a:t> </a:t>
            </a:r>
            <a:r>
              <a:rPr lang="en-US" b="1" dirty="0"/>
              <a:t>database state </a:t>
            </a:r>
            <a:r>
              <a:rPr lang="en-US" dirty="0"/>
              <a:t>is a collection of all </a:t>
            </a:r>
            <a:r>
              <a:rPr lang="en-US" dirty="0" smtClean="0"/>
              <a:t>the stored </a:t>
            </a:r>
            <a:r>
              <a:rPr lang="en-US" dirty="0"/>
              <a:t>data items (values) in the database at a given point in time. </a:t>
            </a:r>
            <a:endParaRPr lang="en-US" dirty="0" smtClean="0"/>
          </a:p>
          <a:p>
            <a:pPr marL="914400" indent="-457200"/>
            <a:r>
              <a:rPr lang="en-US" dirty="0" smtClean="0"/>
              <a:t>A </a:t>
            </a:r>
            <a:r>
              <a:rPr lang="en-US" dirty="0"/>
              <a:t>database program should be </a:t>
            </a:r>
            <a:r>
              <a:rPr lang="en-US" dirty="0" smtClean="0"/>
              <a:t>written in </a:t>
            </a:r>
            <a:r>
              <a:rPr lang="en-US" dirty="0"/>
              <a:t>a way that guarantees that, if the database is in a consistent state before </a:t>
            </a:r>
            <a:r>
              <a:rPr lang="en-US" dirty="0" smtClean="0"/>
              <a:t>executing the </a:t>
            </a:r>
            <a:r>
              <a:rPr lang="en-US" dirty="0"/>
              <a:t>transaction, it will be in a consistent state after the </a:t>
            </a:r>
            <a:r>
              <a:rPr lang="en-US" i="1" dirty="0"/>
              <a:t>complete </a:t>
            </a:r>
            <a:r>
              <a:rPr lang="en-US" dirty="0"/>
              <a:t>execution of </a:t>
            </a:r>
            <a:r>
              <a:rPr lang="en-US" dirty="0" smtClean="0"/>
              <a:t>the transaction</a:t>
            </a:r>
            <a:endParaRPr lang="en-US" altLang="en-US" dirty="0"/>
          </a:p>
          <a:p>
            <a:endParaRPr lang="en-US" dirty="0"/>
          </a:p>
        </p:txBody>
      </p:sp>
    </p:spTree>
    <p:extLst>
      <p:ext uri="{BB962C8B-B14F-4D97-AF65-F5344CB8AC3E}">
        <p14:creationId xmlns:p14="http://schemas.microsoft.com/office/powerpoint/2010/main" val="23312309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5705</TotalTime>
  <Words>1897</Words>
  <Application>Microsoft Office PowerPoint</Application>
  <PresentationFormat>Custom</PresentationFormat>
  <Paragraphs>167</Paragraphs>
  <Slides>20</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2" baseType="lpstr">
      <vt:lpstr>Facet</vt:lpstr>
      <vt:lpstr>Microsoft ClipArt Gallery</vt:lpstr>
      <vt:lpstr>Database system</vt:lpstr>
      <vt:lpstr>Topics</vt:lpstr>
      <vt:lpstr>Objective</vt:lpstr>
      <vt:lpstr>Single user Vs multiuser System</vt:lpstr>
      <vt:lpstr>Single user Vs multiuser System</vt:lpstr>
      <vt:lpstr>Transaction</vt:lpstr>
      <vt:lpstr>Read only and write Transaction</vt:lpstr>
      <vt:lpstr>Desirable property of transaction</vt:lpstr>
      <vt:lpstr>2 ACID properties</vt:lpstr>
      <vt:lpstr>3 ACID Property</vt:lpstr>
      <vt:lpstr>Concurrency</vt:lpstr>
      <vt:lpstr>Two sample of transaction</vt:lpstr>
      <vt:lpstr>Concurrency control</vt:lpstr>
      <vt:lpstr>Why recovery is needed</vt:lpstr>
      <vt:lpstr>Type of failure</vt:lpstr>
      <vt:lpstr>Type of failure</vt:lpstr>
      <vt:lpstr>Recovery</vt:lpstr>
      <vt:lpstr>Transaction State</vt:lpstr>
      <vt:lpstr>Transaction execution</vt:lpstr>
      <vt:lpstr>Transaction Execution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dc:title>
  <dc:creator>innocent akhtar</dc:creator>
  <cp:lastModifiedBy>Ms Nasreen</cp:lastModifiedBy>
  <cp:revision>83</cp:revision>
  <dcterms:created xsi:type="dcterms:W3CDTF">2017-03-27T05:58:03Z</dcterms:created>
  <dcterms:modified xsi:type="dcterms:W3CDTF">2018-12-13T06:29:34Z</dcterms:modified>
</cp:coreProperties>
</file>