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2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17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0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59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77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1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4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6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9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8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401D-FDEB-4F25-9AA7-CF36C45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72737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Computer Programming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A47C0-C158-4792-BC53-1A39E620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770783"/>
            <a:ext cx="6815669" cy="20761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3046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6FBF-61A2-4012-813B-C86888AE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Steps to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F4DE-43D6-486C-BD31-9D5F5BE5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1235"/>
            <a:ext cx="8915400" cy="5035826"/>
          </a:xfrm>
        </p:spPr>
        <p:txBody>
          <a:bodyPr>
            <a:normAutofit/>
          </a:bodyPr>
          <a:lstStyle/>
          <a:p>
            <a:r>
              <a:rPr lang="en-US" sz="2400" dirty="0"/>
              <a:t>Realizing existence of bugs. </a:t>
            </a:r>
          </a:p>
          <a:p>
            <a:r>
              <a:rPr lang="en-US" sz="2400" dirty="0"/>
              <a:t>Separating the source of bug </a:t>
            </a:r>
          </a:p>
          <a:p>
            <a:r>
              <a:rPr lang="en-US" sz="2400" dirty="0"/>
              <a:t>Identifying the cause of bug </a:t>
            </a:r>
          </a:p>
          <a:p>
            <a:r>
              <a:rPr lang="en-US" sz="2400" dirty="0"/>
              <a:t>Selecting a fix for the bug </a:t>
            </a:r>
          </a:p>
          <a:p>
            <a:r>
              <a:rPr lang="en-US" sz="2400" dirty="0"/>
              <a:t>Implementing a fix for the bug and test</a:t>
            </a:r>
          </a:p>
        </p:txBody>
      </p:sp>
    </p:spTree>
    <p:extLst>
      <p:ext uri="{BB962C8B-B14F-4D97-AF65-F5344CB8AC3E}">
        <p14:creationId xmlns:p14="http://schemas.microsoft.com/office/powerpoint/2010/main" val="287427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43DC-39AC-4875-956A-0CDF86B0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PROBLEM SOLVING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F0F2-269E-48C1-A2B3-8741EA77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271" y="1470991"/>
            <a:ext cx="9861342" cy="5208105"/>
          </a:xfrm>
        </p:spPr>
        <p:txBody>
          <a:bodyPr>
            <a:normAutofit/>
          </a:bodyPr>
          <a:lstStyle/>
          <a:p>
            <a:r>
              <a:rPr lang="en-US" sz="2000" dirty="0"/>
              <a:t>Problem solving is the core essence of computer science. </a:t>
            </a:r>
          </a:p>
          <a:p>
            <a:r>
              <a:rPr lang="en-US" sz="2000" dirty="0"/>
              <a:t>Problem solving involves developing solutions to tackle a given problem.</a:t>
            </a:r>
          </a:p>
          <a:p>
            <a:r>
              <a:rPr lang="en-US" sz="2000" dirty="0"/>
              <a:t> It requires a sequential process of analyzing information related to a given problem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Steps in problem solving:</a:t>
            </a:r>
          </a:p>
          <a:p>
            <a:r>
              <a:rPr lang="en-US" sz="2000" dirty="0"/>
              <a:t>Identification and definition of a problem</a:t>
            </a:r>
          </a:p>
          <a:p>
            <a:r>
              <a:rPr lang="en-US" sz="2000" dirty="0"/>
              <a:t>Analyze the problem</a:t>
            </a:r>
          </a:p>
          <a:p>
            <a:r>
              <a:rPr lang="en-US" sz="2000" dirty="0"/>
              <a:t>Generate potential solution</a:t>
            </a:r>
          </a:p>
          <a:p>
            <a:r>
              <a:rPr lang="en-US" sz="2000" dirty="0"/>
              <a:t>Select the best solution </a:t>
            </a:r>
          </a:p>
          <a:p>
            <a:r>
              <a:rPr lang="en-US" sz="2000" dirty="0"/>
              <a:t>Evaluate and implement the solution</a:t>
            </a:r>
          </a:p>
        </p:txBody>
      </p:sp>
    </p:spTree>
    <p:extLst>
      <p:ext uri="{BB962C8B-B14F-4D97-AF65-F5344CB8AC3E}">
        <p14:creationId xmlns:p14="http://schemas.microsoft.com/office/powerpoint/2010/main" val="51513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320-A7DD-48C4-972C-DBE958F5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0133"/>
          </a:xfrm>
        </p:spPr>
        <p:txBody>
          <a:bodyPr/>
          <a:lstStyle/>
          <a:p>
            <a:r>
              <a:rPr lang="en-US" dirty="0"/>
              <a:t>                     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17D7-1823-41E8-90CF-D12552D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96" y="1311965"/>
            <a:ext cx="9702316" cy="5261113"/>
          </a:xfrm>
        </p:spPr>
        <p:txBody>
          <a:bodyPr>
            <a:normAutofit/>
          </a:bodyPr>
          <a:lstStyle/>
          <a:p>
            <a:r>
              <a:rPr lang="en-US" sz="2400" dirty="0"/>
              <a:t>An algorithm is a finite and specific set of clearly defined procedures of solving a problem or task. </a:t>
            </a:r>
          </a:p>
          <a:p>
            <a:pPr marL="0" indent="0">
              <a:buNone/>
            </a:pPr>
            <a:r>
              <a:rPr lang="en-US" sz="2400" b="1" dirty="0"/>
              <a:t>Properties of an algorithm:</a:t>
            </a:r>
          </a:p>
          <a:p>
            <a:r>
              <a:rPr lang="en-US" sz="2400" dirty="0"/>
              <a:t>It must be specific or definite</a:t>
            </a:r>
          </a:p>
          <a:p>
            <a:r>
              <a:rPr lang="en-US" sz="2400" dirty="0"/>
              <a:t>Its correctness</a:t>
            </a:r>
          </a:p>
          <a:p>
            <a:r>
              <a:rPr lang="en-US" sz="2400" dirty="0"/>
              <a:t>It Starts and ends appropriately</a:t>
            </a:r>
          </a:p>
          <a:p>
            <a:r>
              <a:rPr lang="en-US" sz="2400" dirty="0"/>
              <a:t>Steps must follow proceeding step that must be well defined.</a:t>
            </a:r>
          </a:p>
          <a:p>
            <a:r>
              <a:rPr lang="en-US" sz="2400" dirty="0"/>
              <a:t>It must have specific or finite number of steps</a:t>
            </a:r>
          </a:p>
          <a:p>
            <a:r>
              <a:rPr lang="en-US" sz="2400" dirty="0"/>
              <a:t>No ambiguity/complications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i="1" dirty="0"/>
              <a:t>Note: an algorithm is not a program</a:t>
            </a:r>
          </a:p>
        </p:txBody>
      </p:sp>
    </p:spTree>
    <p:extLst>
      <p:ext uri="{BB962C8B-B14F-4D97-AF65-F5344CB8AC3E}">
        <p14:creationId xmlns:p14="http://schemas.microsoft.com/office/powerpoint/2010/main" val="365705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EF8-F90E-4488-B853-9C45290C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592925" y="578391"/>
            <a:ext cx="8911687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8FB-A15E-4C7C-AF85-6A85ED26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96" y="867353"/>
            <a:ext cx="9702316" cy="5627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1</a:t>
            </a:r>
            <a:r>
              <a:rPr lang="en-US" sz="2400" dirty="0"/>
              <a:t>: Write an algorithm to find the area of a circle</a:t>
            </a:r>
          </a:p>
          <a:p>
            <a:pPr marL="0" indent="0">
              <a:buNone/>
            </a:pPr>
            <a:r>
              <a:rPr lang="en-US" sz="2400" dirty="0"/>
              <a:t> 𝐴𝑟𝑒𝑎 = 𝜋𝑟 2 </a:t>
            </a:r>
          </a:p>
          <a:p>
            <a:pPr marL="0" indent="0">
              <a:buNone/>
            </a:pPr>
            <a:r>
              <a:rPr lang="en-US" sz="2400" dirty="0"/>
              <a:t>Step 1: Let pi = 3.142 </a:t>
            </a:r>
          </a:p>
          <a:p>
            <a:pPr marL="0" indent="0">
              <a:buNone/>
            </a:pPr>
            <a:r>
              <a:rPr lang="en-US" sz="2400" dirty="0"/>
              <a:t>Step 2: Reading / input value for radius (Read r) </a:t>
            </a:r>
          </a:p>
          <a:p>
            <a:pPr marL="0" indent="0">
              <a:buNone/>
            </a:pPr>
            <a:r>
              <a:rPr lang="en-US" sz="2400" dirty="0"/>
              <a:t>Step 3: Calculate Area = pi × r × r </a:t>
            </a:r>
          </a:p>
          <a:p>
            <a:pPr marL="0" indent="0">
              <a:buNone/>
            </a:pPr>
            <a:r>
              <a:rPr lang="en-US" sz="2400" dirty="0"/>
              <a:t>Step 4: Display Area </a:t>
            </a:r>
          </a:p>
          <a:p>
            <a:pPr marL="0" indent="0">
              <a:buNone/>
            </a:pPr>
            <a:r>
              <a:rPr lang="en-US" sz="2400" dirty="0"/>
              <a:t>Step 5: Stop/End</a:t>
            </a:r>
          </a:p>
        </p:txBody>
      </p:sp>
    </p:spTree>
    <p:extLst>
      <p:ext uri="{BB962C8B-B14F-4D97-AF65-F5344CB8AC3E}">
        <p14:creationId xmlns:p14="http://schemas.microsoft.com/office/powerpoint/2010/main" val="373495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8825-456A-4332-95EE-7B9248A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50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7D18-ED51-4FB4-A98A-9EE02899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4" y="1219199"/>
            <a:ext cx="9649308" cy="538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2: </a:t>
            </a:r>
            <a:r>
              <a:rPr lang="en-US" sz="2400" dirty="0"/>
              <a:t>Find the larger number of Two given numbers with an algorithm solution </a:t>
            </a:r>
          </a:p>
          <a:p>
            <a:pPr marL="0" indent="0">
              <a:buNone/>
            </a:pPr>
            <a:r>
              <a:rPr lang="en-US" sz="2400" dirty="0"/>
              <a:t>Step 1: Read A, B </a:t>
            </a:r>
          </a:p>
          <a:p>
            <a:pPr marL="0" indent="0">
              <a:buNone/>
            </a:pPr>
            <a:r>
              <a:rPr lang="en-US" sz="2400" dirty="0"/>
              <a:t>Step 2: Is A &gt;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/>
              <a:t> (If yes, go to </a:t>
            </a:r>
          </a:p>
          <a:p>
            <a:pPr marL="0" indent="0">
              <a:buNone/>
            </a:pPr>
            <a:r>
              <a:rPr lang="en-US" sz="2400" dirty="0"/>
              <a:t>step 3, otherwise/ else go to </a:t>
            </a:r>
          </a:p>
          <a:p>
            <a:pPr marL="0" indent="0">
              <a:buNone/>
            </a:pPr>
            <a:r>
              <a:rPr lang="en-US" sz="2400" dirty="0"/>
              <a:t>step 4 Step 3: Print A </a:t>
            </a:r>
          </a:p>
          <a:p>
            <a:pPr marL="0" indent="0">
              <a:buNone/>
            </a:pPr>
            <a:r>
              <a:rPr lang="en-US" sz="2400" dirty="0"/>
              <a:t>Step 4: Print B </a:t>
            </a:r>
          </a:p>
          <a:p>
            <a:pPr marL="0" indent="0">
              <a:buNone/>
            </a:pPr>
            <a:r>
              <a:rPr lang="en-US" sz="2400" dirty="0"/>
              <a:t>Step 5: Exit. </a:t>
            </a:r>
          </a:p>
        </p:txBody>
      </p:sp>
    </p:spTree>
    <p:extLst>
      <p:ext uri="{BB962C8B-B14F-4D97-AF65-F5344CB8AC3E}">
        <p14:creationId xmlns:p14="http://schemas.microsoft.com/office/powerpoint/2010/main" val="70144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0A5F-4F70-43BA-9EE6-3EBE332C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638"/>
          </a:xfrm>
        </p:spPr>
        <p:txBody>
          <a:bodyPr/>
          <a:lstStyle/>
          <a:p>
            <a:r>
              <a:rPr lang="en-US" dirty="0"/>
              <a:t>                     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DD30-4A75-4CC0-9A13-F11EAE6D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74" y="1643269"/>
            <a:ext cx="9530038" cy="4837043"/>
          </a:xfrm>
        </p:spPr>
        <p:txBody>
          <a:bodyPr>
            <a:normAutofit/>
          </a:bodyPr>
          <a:lstStyle/>
          <a:p>
            <a:r>
              <a:rPr lang="en-US" sz="2800" dirty="0"/>
              <a:t>A flowchart is simply a graphical representation of an algorithm. </a:t>
            </a:r>
          </a:p>
          <a:p>
            <a:r>
              <a:rPr lang="en-US" sz="2800" dirty="0"/>
              <a:t>It shows the logical flow of a program from the input to the output(Result). </a:t>
            </a:r>
          </a:p>
          <a:p>
            <a:r>
              <a:rPr lang="en-US" sz="2800" dirty="0"/>
              <a:t>Sequential flowchart, branched/selection flowchart and loop/repetition flow chart are the 3 main types of flowchart. </a:t>
            </a:r>
          </a:p>
        </p:txBody>
      </p:sp>
    </p:spTree>
    <p:extLst>
      <p:ext uri="{BB962C8B-B14F-4D97-AF65-F5344CB8AC3E}">
        <p14:creationId xmlns:p14="http://schemas.microsoft.com/office/powerpoint/2010/main" val="455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B60C-BDFE-448C-BC22-943D0621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629"/>
          </a:xfrm>
        </p:spPr>
        <p:txBody>
          <a:bodyPr/>
          <a:lstStyle/>
          <a:p>
            <a:r>
              <a:rPr lang="en-US" dirty="0"/>
              <a:t>                Flowchart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BBE5-8E62-4D43-B2BE-76B62E16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113" y="1364975"/>
            <a:ext cx="9291499" cy="5208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                                                                                            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                                                                                              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                                                                                              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B8C75B-0662-4537-AAA2-E3C627372C56}"/>
              </a:ext>
            </a:extLst>
          </p:cNvPr>
          <p:cNvSpPr/>
          <p:nvPr/>
        </p:nvSpPr>
        <p:spPr>
          <a:xfrm>
            <a:off x="2994992" y="1471645"/>
            <a:ext cx="1431235" cy="661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C6F738D0-4D10-4417-8142-D13FCFBFECBB}"/>
              </a:ext>
            </a:extLst>
          </p:cNvPr>
          <p:cNvSpPr/>
          <p:nvPr/>
        </p:nvSpPr>
        <p:spPr>
          <a:xfrm>
            <a:off x="2994992" y="3018188"/>
            <a:ext cx="1431234" cy="661999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AD017-9390-4192-806B-9A4C97C46297}"/>
              </a:ext>
            </a:extLst>
          </p:cNvPr>
          <p:cNvSpPr/>
          <p:nvPr/>
        </p:nvSpPr>
        <p:spPr>
          <a:xfrm>
            <a:off x="2703443" y="4678022"/>
            <a:ext cx="1722783" cy="7951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510E5E62-1300-426E-979C-249C75760DBE}"/>
              </a:ext>
            </a:extLst>
          </p:cNvPr>
          <p:cNvSpPr/>
          <p:nvPr/>
        </p:nvSpPr>
        <p:spPr>
          <a:xfrm>
            <a:off x="9488557" y="1378881"/>
            <a:ext cx="1126434" cy="83362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89F32AE-28AA-4DF7-998F-A81A4EFB852E}"/>
              </a:ext>
            </a:extLst>
          </p:cNvPr>
          <p:cNvSpPr/>
          <p:nvPr/>
        </p:nvSpPr>
        <p:spPr>
          <a:xfrm>
            <a:off x="9621079" y="2953375"/>
            <a:ext cx="940904" cy="833629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DE46DD-951C-4146-B6F2-C80F5149D5F3}"/>
              </a:ext>
            </a:extLst>
          </p:cNvPr>
          <p:cNvCxnSpPr/>
          <p:nvPr/>
        </p:nvCxnSpPr>
        <p:spPr>
          <a:xfrm>
            <a:off x="9992142" y="4691274"/>
            <a:ext cx="0" cy="927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5DD6D9-921A-4797-B20A-E99EC9E82814}"/>
              </a:ext>
            </a:extLst>
          </p:cNvPr>
          <p:cNvSpPr txBox="1"/>
          <p:nvPr/>
        </p:nvSpPr>
        <p:spPr>
          <a:xfrm>
            <a:off x="3138516" y="2175930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Start/stop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E94E3-8A10-4CB4-9C29-DD8D0D9C5FC4}"/>
              </a:ext>
            </a:extLst>
          </p:cNvPr>
          <p:cNvSpPr txBox="1"/>
          <p:nvPr/>
        </p:nvSpPr>
        <p:spPr>
          <a:xfrm>
            <a:off x="2955235" y="3830743"/>
            <a:ext cx="19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Input/output symbol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C5AB-40B5-40A2-90D2-D8CE90A9105D}"/>
              </a:ext>
            </a:extLst>
          </p:cNvPr>
          <p:cNvSpPr txBox="1"/>
          <p:nvPr/>
        </p:nvSpPr>
        <p:spPr>
          <a:xfrm>
            <a:off x="2637182" y="5577889"/>
            <a:ext cx="19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Processing/calculation symbol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2B1AF-8A0D-493A-B2AD-E0A2B9BC2D5A}"/>
              </a:ext>
            </a:extLst>
          </p:cNvPr>
          <p:cNvSpPr txBox="1"/>
          <p:nvPr/>
        </p:nvSpPr>
        <p:spPr>
          <a:xfrm>
            <a:off x="9210261" y="2223064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symbol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C202-EF2E-4B80-94AA-3AE2DBDE6EDD}"/>
              </a:ext>
            </a:extLst>
          </p:cNvPr>
          <p:cNvSpPr txBox="1"/>
          <p:nvPr/>
        </p:nvSpPr>
        <p:spPr>
          <a:xfrm>
            <a:off x="9488557" y="3826690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Connector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894EF-95E0-4424-BBB1-9256FFB6F82D}"/>
              </a:ext>
            </a:extLst>
          </p:cNvPr>
          <p:cNvSpPr txBox="1"/>
          <p:nvPr/>
        </p:nvSpPr>
        <p:spPr>
          <a:xfrm>
            <a:off x="9349408" y="5620631"/>
            <a:ext cx="19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Arrow denote direction flow </a:t>
            </a:r>
          </a:p>
        </p:txBody>
      </p:sp>
    </p:spTree>
    <p:extLst>
      <p:ext uri="{BB962C8B-B14F-4D97-AF65-F5344CB8AC3E}">
        <p14:creationId xmlns:p14="http://schemas.microsoft.com/office/powerpoint/2010/main" val="378564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11E3-C862-4072-AB77-6CDFC72F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421" y="625425"/>
            <a:ext cx="8911687" cy="22402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857B-ED60-4C51-AC4E-97583E9BF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25" y="516835"/>
            <a:ext cx="9821587" cy="62388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 3: </a:t>
            </a:r>
            <a:r>
              <a:rPr lang="en-US" dirty="0"/>
              <a:t>Flow chart to calculate are of a circle: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A5D058-2064-43F3-8AF3-FAAE84992F5F}"/>
              </a:ext>
            </a:extLst>
          </p:cNvPr>
          <p:cNvSpPr/>
          <p:nvPr/>
        </p:nvSpPr>
        <p:spPr>
          <a:xfrm>
            <a:off x="5459898" y="1360095"/>
            <a:ext cx="1086678" cy="5161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706DB-38AA-4B93-A7AD-BD6241E01C24}"/>
              </a:ext>
            </a:extLst>
          </p:cNvPr>
          <p:cNvSpPr/>
          <p:nvPr/>
        </p:nvSpPr>
        <p:spPr>
          <a:xfrm>
            <a:off x="5420141" y="2246760"/>
            <a:ext cx="1192696" cy="550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CC3979B4-DCBC-4DD1-8974-80BF9846940F}"/>
              </a:ext>
            </a:extLst>
          </p:cNvPr>
          <p:cNvSpPr/>
          <p:nvPr/>
        </p:nvSpPr>
        <p:spPr>
          <a:xfrm>
            <a:off x="5393636" y="3163624"/>
            <a:ext cx="1192696" cy="55166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3620A-6FC0-4F80-B69E-6FCED68D9FC7}"/>
              </a:ext>
            </a:extLst>
          </p:cNvPr>
          <p:cNvSpPr/>
          <p:nvPr/>
        </p:nvSpPr>
        <p:spPr>
          <a:xfrm>
            <a:off x="5393636" y="4093892"/>
            <a:ext cx="1192696" cy="550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CD6C08D-DCBB-46F5-97CF-AC9F4D5E91B3}"/>
              </a:ext>
            </a:extLst>
          </p:cNvPr>
          <p:cNvSpPr/>
          <p:nvPr/>
        </p:nvSpPr>
        <p:spPr>
          <a:xfrm>
            <a:off x="5353880" y="5018276"/>
            <a:ext cx="1192696" cy="55166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FC50D-2354-4FCF-B3B1-7354B325F48C}"/>
              </a:ext>
            </a:extLst>
          </p:cNvPr>
          <p:cNvSpPr/>
          <p:nvPr/>
        </p:nvSpPr>
        <p:spPr>
          <a:xfrm>
            <a:off x="5499653" y="5963486"/>
            <a:ext cx="1086678" cy="5161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F40328-F1C4-4A55-9E79-0572B4D20B24}"/>
              </a:ext>
            </a:extLst>
          </p:cNvPr>
          <p:cNvCxnSpPr>
            <a:cxnSpLocks/>
          </p:cNvCxnSpPr>
          <p:nvPr/>
        </p:nvCxnSpPr>
        <p:spPr>
          <a:xfrm>
            <a:off x="6029742" y="1881812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B61DD8-DDF8-482F-925C-9072FB861B37}"/>
              </a:ext>
            </a:extLst>
          </p:cNvPr>
          <p:cNvCxnSpPr>
            <a:cxnSpLocks/>
          </p:cNvCxnSpPr>
          <p:nvPr/>
        </p:nvCxnSpPr>
        <p:spPr>
          <a:xfrm>
            <a:off x="6023118" y="2789589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0710D5-DDEE-486B-AF3F-A5909B8A5470}"/>
              </a:ext>
            </a:extLst>
          </p:cNvPr>
          <p:cNvCxnSpPr>
            <a:cxnSpLocks/>
          </p:cNvCxnSpPr>
          <p:nvPr/>
        </p:nvCxnSpPr>
        <p:spPr>
          <a:xfrm>
            <a:off x="6036370" y="3743744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852F6-81BC-4643-BE70-6C990DCE6847}"/>
              </a:ext>
            </a:extLst>
          </p:cNvPr>
          <p:cNvCxnSpPr>
            <a:cxnSpLocks/>
          </p:cNvCxnSpPr>
          <p:nvPr/>
        </p:nvCxnSpPr>
        <p:spPr>
          <a:xfrm>
            <a:off x="6049622" y="4644894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A237C8-C73E-43F4-BC6A-5BB0447F555F}"/>
              </a:ext>
            </a:extLst>
          </p:cNvPr>
          <p:cNvCxnSpPr>
            <a:cxnSpLocks/>
          </p:cNvCxnSpPr>
          <p:nvPr/>
        </p:nvCxnSpPr>
        <p:spPr>
          <a:xfrm>
            <a:off x="6076125" y="5585800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22B873-9CE3-43C6-96E2-6929B326B4A4}"/>
              </a:ext>
            </a:extLst>
          </p:cNvPr>
          <p:cNvSpPr txBox="1"/>
          <p:nvPr/>
        </p:nvSpPr>
        <p:spPr>
          <a:xfrm>
            <a:off x="5618922" y="1451883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2A8EF-8820-41D4-B7AB-0F56F6C4372B}"/>
              </a:ext>
            </a:extLst>
          </p:cNvPr>
          <p:cNvSpPr txBox="1"/>
          <p:nvPr/>
        </p:nvSpPr>
        <p:spPr>
          <a:xfrm>
            <a:off x="5762447" y="5991352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71845-F595-4616-A278-43D53FDC4792}"/>
              </a:ext>
            </a:extLst>
          </p:cNvPr>
          <p:cNvSpPr txBox="1"/>
          <p:nvPr/>
        </p:nvSpPr>
        <p:spPr>
          <a:xfrm>
            <a:off x="5393636" y="2347203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 = 3.142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0C3B-AB13-49C8-848F-A6C4513A0B28}"/>
              </a:ext>
            </a:extLst>
          </p:cNvPr>
          <p:cNvSpPr txBox="1"/>
          <p:nvPr/>
        </p:nvSpPr>
        <p:spPr>
          <a:xfrm>
            <a:off x="5579167" y="3186572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Read/</a:t>
            </a:r>
          </a:p>
          <a:p>
            <a:r>
              <a:rPr lang="en-US" sz="1400" dirty="0"/>
              <a:t> input 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495AB-B65C-471A-A603-05C140670170}"/>
              </a:ext>
            </a:extLst>
          </p:cNvPr>
          <p:cNvSpPr txBox="1"/>
          <p:nvPr/>
        </p:nvSpPr>
        <p:spPr>
          <a:xfrm>
            <a:off x="5353880" y="4199858"/>
            <a:ext cx="193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Area = pi*r*r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C4B1DD-E7CD-4ED2-9A0B-FE5C0EBDC665}"/>
              </a:ext>
            </a:extLst>
          </p:cNvPr>
          <p:cNvSpPr txBox="1"/>
          <p:nvPr/>
        </p:nvSpPr>
        <p:spPr>
          <a:xfrm>
            <a:off x="5618922" y="5039115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 </a:t>
            </a:r>
          </a:p>
          <a:p>
            <a:r>
              <a:rPr lang="en-US" sz="1400" dirty="0"/>
              <a:t>Area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DFC626-73AB-43D8-BA3E-DFCF88DA2EFF}"/>
              </a:ext>
            </a:extLst>
          </p:cNvPr>
          <p:cNvSpPr txBox="1"/>
          <p:nvPr/>
        </p:nvSpPr>
        <p:spPr>
          <a:xfrm>
            <a:off x="8333165" y="5585800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above is a sequential flowchart </a:t>
            </a:r>
          </a:p>
        </p:txBody>
      </p:sp>
    </p:spTree>
    <p:extLst>
      <p:ext uri="{BB962C8B-B14F-4D97-AF65-F5344CB8AC3E}">
        <p14:creationId xmlns:p14="http://schemas.microsoft.com/office/powerpoint/2010/main" val="103335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C988-4C93-430F-B214-537E4112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592925" y="578391"/>
            <a:ext cx="8911687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FA59-B4A5-4BDA-8F75-DC30D5CD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4" y="624109"/>
            <a:ext cx="10098156" cy="6015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2955DF-22B6-4A19-95DC-7FAC938F2DD2}"/>
              </a:ext>
            </a:extLst>
          </p:cNvPr>
          <p:cNvSpPr txBox="1">
            <a:spLocks/>
          </p:cNvSpPr>
          <p:nvPr/>
        </p:nvSpPr>
        <p:spPr>
          <a:xfrm>
            <a:off x="2566421" y="625425"/>
            <a:ext cx="8911687" cy="2240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           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6A93E3-35B2-4161-B763-75B73DBD2821}"/>
              </a:ext>
            </a:extLst>
          </p:cNvPr>
          <p:cNvSpPr txBox="1">
            <a:spLocks/>
          </p:cNvSpPr>
          <p:nvPr/>
        </p:nvSpPr>
        <p:spPr>
          <a:xfrm>
            <a:off x="1683025" y="516835"/>
            <a:ext cx="9821587" cy="623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Example 4: </a:t>
            </a:r>
            <a:r>
              <a:rPr lang="en-US" dirty="0"/>
              <a:t>Flow chart to find the larger number between any 2 given numbers: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03BBF9-1018-416B-BF52-0342DBEF8A67}"/>
              </a:ext>
            </a:extLst>
          </p:cNvPr>
          <p:cNvSpPr/>
          <p:nvPr/>
        </p:nvSpPr>
        <p:spPr>
          <a:xfrm>
            <a:off x="5459898" y="1360095"/>
            <a:ext cx="1086678" cy="5161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4A45D-C4E7-40FD-89A0-C9F6788B6369}"/>
              </a:ext>
            </a:extLst>
          </p:cNvPr>
          <p:cNvSpPr/>
          <p:nvPr/>
        </p:nvSpPr>
        <p:spPr>
          <a:xfrm>
            <a:off x="5420141" y="2246760"/>
            <a:ext cx="1192696" cy="550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775582EE-2CA5-4D7E-A354-CB8DB6B030A3}"/>
              </a:ext>
            </a:extLst>
          </p:cNvPr>
          <p:cNvSpPr/>
          <p:nvPr/>
        </p:nvSpPr>
        <p:spPr>
          <a:xfrm>
            <a:off x="5353880" y="4448432"/>
            <a:ext cx="1192696" cy="55166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88509B-D5CA-4808-B696-63308ADCB217}"/>
              </a:ext>
            </a:extLst>
          </p:cNvPr>
          <p:cNvSpPr/>
          <p:nvPr/>
        </p:nvSpPr>
        <p:spPr>
          <a:xfrm>
            <a:off x="5499653" y="5393645"/>
            <a:ext cx="1086678" cy="5161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19A350-42C8-4DB5-9B82-A50659A97DD3}"/>
              </a:ext>
            </a:extLst>
          </p:cNvPr>
          <p:cNvCxnSpPr>
            <a:cxnSpLocks/>
          </p:cNvCxnSpPr>
          <p:nvPr/>
        </p:nvCxnSpPr>
        <p:spPr>
          <a:xfrm>
            <a:off x="6029742" y="1881812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D647C4-B992-4D78-A579-CD96601021B4}"/>
              </a:ext>
            </a:extLst>
          </p:cNvPr>
          <p:cNvCxnSpPr>
            <a:cxnSpLocks/>
          </p:cNvCxnSpPr>
          <p:nvPr/>
        </p:nvCxnSpPr>
        <p:spPr>
          <a:xfrm>
            <a:off x="6023118" y="2789589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0C6584-C763-432E-B2DB-0453DA84EFC4}"/>
              </a:ext>
            </a:extLst>
          </p:cNvPr>
          <p:cNvCxnSpPr>
            <a:cxnSpLocks/>
          </p:cNvCxnSpPr>
          <p:nvPr/>
        </p:nvCxnSpPr>
        <p:spPr>
          <a:xfrm>
            <a:off x="6036370" y="4075045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2FF3A0-210A-497E-9C04-83779C7EE79B}"/>
              </a:ext>
            </a:extLst>
          </p:cNvPr>
          <p:cNvCxnSpPr>
            <a:cxnSpLocks/>
          </p:cNvCxnSpPr>
          <p:nvPr/>
        </p:nvCxnSpPr>
        <p:spPr>
          <a:xfrm>
            <a:off x="6076125" y="5029208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74D157-996E-4527-A8F1-651F421A950A}"/>
              </a:ext>
            </a:extLst>
          </p:cNvPr>
          <p:cNvSpPr txBox="1"/>
          <p:nvPr/>
        </p:nvSpPr>
        <p:spPr>
          <a:xfrm>
            <a:off x="5618922" y="1451883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DC233-5D24-4051-BA8C-7AE58BFF7E22}"/>
              </a:ext>
            </a:extLst>
          </p:cNvPr>
          <p:cNvSpPr txBox="1"/>
          <p:nvPr/>
        </p:nvSpPr>
        <p:spPr>
          <a:xfrm>
            <a:off x="5762447" y="5434761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35AAE9-649C-4E27-8A12-1F5D11CEDFD5}"/>
              </a:ext>
            </a:extLst>
          </p:cNvPr>
          <p:cNvSpPr txBox="1"/>
          <p:nvPr/>
        </p:nvSpPr>
        <p:spPr>
          <a:xfrm>
            <a:off x="5393636" y="2347203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A,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2767F-2367-4838-9745-A6C6D0B191C4}"/>
              </a:ext>
            </a:extLst>
          </p:cNvPr>
          <p:cNvSpPr txBox="1"/>
          <p:nvPr/>
        </p:nvSpPr>
        <p:spPr>
          <a:xfrm>
            <a:off x="5618922" y="4482523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 </a:t>
            </a:r>
          </a:p>
          <a:p>
            <a:r>
              <a:rPr lang="en-US" sz="14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3FD0A-F56F-42C9-9364-8D4D0BBED3CF}"/>
              </a:ext>
            </a:extLst>
          </p:cNvPr>
          <p:cNvSpPr txBox="1"/>
          <p:nvPr/>
        </p:nvSpPr>
        <p:spPr>
          <a:xfrm>
            <a:off x="8333165" y="5585800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above is a branched flowchart 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7840888-D3B4-4EB5-B8D3-1929D798C6C5}"/>
              </a:ext>
            </a:extLst>
          </p:cNvPr>
          <p:cNvSpPr/>
          <p:nvPr/>
        </p:nvSpPr>
        <p:spPr>
          <a:xfrm>
            <a:off x="5473153" y="3167258"/>
            <a:ext cx="1126434" cy="83362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33B1E-C841-4B46-8F62-8B7764350888}"/>
              </a:ext>
            </a:extLst>
          </p:cNvPr>
          <p:cNvSpPr txBox="1"/>
          <p:nvPr/>
        </p:nvSpPr>
        <p:spPr>
          <a:xfrm>
            <a:off x="5592417" y="3402047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&gt; B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3931BA5E-3432-483D-AFBB-3B1327A0BEF0}"/>
              </a:ext>
            </a:extLst>
          </p:cNvPr>
          <p:cNvSpPr/>
          <p:nvPr/>
        </p:nvSpPr>
        <p:spPr>
          <a:xfrm>
            <a:off x="3352810" y="3947879"/>
            <a:ext cx="1192696" cy="55166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E18ED6-9F3B-41E1-B0F9-181E870653CD}"/>
              </a:ext>
            </a:extLst>
          </p:cNvPr>
          <p:cNvSpPr txBox="1"/>
          <p:nvPr/>
        </p:nvSpPr>
        <p:spPr>
          <a:xfrm>
            <a:off x="3597975" y="3994720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 </a:t>
            </a:r>
          </a:p>
          <a:p>
            <a:r>
              <a:rPr lang="en-US" sz="1400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55D1F-9E64-4D57-A49C-EB57D4EE5C48}"/>
              </a:ext>
            </a:extLst>
          </p:cNvPr>
          <p:cNvCxnSpPr>
            <a:cxnSpLocks/>
          </p:cNvCxnSpPr>
          <p:nvPr/>
        </p:nvCxnSpPr>
        <p:spPr>
          <a:xfrm>
            <a:off x="4055165" y="3590070"/>
            <a:ext cx="0" cy="371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6EC4DA-339A-431F-A0CF-D8FD73773C87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4055165" y="3584072"/>
            <a:ext cx="1417988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BE30D9-B3BD-44CD-8B14-D2366BF17A09}"/>
              </a:ext>
            </a:extLst>
          </p:cNvPr>
          <p:cNvCxnSpPr>
            <a:cxnSpLocks/>
          </p:cNvCxnSpPr>
          <p:nvPr/>
        </p:nvCxnSpPr>
        <p:spPr>
          <a:xfrm flipH="1" flipV="1">
            <a:off x="4045223" y="4559257"/>
            <a:ext cx="9942" cy="10924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3488A7-5E63-4411-9DF4-FADAEF3CEE5E}"/>
              </a:ext>
            </a:extLst>
          </p:cNvPr>
          <p:cNvCxnSpPr>
            <a:cxnSpLocks/>
          </p:cNvCxnSpPr>
          <p:nvPr/>
        </p:nvCxnSpPr>
        <p:spPr>
          <a:xfrm>
            <a:off x="4045223" y="5651735"/>
            <a:ext cx="14544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CBC7E6-75E8-488D-9CC2-8382B9B01F21}"/>
              </a:ext>
            </a:extLst>
          </p:cNvPr>
          <p:cNvSpPr txBox="1"/>
          <p:nvPr/>
        </p:nvSpPr>
        <p:spPr>
          <a:xfrm>
            <a:off x="6102638" y="4152691"/>
            <a:ext cx="19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001EB4-7E7D-4A75-A16E-286BBC36F4BF}"/>
              </a:ext>
            </a:extLst>
          </p:cNvPr>
          <p:cNvSpPr txBox="1"/>
          <p:nvPr/>
        </p:nvSpPr>
        <p:spPr>
          <a:xfrm>
            <a:off x="4028675" y="3629598"/>
            <a:ext cx="19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1153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177C-B462-4D25-9C5B-6C36B23E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6F7E-F91B-4255-97D0-E63973E8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496"/>
            <a:ext cx="8915400" cy="4413726"/>
          </a:xfrm>
        </p:spPr>
        <p:txBody>
          <a:bodyPr>
            <a:normAutofit/>
          </a:bodyPr>
          <a:lstStyle/>
          <a:p>
            <a:r>
              <a:rPr lang="en-US" sz="2000" dirty="0"/>
              <a:t>A Pseudocode is simply an artificial or informal language that enables programmers develop algorithms. </a:t>
            </a:r>
          </a:p>
          <a:p>
            <a:r>
              <a:rPr lang="en-US" sz="2000" dirty="0"/>
              <a:t>It is a plain description of the steps of an algorithm or a given system. </a:t>
            </a:r>
          </a:p>
          <a:p>
            <a:r>
              <a:rPr lang="en-US" sz="2000" dirty="0"/>
              <a:t>It is meant for human comprehension </a:t>
            </a:r>
          </a:p>
          <a:p>
            <a:r>
              <a:rPr lang="en-US" sz="2000" dirty="0"/>
              <a:t>It has no generally accepted syntax.</a:t>
            </a:r>
          </a:p>
        </p:txBody>
      </p:sp>
    </p:spTree>
    <p:extLst>
      <p:ext uri="{BB962C8B-B14F-4D97-AF65-F5344CB8AC3E}">
        <p14:creationId xmlns:p14="http://schemas.microsoft.com/office/powerpoint/2010/main" val="156648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A9D5-01E4-4EFF-BCD8-4DD58BEE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What is a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2C40-4A4C-4D40-8947-A37A5ED7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51723"/>
            <a:ext cx="9601196" cy="452414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computer program is a set of instructions given to the computer to perform a specific task.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programming language is simply the medium through which a program is written.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Programming language enables programmers(developers) to communicate with computers.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Examples of programming languages are C, C++, Java, Python, Ruby, C#, FORTRAN, etc.</a:t>
            </a:r>
          </a:p>
        </p:txBody>
      </p:sp>
    </p:spTree>
    <p:extLst>
      <p:ext uri="{BB962C8B-B14F-4D97-AF65-F5344CB8AC3E}">
        <p14:creationId xmlns:p14="http://schemas.microsoft.com/office/powerpoint/2010/main" val="89965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D15-3994-482D-B165-6127FC08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Qualities of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CA35-462C-4E7C-BB00-5FEAE513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3" y="1338470"/>
            <a:ext cx="10005392" cy="4996069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Efficiency: </a:t>
            </a:r>
            <a:r>
              <a:rPr lang="en-US" sz="2400" dirty="0"/>
              <a:t>It must be fast &amp; should take less memory. </a:t>
            </a:r>
          </a:p>
          <a:p>
            <a:r>
              <a:rPr lang="en-US" sz="2400" dirty="0"/>
              <a:t> </a:t>
            </a:r>
            <a:r>
              <a:rPr lang="en-US" sz="2400" b="1" dirty="0"/>
              <a:t>Reliability: </a:t>
            </a:r>
            <a:r>
              <a:rPr lang="en-US" sz="2400" dirty="0"/>
              <a:t>It must produce expected outcome or result without           failure. </a:t>
            </a:r>
          </a:p>
          <a:p>
            <a:r>
              <a:rPr lang="en-US" sz="2400" b="1" dirty="0"/>
              <a:t>Accuracy: </a:t>
            </a:r>
            <a:r>
              <a:rPr lang="en-US" sz="2400" dirty="0"/>
              <a:t>It must execute instructions correctly. </a:t>
            </a:r>
          </a:p>
          <a:p>
            <a:r>
              <a:rPr lang="en-US" sz="2400" b="1" dirty="0"/>
              <a:t>Portability: </a:t>
            </a:r>
            <a:r>
              <a:rPr lang="en-US" sz="2400" dirty="0"/>
              <a:t>Must be machine independent &amp; can be transferred</a:t>
            </a:r>
          </a:p>
          <a:p>
            <a:r>
              <a:rPr lang="en-US" sz="2400" b="1" dirty="0"/>
              <a:t>Usability</a:t>
            </a:r>
            <a:r>
              <a:rPr lang="en-US" sz="2400" dirty="0"/>
              <a:t>: It must be useful for its purpose.</a:t>
            </a:r>
          </a:p>
          <a:p>
            <a:r>
              <a:rPr lang="en-US" sz="2400" b="1" dirty="0"/>
              <a:t>User-friendly: </a:t>
            </a:r>
            <a:r>
              <a:rPr lang="en-US" sz="2400" dirty="0"/>
              <a:t>It must be easy to use. </a:t>
            </a:r>
          </a:p>
          <a:p>
            <a:r>
              <a:rPr lang="en-US" sz="2400" b="1" dirty="0"/>
              <a:t>Maintainability: </a:t>
            </a:r>
            <a:r>
              <a:rPr lang="en-US" sz="2400" dirty="0"/>
              <a:t>It should be modifiable &amp; maintainable.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060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DC54-20C2-469D-B7A1-044B78AB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Steps in Program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46D9-9A0B-4156-9837-C04953EF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1235"/>
            <a:ext cx="8915400" cy="447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(I)Identify and understand the problem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(II) Development of Algorithm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(III) Develop code (coding).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(IV) Compiling, debugging and test-running the program.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(V)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5120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5C0A-4D04-49B7-8B77-E42BD807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639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Categories of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115A-A9F0-4A1D-8D8B-DE77EF84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2052"/>
            <a:ext cx="8915400" cy="4069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Programming Languages can be grouped into 2 categories: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Low level Language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27424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4192-6F6A-479B-ABA8-3871EA95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Low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BE88-1F32-4F55-9A97-134749ED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557" y="1404729"/>
            <a:ext cx="9636055" cy="54532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These are programming languages mainly developed to provide little or no abstraction of programming concepts.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low-level languages are commonly called the computer’s native languages because it is easier for  the computer to read their programs.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main function of low-level languages is to operate, manage and manipulate the computing hardware and components. Hence, they are machine dependent.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execution time of low level languages is relatively low.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Machine language and assembly language are 2 examples of low level language. </a:t>
            </a:r>
          </a:p>
        </p:txBody>
      </p:sp>
    </p:spTree>
    <p:extLst>
      <p:ext uri="{BB962C8B-B14F-4D97-AF65-F5344CB8AC3E}">
        <p14:creationId xmlns:p14="http://schemas.microsoft.com/office/powerpoint/2010/main" val="404777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5A01-C397-49A2-8DFF-C380D663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High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2A5F-EEE6-4272-8E6E-192BC4E8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861" y="1563757"/>
            <a:ext cx="9304751" cy="49695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High level languages enables the development of programs in a more user-friendly programming context.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They are generally independent of the computer’s hardware architecture.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level languages have higher level of abstraction and they focus more on the programming logic rather than the underlying hardware components.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execution time of high level languages is relatively high.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C, C++, BASIC, Python, Java are examples of high level languages.</a:t>
            </a:r>
          </a:p>
        </p:txBody>
      </p:sp>
    </p:spTree>
    <p:extLst>
      <p:ext uri="{BB962C8B-B14F-4D97-AF65-F5344CB8AC3E}">
        <p14:creationId xmlns:p14="http://schemas.microsoft.com/office/powerpoint/2010/main" val="150007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D805-E24E-47A9-8BF0-96A35C6A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Language Translators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53E9-3C8F-4176-91FE-FA7CA61A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497496"/>
            <a:ext cx="9675812" cy="4413726"/>
          </a:xfrm>
        </p:spPr>
        <p:txBody>
          <a:bodyPr>
            <a:noAutofit/>
          </a:bodyPr>
          <a:lstStyle/>
          <a:p>
            <a:r>
              <a:rPr lang="en-US" sz="2000" dirty="0"/>
              <a:t>These are programs used for converting the programs written in a given language into machine language instructions in order for the computer to execute them.</a:t>
            </a:r>
          </a:p>
          <a:p>
            <a:r>
              <a:rPr lang="en-US" sz="2000" dirty="0"/>
              <a:t>Compiler, Assembler and Interpreter are types of translators.</a:t>
            </a:r>
          </a:p>
          <a:p>
            <a:r>
              <a:rPr lang="en-US" sz="2000" dirty="0"/>
              <a:t>Compiler converts  high-level language programs into machine language</a:t>
            </a:r>
          </a:p>
          <a:p>
            <a:r>
              <a:rPr lang="en-US" sz="2000" dirty="0"/>
              <a:t> Assembler converts assembly level language programs into machine language</a:t>
            </a:r>
          </a:p>
          <a:p>
            <a:r>
              <a:rPr lang="en-US" sz="2000" dirty="0"/>
              <a:t>Interpreter takes one statement of a high-level language program, translates it into machine language instruction and then immediately executes the resulting machine language instruction before moving to the next statement. </a:t>
            </a:r>
          </a:p>
        </p:txBody>
      </p:sp>
    </p:spTree>
    <p:extLst>
      <p:ext uri="{BB962C8B-B14F-4D97-AF65-F5344CB8AC3E}">
        <p14:creationId xmlns:p14="http://schemas.microsoft.com/office/powerpoint/2010/main" val="128906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533F-0E22-4143-B3D5-413AFAA3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9647"/>
          </a:xfrm>
        </p:spPr>
        <p:txBody>
          <a:bodyPr/>
          <a:lstStyle/>
          <a:p>
            <a:r>
              <a:rPr lang="en-US" dirty="0"/>
              <a:t>                      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1F7F-64DA-43F5-8D26-7B46B4BA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3" y="1298713"/>
            <a:ext cx="9715569" cy="5075583"/>
          </a:xfrm>
        </p:spPr>
        <p:txBody>
          <a:bodyPr>
            <a:normAutofit/>
          </a:bodyPr>
          <a:lstStyle/>
          <a:p>
            <a:r>
              <a:rPr lang="en-US" sz="2800" dirty="0"/>
              <a:t>A bug is simply an error or software defect that causes a program to malfunction and thus, produce unexpected results. </a:t>
            </a:r>
          </a:p>
          <a:p>
            <a:r>
              <a:rPr lang="en-US" sz="2800" dirty="0"/>
              <a:t>Syntax error, logical error and run-time error are 3 major types of errors. </a:t>
            </a:r>
          </a:p>
          <a:p>
            <a:r>
              <a:rPr lang="en-US" sz="2800" dirty="0"/>
              <a:t>The process of correcting errors is known as debugging.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9177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1030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Wisp</vt:lpstr>
      <vt:lpstr>Introduction to Computer Programming Language</vt:lpstr>
      <vt:lpstr>       What is a Program?</vt:lpstr>
      <vt:lpstr>       Qualities of a program</vt:lpstr>
      <vt:lpstr>          Steps in Program Writing</vt:lpstr>
      <vt:lpstr>Categories of Programming Language</vt:lpstr>
      <vt:lpstr>              Low level Language</vt:lpstr>
      <vt:lpstr>            High Level Language</vt:lpstr>
      <vt:lpstr>           Language Translators</vt:lpstr>
      <vt:lpstr>                       Bugs</vt:lpstr>
      <vt:lpstr>                  Steps to debug</vt:lpstr>
      <vt:lpstr>     PROBLEM SOLVING TECHNIQUES</vt:lpstr>
      <vt:lpstr>                      Algorithm</vt:lpstr>
      <vt:lpstr>     </vt:lpstr>
      <vt:lpstr>           </vt:lpstr>
      <vt:lpstr>                      Flowchart</vt:lpstr>
      <vt:lpstr>                Flowchart Symbols</vt:lpstr>
      <vt:lpstr>            </vt:lpstr>
      <vt:lpstr>     </vt:lpstr>
      <vt:lpstr>                    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Language</dc:title>
  <dc:creator>Administrator</dc:creator>
  <cp:lastModifiedBy>Administrator</cp:lastModifiedBy>
  <cp:revision>30</cp:revision>
  <dcterms:created xsi:type="dcterms:W3CDTF">2022-09-15T03:36:47Z</dcterms:created>
  <dcterms:modified xsi:type="dcterms:W3CDTF">2022-09-15T15:40:30Z</dcterms:modified>
</cp:coreProperties>
</file>