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6" r:id="rId3"/>
    <p:sldId id="257" r:id="rId4"/>
    <p:sldId id="266" r:id="rId5"/>
    <p:sldId id="265" r:id="rId6"/>
    <p:sldId id="267" r:id="rId7"/>
    <p:sldId id="258" r:id="rId8"/>
    <p:sldId id="259" r:id="rId9"/>
    <p:sldId id="268" r:id="rId10"/>
    <p:sldId id="260" r:id="rId11"/>
    <p:sldId id="261" r:id="rId12"/>
    <p:sldId id="264" r:id="rId13"/>
    <p:sldId id="262" r:id="rId14"/>
    <p:sldId id="263" r:id="rId15"/>
    <p:sldId id="269" r:id="rId16"/>
    <p:sldId id="288" r:id="rId17"/>
    <p:sldId id="275" r:id="rId18"/>
    <p:sldId id="276" r:id="rId19"/>
    <p:sldId id="277" r:id="rId20"/>
    <p:sldId id="278" r:id="rId21"/>
    <p:sldId id="279" r:id="rId22"/>
    <p:sldId id="271" r:id="rId23"/>
    <p:sldId id="274" r:id="rId24"/>
    <p:sldId id="280" r:id="rId25"/>
    <p:sldId id="282" r:id="rId26"/>
    <p:sldId id="281"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6" autoAdjust="0"/>
    <p:restoredTop sz="94660"/>
  </p:normalViewPr>
  <p:slideViewPr>
    <p:cSldViewPr snapToGrid="0">
      <p:cViewPr varScale="1">
        <p:scale>
          <a:sx n="72" d="100"/>
          <a:sy n="72" d="100"/>
        </p:scale>
        <p:origin x="61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9B58788-6DC3-40EE-9C20-1C8427E468F5}"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E9F1C-AE6D-453F-A339-9F946104860B}" type="slidenum">
              <a:rPr lang="en-US" smtClean="0"/>
              <a:pPr/>
              <a:t>‹#›</a:t>
            </a:fld>
            <a:endParaRPr lang="en-US"/>
          </a:p>
        </p:txBody>
      </p:sp>
    </p:spTree>
    <p:extLst>
      <p:ext uri="{BB962C8B-B14F-4D97-AF65-F5344CB8AC3E}">
        <p14:creationId xmlns:p14="http://schemas.microsoft.com/office/powerpoint/2010/main" val="325752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B58788-6DC3-40EE-9C20-1C8427E468F5}"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E9F1C-AE6D-453F-A339-9F946104860B}" type="slidenum">
              <a:rPr lang="en-US" smtClean="0"/>
              <a:pPr/>
              <a:t>‹#›</a:t>
            </a:fld>
            <a:endParaRPr lang="en-US"/>
          </a:p>
        </p:txBody>
      </p:sp>
    </p:spTree>
    <p:extLst>
      <p:ext uri="{BB962C8B-B14F-4D97-AF65-F5344CB8AC3E}">
        <p14:creationId xmlns:p14="http://schemas.microsoft.com/office/powerpoint/2010/main" val="327742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B58788-6DC3-40EE-9C20-1C8427E468F5}"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E9F1C-AE6D-453F-A339-9F946104860B}" type="slidenum">
              <a:rPr lang="en-US" smtClean="0"/>
              <a:pPr/>
              <a:t>‹#›</a:t>
            </a:fld>
            <a:endParaRPr lang="en-US"/>
          </a:p>
        </p:txBody>
      </p:sp>
    </p:spTree>
    <p:extLst>
      <p:ext uri="{BB962C8B-B14F-4D97-AF65-F5344CB8AC3E}">
        <p14:creationId xmlns:p14="http://schemas.microsoft.com/office/powerpoint/2010/main" val="2434651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B58788-6DC3-40EE-9C20-1C8427E468F5}"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E9F1C-AE6D-453F-A339-9F946104860B}" type="slidenum">
              <a:rPr lang="en-US" smtClean="0"/>
              <a:pPr/>
              <a:t>‹#›</a:t>
            </a:fld>
            <a:endParaRPr lang="en-US"/>
          </a:p>
        </p:txBody>
      </p:sp>
    </p:spTree>
    <p:extLst>
      <p:ext uri="{BB962C8B-B14F-4D97-AF65-F5344CB8AC3E}">
        <p14:creationId xmlns:p14="http://schemas.microsoft.com/office/powerpoint/2010/main" val="121574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B58788-6DC3-40EE-9C20-1C8427E468F5}"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E9F1C-AE6D-453F-A339-9F946104860B}" type="slidenum">
              <a:rPr lang="en-US" smtClean="0"/>
              <a:pPr/>
              <a:t>‹#›</a:t>
            </a:fld>
            <a:endParaRPr lang="en-US"/>
          </a:p>
        </p:txBody>
      </p:sp>
    </p:spTree>
    <p:extLst>
      <p:ext uri="{BB962C8B-B14F-4D97-AF65-F5344CB8AC3E}">
        <p14:creationId xmlns:p14="http://schemas.microsoft.com/office/powerpoint/2010/main" val="2436455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B58788-6DC3-40EE-9C20-1C8427E468F5}"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E9F1C-AE6D-453F-A339-9F946104860B}" type="slidenum">
              <a:rPr lang="en-US" smtClean="0"/>
              <a:pPr/>
              <a:t>‹#›</a:t>
            </a:fld>
            <a:endParaRPr lang="en-US"/>
          </a:p>
        </p:txBody>
      </p:sp>
    </p:spTree>
    <p:extLst>
      <p:ext uri="{BB962C8B-B14F-4D97-AF65-F5344CB8AC3E}">
        <p14:creationId xmlns:p14="http://schemas.microsoft.com/office/powerpoint/2010/main" val="324182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B58788-6DC3-40EE-9C20-1C8427E468F5}" type="datetimeFigureOut">
              <a:rPr lang="en-US" smtClean="0"/>
              <a:pPr/>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EE9F1C-AE6D-453F-A339-9F946104860B}" type="slidenum">
              <a:rPr lang="en-US" smtClean="0"/>
              <a:pPr/>
              <a:t>‹#›</a:t>
            </a:fld>
            <a:endParaRPr lang="en-US"/>
          </a:p>
        </p:txBody>
      </p:sp>
    </p:spTree>
    <p:extLst>
      <p:ext uri="{BB962C8B-B14F-4D97-AF65-F5344CB8AC3E}">
        <p14:creationId xmlns:p14="http://schemas.microsoft.com/office/powerpoint/2010/main" val="2845031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B58788-6DC3-40EE-9C20-1C8427E468F5}" type="datetimeFigureOut">
              <a:rPr lang="en-US" smtClean="0"/>
              <a:pPr/>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EE9F1C-AE6D-453F-A339-9F946104860B}" type="slidenum">
              <a:rPr lang="en-US" smtClean="0"/>
              <a:pPr/>
              <a:t>‹#›</a:t>
            </a:fld>
            <a:endParaRPr lang="en-US"/>
          </a:p>
        </p:txBody>
      </p:sp>
    </p:spTree>
    <p:extLst>
      <p:ext uri="{BB962C8B-B14F-4D97-AF65-F5344CB8AC3E}">
        <p14:creationId xmlns:p14="http://schemas.microsoft.com/office/powerpoint/2010/main" val="2512610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B58788-6DC3-40EE-9C20-1C8427E468F5}" type="datetimeFigureOut">
              <a:rPr lang="en-US" smtClean="0"/>
              <a:pPr/>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EE9F1C-AE6D-453F-A339-9F946104860B}" type="slidenum">
              <a:rPr lang="en-US" smtClean="0"/>
              <a:pPr/>
              <a:t>‹#›</a:t>
            </a:fld>
            <a:endParaRPr lang="en-US"/>
          </a:p>
        </p:txBody>
      </p:sp>
    </p:spTree>
    <p:extLst>
      <p:ext uri="{BB962C8B-B14F-4D97-AF65-F5344CB8AC3E}">
        <p14:creationId xmlns:p14="http://schemas.microsoft.com/office/powerpoint/2010/main" val="19874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B58788-6DC3-40EE-9C20-1C8427E468F5}"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E9F1C-AE6D-453F-A339-9F946104860B}" type="slidenum">
              <a:rPr lang="en-US" smtClean="0"/>
              <a:pPr/>
              <a:t>‹#›</a:t>
            </a:fld>
            <a:endParaRPr lang="en-US"/>
          </a:p>
        </p:txBody>
      </p:sp>
    </p:spTree>
    <p:extLst>
      <p:ext uri="{BB962C8B-B14F-4D97-AF65-F5344CB8AC3E}">
        <p14:creationId xmlns:p14="http://schemas.microsoft.com/office/powerpoint/2010/main" val="2206689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B58788-6DC3-40EE-9C20-1C8427E468F5}"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E9F1C-AE6D-453F-A339-9F946104860B}" type="slidenum">
              <a:rPr lang="en-US" smtClean="0"/>
              <a:pPr/>
              <a:t>‹#›</a:t>
            </a:fld>
            <a:endParaRPr lang="en-US"/>
          </a:p>
        </p:txBody>
      </p:sp>
    </p:spTree>
    <p:extLst>
      <p:ext uri="{BB962C8B-B14F-4D97-AF65-F5344CB8AC3E}">
        <p14:creationId xmlns:p14="http://schemas.microsoft.com/office/powerpoint/2010/main" val="1450229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B58788-6DC3-40EE-9C20-1C8427E468F5}" type="datetimeFigureOut">
              <a:rPr lang="en-US" smtClean="0"/>
              <a:pPr/>
              <a:t>1/13/2022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EE9F1C-AE6D-453F-A339-9F946104860B}" type="slidenum">
              <a:rPr lang="en-US" smtClean="0"/>
              <a:pPr/>
              <a:t>‹#›</a:t>
            </a:fld>
            <a:endParaRPr lang="en-US"/>
          </a:p>
        </p:txBody>
      </p:sp>
    </p:spTree>
    <p:extLst>
      <p:ext uri="{BB962C8B-B14F-4D97-AF65-F5344CB8AC3E}">
        <p14:creationId xmlns:p14="http://schemas.microsoft.com/office/powerpoint/2010/main" val="1964910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724" y="388773"/>
            <a:ext cx="10515600" cy="1325563"/>
          </a:xfrm>
        </p:spPr>
        <p:txBody>
          <a:bodyPr>
            <a:noAutofit/>
          </a:bodyPr>
          <a:lstStyle/>
          <a:p>
            <a:r>
              <a:rPr lang="en-US" sz="4800" b="1" dirty="0"/>
              <a:t>COURSE TITLE: SHIP AND SHIP ROUTINES</a:t>
            </a:r>
            <a:br>
              <a:rPr lang="en-US" sz="4800" b="1" dirty="0"/>
            </a:br>
            <a:r>
              <a:rPr lang="en-US" sz="4800" b="1" dirty="0"/>
              <a:t>COURE CODE: MRT 232.2</a:t>
            </a:r>
          </a:p>
        </p:txBody>
      </p:sp>
      <p:sp>
        <p:nvSpPr>
          <p:cNvPr id="3" name="Content Placeholder 2"/>
          <p:cNvSpPr>
            <a:spLocks noGrp="1"/>
          </p:cNvSpPr>
          <p:nvPr>
            <p:ph idx="1"/>
          </p:nvPr>
        </p:nvSpPr>
        <p:spPr>
          <a:xfrm>
            <a:off x="838200" y="2806262"/>
            <a:ext cx="10515600" cy="3370700"/>
          </a:xfrm>
        </p:spPr>
        <p:txBody>
          <a:bodyPr>
            <a:normAutofit/>
          </a:bodyPr>
          <a:lstStyle/>
          <a:p>
            <a:pPr marL="0" indent="0">
              <a:buNone/>
            </a:pPr>
            <a:r>
              <a:rPr lang="en-US" sz="4800" dirty="0"/>
              <a:t>TOPIC: ANCHOR WORK AND ASSOCIATED GEARS, MOORING WINCH</a:t>
            </a:r>
          </a:p>
        </p:txBody>
      </p:sp>
    </p:spTree>
    <p:extLst>
      <p:ext uri="{BB962C8B-B14F-4D97-AF65-F5344CB8AC3E}">
        <p14:creationId xmlns:p14="http://schemas.microsoft.com/office/powerpoint/2010/main" val="264212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6726"/>
          </a:xfrm>
        </p:spPr>
        <p:txBody>
          <a:bodyPr>
            <a:normAutofit fontScale="90000"/>
          </a:bodyPr>
          <a:lstStyle/>
          <a:p>
            <a:r>
              <a:rPr lang="en-US" b="1" dirty="0"/>
              <a:t>TYPES OF SHIP ANCHORS</a:t>
            </a:r>
          </a:p>
        </p:txBody>
      </p:sp>
      <p:sp>
        <p:nvSpPr>
          <p:cNvPr id="3" name="Content Placeholder 2"/>
          <p:cNvSpPr>
            <a:spLocks noGrp="1"/>
          </p:cNvSpPr>
          <p:nvPr>
            <p:ph idx="1"/>
          </p:nvPr>
        </p:nvSpPr>
        <p:spPr>
          <a:xfrm>
            <a:off x="838200" y="989814"/>
            <a:ext cx="10515600" cy="5656083"/>
          </a:xfrm>
        </p:spPr>
        <p:txBody>
          <a:bodyPr/>
          <a:lstStyle/>
          <a:p>
            <a:r>
              <a:rPr lang="en-US" dirty="0"/>
              <a:t>Bower Anchor: The ships main anchors are called the bower anchors. They are used for anchoring the ship and stowed one on each bow.</a:t>
            </a:r>
          </a:p>
          <a:p>
            <a:r>
              <a:rPr lang="en-US" dirty="0"/>
              <a:t>Sheet Anchor: it is an extra anchor carried for safety to back up main anchor in case one is lost.</a:t>
            </a:r>
          </a:p>
          <a:p>
            <a:r>
              <a:rPr lang="en-US" dirty="0"/>
              <a:t>Stream Anchor: a anchor lashed and secured at near the stern of the vessel. It is made to be used in narrow channel for preventing the stern of the vessel from swinging. But these days it is hardly carried and used.</a:t>
            </a:r>
          </a:p>
        </p:txBody>
      </p:sp>
    </p:spTree>
    <p:extLst>
      <p:ext uri="{BB962C8B-B14F-4D97-AF65-F5344CB8AC3E}">
        <p14:creationId xmlns:p14="http://schemas.microsoft.com/office/powerpoint/2010/main" val="1109855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970"/>
          </a:xfrm>
        </p:spPr>
        <p:txBody>
          <a:bodyPr>
            <a:normAutofit fontScale="90000"/>
          </a:bodyPr>
          <a:lstStyle/>
          <a:p>
            <a:r>
              <a:rPr lang="en-US" b="1" dirty="0"/>
              <a:t>CHAIN CABLE</a:t>
            </a:r>
          </a:p>
        </p:txBody>
      </p:sp>
      <p:sp>
        <p:nvSpPr>
          <p:cNvPr id="3" name="Content Placeholder 2"/>
          <p:cNvSpPr>
            <a:spLocks noGrp="1"/>
          </p:cNvSpPr>
          <p:nvPr>
            <p:ph idx="1"/>
          </p:nvPr>
        </p:nvSpPr>
        <p:spPr>
          <a:xfrm>
            <a:off x="838200" y="1018096"/>
            <a:ext cx="10515600" cy="5158867"/>
          </a:xfrm>
        </p:spPr>
        <p:txBody>
          <a:bodyPr/>
          <a:lstStyle/>
          <a:p>
            <a:r>
              <a:rPr lang="en-US" dirty="0"/>
              <a:t>The long shank of stockless bower anchor fits inside the house pipe, whereas its arm rest snugly against the ship side. The anchor shackle on top of the anchor is connected to a long studded chain cable. The chain is made up of length of 27.5 meters each, join together by luggless joining shackles of chain. A length of chain cable will always contain an odd number of links to ensure that the joining shackle will pass around the cable holder in correct plane. Joining shackle being slightly larger than common links should lie vertically round a cable holder and horizontally over the gypsy of windlass. There may be 8 or 9 shackles of bower anchor. The stud make the chain stronger and prevents the chain from kinking.</a:t>
            </a:r>
          </a:p>
        </p:txBody>
      </p:sp>
    </p:spTree>
    <p:extLst>
      <p:ext uri="{BB962C8B-B14F-4D97-AF65-F5344CB8AC3E}">
        <p14:creationId xmlns:p14="http://schemas.microsoft.com/office/powerpoint/2010/main" val="944004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0948"/>
          </a:xfrm>
        </p:spPr>
        <p:txBody>
          <a:bodyPr/>
          <a:lstStyle/>
          <a:p>
            <a:r>
              <a:rPr lang="en-US" dirty="0"/>
              <a:t>ASSOCIATED ANCHOR AND CABLE GEARS</a:t>
            </a:r>
          </a:p>
        </p:txBody>
      </p:sp>
      <p:sp>
        <p:nvSpPr>
          <p:cNvPr id="3" name="Content Placeholder 2"/>
          <p:cNvSpPr>
            <a:spLocks noGrp="1"/>
          </p:cNvSpPr>
          <p:nvPr>
            <p:ph idx="1"/>
          </p:nvPr>
        </p:nvSpPr>
        <p:spPr>
          <a:xfrm>
            <a:off x="852055" y="1080655"/>
            <a:ext cx="10515600" cy="5292435"/>
          </a:xfrm>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952500" y="1123950"/>
            <a:ext cx="10229850" cy="46672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585960" cy="405584"/>
          </a:xfrm>
        </p:spPr>
        <p:txBody>
          <a:bodyPr>
            <a:normAutofit fontScale="90000"/>
          </a:bodyPr>
          <a:lstStyle/>
          <a:p>
            <a:r>
              <a:rPr lang="en-US" b="1" dirty="0"/>
              <a:t>TYPES OF JOINING SHACKLES</a:t>
            </a:r>
          </a:p>
        </p:txBody>
      </p:sp>
      <p:sp>
        <p:nvSpPr>
          <p:cNvPr id="3" name="Content Placeholder 2"/>
          <p:cNvSpPr>
            <a:spLocks noGrp="1"/>
          </p:cNvSpPr>
          <p:nvPr>
            <p:ph idx="1"/>
          </p:nvPr>
        </p:nvSpPr>
        <p:spPr>
          <a:xfrm>
            <a:off x="838200" y="1005840"/>
            <a:ext cx="10515600" cy="5171123"/>
          </a:xfrm>
        </p:spPr>
        <p:txBody>
          <a:bodyPr>
            <a:normAutofit lnSpcReduction="10000"/>
          </a:bodyPr>
          <a:lstStyle/>
          <a:p>
            <a:pPr>
              <a:buNone/>
            </a:pPr>
            <a:r>
              <a:rPr lang="en-US" dirty="0"/>
              <a:t> The shackles which join length of cable together may be either </a:t>
            </a:r>
            <a:r>
              <a:rPr lang="en-US" dirty="0" err="1"/>
              <a:t>lugless</a:t>
            </a:r>
            <a:r>
              <a:rPr lang="en-US" dirty="0"/>
              <a:t> or lugged is called joining shackle. Joining shackles are also used during towing and securing to buoy evolution.</a:t>
            </a:r>
          </a:p>
          <a:p>
            <a:r>
              <a:rPr lang="en-US" b="1" dirty="0"/>
              <a:t>Lugged joining shackle</a:t>
            </a:r>
            <a:r>
              <a:rPr lang="en-US" dirty="0"/>
              <a:t>: it is a three part shackle join together with a pin and pallet, used to join two shackles of anchor cable.</a:t>
            </a:r>
          </a:p>
          <a:p>
            <a:r>
              <a:rPr lang="en-US" b="1" dirty="0"/>
              <a:t>Lugged joining shackle</a:t>
            </a:r>
            <a:r>
              <a:rPr lang="en-US" dirty="0"/>
              <a:t>: it is straight shackle made of two parts and join together wit a pin and pallet.</a:t>
            </a:r>
          </a:p>
          <a:p>
            <a:r>
              <a:rPr lang="en-US" b="1" dirty="0"/>
              <a:t>Securing to buoy  shackle</a:t>
            </a:r>
            <a:r>
              <a:rPr lang="en-US" dirty="0"/>
              <a:t>: It is used to secure ship to a buoy.</a:t>
            </a:r>
          </a:p>
          <a:p>
            <a:r>
              <a:rPr lang="en-US" b="1" dirty="0"/>
              <a:t>Lugged anchor shackle</a:t>
            </a:r>
            <a:r>
              <a:rPr lang="en-US" dirty="0"/>
              <a:t>: it is used to join onboard end of cable to anchor ring.</a:t>
            </a:r>
          </a:p>
          <a:p>
            <a:r>
              <a:rPr lang="en-US" b="1" dirty="0"/>
              <a:t>Joggle shackle</a:t>
            </a:r>
            <a:r>
              <a:rPr lang="en-US" dirty="0"/>
              <a:t>: it is long and slightly curved shackle used for connecting a wire rope to the cable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31708"/>
          </a:xfrm>
        </p:spPr>
        <p:txBody>
          <a:bodyPr>
            <a:normAutofit fontScale="90000"/>
          </a:bodyPr>
          <a:lstStyle/>
          <a:p>
            <a:r>
              <a:rPr lang="en-US" b="1" dirty="0"/>
              <a:t>WHY AND HOW A CABLE IS MARKED</a:t>
            </a:r>
          </a:p>
        </p:txBody>
      </p:sp>
      <p:sp>
        <p:nvSpPr>
          <p:cNvPr id="3" name="Content Placeholder 2"/>
          <p:cNvSpPr>
            <a:spLocks noGrp="1"/>
          </p:cNvSpPr>
          <p:nvPr>
            <p:ph idx="1"/>
          </p:nvPr>
        </p:nvSpPr>
        <p:spPr>
          <a:xfrm>
            <a:off x="838200" y="914400"/>
            <a:ext cx="10515600" cy="5262563"/>
          </a:xfrm>
        </p:spPr>
        <p:txBody>
          <a:bodyPr>
            <a:normAutofit fontScale="92500" lnSpcReduction="10000"/>
          </a:bodyPr>
          <a:lstStyle/>
          <a:p>
            <a:r>
              <a:rPr lang="en-US" dirty="0"/>
              <a:t>When anchoring, it is important to know how much cable has run out. The cable is therefore marked at each joining shackle to assist in its identification.</a:t>
            </a:r>
          </a:p>
          <a:p>
            <a:r>
              <a:rPr lang="en-US" dirty="0"/>
              <a:t>The  shackles and joining shackles of a cable are numbered from its outer to inner end. The first joining shackle together. Every joining shackle is painted white. One link on each side of joining shackle is also painted white and marked with turns of seizing wire around STUD. The marked links which serves to indicate the join between two shackles for example;-</a:t>
            </a:r>
          </a:p>
          <a:p>
            <a:r>
              <a:rPr lang="en-US" dirty="0"/>
              <a:t>To indicate 1</a:t>
            </a:r>
            <a:r>
              <a:rPr lang="en-US" baseline="30000" dirty="0"/>
              <a:t>st</a:t>
            </a:r>
            <a:r>
              <a:rPr lang="en-US" dirty="0"/>
              <a:t> joining shackle, the first link on both sides of joining shackles is marked with wire turns and painted white</a:t>
            </a:r>
          </a:p>
          <a:p>
            <a:r>
              <a:rPr lang="en-US" dirty="0"/>
              <a:t>To indicate 2</a:t>
            </a:r>
            <a:r>
              <a:rPr lang="en-US" baseline="30000" dirty="0"/>
              <a:t>nd</a:t>
            </a:r>
            <a:r>
              <a:rPr lang="en-US" dirty="0"/>
              <a:t> joining shackle, the second link on both sides of joining shackle is marked with wire and painted white</a:t>
            </a:r>
          </a:p>
          <a:p>
            <a:r>
              <a:rPr lang="en-US" dirty="0"/>
              <a:t>To indicate 3</a:t>
            </a:r>
            <a:r>
              <a:rPr lang="en-US" baseline="30000" dirty="0"/>
              <a:t>nd</a:t>
            </a:r>
            <a:r>
              <a:rPr lang="en-US" dirty="0"/>
              <a:t> joining shackle, the third link on both sides of joining shackle is marked with wire and painted white</a:t>
            </a:r>
          </a:p>
          <a:p>
            <a:endParaRPr lang="en-US" dirty="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8325"/>
          </a:xfrm>
        </p:spPr>
        <p:txBody>
          <a:bodyPr>
            <a:normAutofit fontScale="90000"/>
          </a:bodyPr>
          <a:lstStyle/>
          <a:p>
            <a:r>
              <a:rPr lang="en-US" dirty="0"/>
              <a:t>MOORING WINCH</a:t>
            </a:r>
          </a:p>
        </p:txBody>
      </p:sp>
      <p:sp>
        <p:nvSpPr>
          <p:cNvPr id="3" name="Content Placeholder 2"/>
          <p:cNvSpPr>
            <a:spLocks noGrp="1"/>
          </p:cNvSpPr>
          <p:nvPr>
            <p:ph idx="1"/>
          </p:nvPr>
        </p:nvSpPr>
        <p:spPr>
          <a:xfrm>
            <a:off x="838200" y="1028700"/>
            <a:ext cx="10515600" cy="5148263"/>
          </a:xfrm>
        </p:spPr>
        <p:txBody>
          <a:bodyPr>
            <a:normAutofit lnSpcReduction="10000"/>
          </a:bodyPr>
          <a:lstStyle/>
          <a:p>
            <a:r>
              <a:rPr lang="en-GB" b="1" dirty="0"/>
              <a:t>Mooring gear</a:t>
            </a:r>
            <a:endParaRPr lang="en-US" b="1" dirty="0"/>
          </a:p>
          <a:p>
            <a:r>
              <a:rPr lang="en-GB" dirty="0"/>
              <a:t>the set of fittings and mechanisms aboard a ship that are used to warp and secure the ship when it is moored at a dock, at the wall of a lock, to buoys, or alongside another vessel. A ship’s mooring equipment includes mechanisms, such as winches and capstans, that are used to take in and pay out mooring lines, which are ropes or steel cables. It also includes the following fittings: bitts and cleats, around which the mooring lines are made fast; stoppers, which temporarily hold the mooring lines; mooring chocks, rollers, and mooring pipes, which are used to change the direction of the mooring lines; manually operated or mechanized reels, on which the mooring lines are stowed; and line throwers, which throw the mooring lines from the ship.</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0E75-CE28-4B03-89EC-B056E6DE6DA6}"/>
              </a:ext>
            </a:extLst>
          </p:cNvPr>
          <p:cNvSpPr>
            <a:spLocks noGrp="1"/>
          </p:cNvSpPr>
          <p:nvPr>
            <p:ph type="title"/>
          </p:nvPr>
        </p:nvSpPr>
        <p:spPr>
          <a:xfrm>
            <a:off x="838200" y="265043"/>
            <a:ext cx="10515600" cy="530087"/>
          </a:xfrm>
        </p:spPr>
        <p:txBody>
          <a:bodyPr>
            <a:normAutofit fontScale="90000"/>
          </a:bodyPr>
          <a:lstStyle/>
          <a:p>
            <a:r>
              <a:rPr lang="en-US" dirty="0"/>
              <a:t>Windlass </a:t>
            </a:r>
          </a:p>
        </p:txBody>
      </p:sp>
      <p:sp>
        <p:nvSpPr>
          <p:cNvPr id="3" name="Content Placeholder 2">
            <a:extLst>
              <a:ext uri="{FF2B5EF4-FFF2-40B4-BE49-F238E27FC236}">
                <a16:creationId xmlns:a16="http://schemas.microsoft.com/office/drawing/2014/main" id="{0D459626-A728-4482-9D77-91C2A43F5E4F}"/>
              </a:ext>
            </a:extLst>
          </p:cNvPr>
          <p:cNvSpPr>
            <a:spLocks noGrp="1"/>
          </p:cNvSpPr>
          <p:nvPr>
            <p:ph idx="1"/>
          </p:nvPr>
        </p:nvSpPr>
        <p:spPr>
          <a:xfrm>
            <a:off x="838200" y="993913"/>
            <a:ext cx="10515600" cy="5183050"/>
          </a:xfrm>
        </p:spPr>
        <p:txBody>
          <a:bodyPr/>
          <a:lstStyle/>
          <a:p>
            <a:r>
              <a:rPr lang="en-US" dirty="0"/>
              <a:t>The windlass is a machine to lift or lower the anchor cable on the </a:t>
            </a:r>
            <a:r>
              <a:rPr lang="en-US" dirty="0" err="1"/>
              <a:t>foc’sle</a:t>
            </a:r>
            <a:r>
              <a:rPr lang="en-US" dirty="0"/>
              <a:t> deck. The windlass is combined with the rope drum also called warping drum. It consist of a horizontal athwartship shaft rotated by electric motor, hydraulic pressure by steam engine. On both the end. This shaft are fixed two  warping drums which can be used for heaving the mooring hawsers. Each anchor chain rides over a Gypsy, which is just a roller revolving freely on the shaft. Grips conforming to the shape of the link are cut on the gypsies. The links of the chain lie snuggle in these grips and are gripped by them when the chain is hove up. The rotation of the gypsy can be controlled or stopped altogether by means of friction.</a:t>
            </a:r>
          </a:p>
        </p:txBody>
      </p:sp>
    </p:spTree>
    <p:extLst>
      <p:ext uri="{BB962C8B-B14F-4D97-AF65-F5344CB8AC3E}">
        <p14:creationId xmlns:p14="http://schemas.microsoft.com/office/powerpoint/2010/main" val="915475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3C42-7703-4D76-BA0C-1203593FD72B}"/>
              </a:ext>
            </a:extLst>
          </p:cNvPr>
          <p:cNvSpPr>
            <a:spLocks noGrp="1"/>
          </p:cNvSpPr>
          <p:nvPr>
            <p:ph type="title"/>
          </p:nvPr>
        </p:nvSpPr>
        <p:spPr>
          <a:xfrm>
            <a:off x="838200" y="145774"/>
            <a:ext cx="10515600" cy="702366"/>
          </a:xfrm>
        </p:spPr>
        <p:txBody>
          <a:bodyPr>
            <a:normAutofit/>
          </a:bodyPr>
          <a:lstStyle/>
          <a:p>
            <a:r>
              <a:rPr lang="en-US" dirty="0"/>
              <a:t>Overview of anchor mooring winch</a:t>
            </a:r>
          </a:p>
        </p:txBody>
      </p:sp>
      <p:pic>
        <p:nvPicPr>
          <p:cNvPr id="5" name="Content Placeholder 4">
            <a:extLst>
              <a:ext uri="{FF2B5EF4-FFF2-40B4-BE49-F238E27FC236}">
                <a16:creationId xmlns:a16="http://schemas.microsoft.com/office/drawing/2014/main" id="{7FC0AFFD-B6C6-4F9B-8205-BF2C169096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739" y="1060450"/>
            <a:ext cx="8123583" cy="5116513"/>
          </a:xfrm>
        </p:spPr>
      </p:pic>
    </p:spTree>
    <p:extLst>
      <p:ext uri="{BB962C8B-B14F-4D97-AF65-F5344CB8AC3E}">
        <p14:creationId xmlns:p14="http://schemas.microsoft.com/office/powerpoint/2010/main" val="2717006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CAC6-87D4-4BA3-BA73-316DB120F913}"/>
              </a:ext>
            </a:extLst>
          </p:cNvPr>
          <p:cNvSpPr>
            <a:spLocks noGrp="1"/>
          </p:cNvSpPr>
          <p:nvPr>
            <p:ph type="title"/>
          </p:nvPr>
        </p:nvSpPr>
        <p:spPr>
          <a:xfrm>
            <a:off x="838200" y="106018"/>
            <a:ext cx="10515600" cy="477078"/>
          </a:xfrm>
        </p:spPr>
        <p:txBody>
          <a:bodyPr>
            <a:normAutofit fontScale="90000"/>
          </a:bodyPr>
          <a:lstStyle/>
          <a:p>
            <a:r>
              <a:rPr lang="en-US" dirty="0"/>
              <a:t> Overview of anchor mooring winch cont’d</a:t>
            </a:r>
          </a:p>
        </p:txBody>
      </p:sp>
      <p:sp>
        <p:nvSpPr>
          <p:cNvPr id="3" name="Content Placeholder 2">
            <a:extLst>
              <a:ext uri="{FF2B5EF4-FFF2-40B4-BE49-F238E27FC236}">
                <a16:creationId xmlns:a16="http://schemas.microsoft.com/office/drawing/2014/main" id="{D86B18D6-A995-49B1-A871-CD83BAA82645}"/>
              </a:ext>
            </a:extLst>
          </p:cNvPr>
          <p:cNvSpPr>
            <a:spLocks noGrp="1"/>
          </p:cNvSpPr>
          <p:nvPr>
            <p:ph idx="1"/>
          </p:nvPr>
        </p:nvSpPr>
        <p:spPr>
          <a:xfrm>
            <a:off x="838200" y="689113"/>
            <a:ext cx="10515600" cy="5777947"/>
          </a:xfrm>
        </p:spPr>
        <p:txBody>
          <a:bodyPr>
            <a:normAutofit fontScale="77500" lnSpcReduction="20000"/>
          </a:bodyPr>
          <a:lstStyle/>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1.  Storage part of the mooring drum</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2. Pulling section of the drum (working part)</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3. Brake band</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4. Gear box</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5. Electro-hydraulic motor</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6. Warping head</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7. Chain in the gypsy wheel</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8. Dog clutch</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9. Anchor</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10. Hawse pipe</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11. Spurling pipe</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12. Chain locker</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13. Chain stopper with security device</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14. Guide roller</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15. Bollard</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16. Guide roller</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17. Deck</a:t>
            </a:r>
          </a:p>
          <a:p>
            <a:endParaRPr lang="en-US" dirty="0"/>
          </a:p>
        </p:txBody>
      </p:sp>
    </p:spTree>
    <p:extLst>
      <p:ext uri="{BB962C8B-B14F-4D97-AF65-F5344CB8AC3E}">
        <p14:creationId xmlns:p14="http://schemas.microsoft.com/office/powerpoint/2010/main" val="1924971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0BBE-E415-48C4-9869-2B00B112BF03}"/>
              </a:ext>
            </a:extLst>
          </p:cNvPr>
          <p:cNvSpPr>
            <a:spLocks noGrp="1"/>
          </p:cNvSpPr>
          <p:nvPr>
            <p:ph type="title"/>
          </p:nvPr>
        </p:nvSpPr>
        <p:spPr>
          <a:xfrm>
            <a:off x="838200" y="132523"/>
            <a:ext cx="10515600" cy="548514"/>
          </a:xfrm>
        </p:spPr>
        <p:txBody>
          <a:bodyPr>
            <a:normAutofit fontScale="90000"/>
          </a:bodyPr>
          <a:lstStyle/>
          <a:p>
            <a:r>
              <a:rPr lang="en-US" dirty="0"/>
              <a:t>Anchor equipment</a:t>
            </a:r>
          </a:p>
        </p:txBody>
      </p:sp>
      <p:sp>
        <p:nvSpPr>
          <p:cNvPr id="3" name="Content Placeholder 2">
            <a:extLst>
              <a:ext uri="{FF2B5EF4-FFF2-40B4-BE49-F238E27FC236}">
                <a16:creationId xmlns:a16="http://schemas.microsoft.com/office/drawing/2014/main" id="{8E070A60-3033-4D46-92B1-1861CB73DF26}"/>
              </a:ext>
            </a:extLst>
          </p:cNvPr>
          <p:cNvSpPr>
            <a:spLocks noGrp="1"/>
          </p:cNvSpPr>
          <p:nvPr>
            <p:ph idx="1"/>
          </p:nvPr>
        </p:nvSpPr>
        <p:spPr>
          <a:xfrm>
            <a:off x="838200" y="1166191"/>
            <a:ext cx="10515600" cy="5010772"/>
          </a:xfrm>
        </p:spPr>
        <p:txBody>
          <a:bodyPr/>
          <a:lstStyle/>
          <a:p>
            <a:pPr marL="0" marR="0">
              <a:lnSpc>
                <a:spcPct val="115000"/>
              </a:lnSpc>
              <a:spcBef>
                <a:spcPts val="0"/>
              </a:spcBef>
              <a:spcAft>
                <a:spcPts val="100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Anchors can be:</a:t>
            </a:r>
          </a:p>
          <a:p>
            <a:pPr marL="0" marR="0" indent="0">
              <a:lnSpc>
                <a:spcPct val="115000"/>
              </a:lnSpc>
              <a:spcBef>
                <a:spcPts val="0"/>
              </a:spcBef>
              <a:spcAft>
                <a:spcPts val="1000"/>
              </a:spcAft>
              <a:buNone/>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100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Conventional anchors</a:t>
            </a:r>
          </a:p>
          <a:p>
            <a:pPr marL="0" marR="0">
              <a:lnSpc>
                <a:spcPct val="115000"/>
              </a:lnSpc>
              <a:spcBef>
                <a:spcPts val="0"/>
              </a:spcBef>
              <a:spcAft>
                <a:spcPts val="100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 HHP anchors – High holding power</a:t>
            </a:r>
          </a:p>
          <a:p>
            <a:pPr marL="0" marR="0">
              <a:lnSpc>
                <a:spcPct val="115000"/>
              </a:lnSpc>
              <a:spcBef>
                <a:spcPts val="0"/>
              </a:spcBef>
              <a:spcAft>
                <a:spcPts val="100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–SHHP anchors – Super high holding power</a:t>
            </a:r>
          </a:p>
          <a:p>
            <a:pPr marL="0" marR="0" indent="0">
              <a:lnSpc>
                <a:spcPct val="115000"/>
              </a:lnSpc>
              <a:spcBef>
                <a:spcPts val="0"/>
              </a:spcBef>
              <a:spcAft>
                <a:spcPts val="1000"/>
              </a:spcAft>
              <a:buNone/>
            </a:pPr>
            <a:r>
              <a:rPr lang="en-US" sz="2400" dirty="0">
                <a:effectLst/>
                <a:latin typeface="Calibri" panose="020F0502020204030204" pitchFamily="34" charset="0"/>
                <a:ea typeface="SimSun" panose="02010600030101010101" pitchFamily="2" charset="-122"/>
                <a:cs typeface="Times New Roman" panose="02020603050405020304" pitchFamily="18" charset="0"/>
              </a:rPr>
              <a:t> </a:t>
            </a:r>
          </a:p>
          <a:p>
            <a:pPr marL="0" marR="0">
              <a:lnSpc>
                <a:spcPct val="115000"/>
              </a:lnSpc>
              <a:spcBef>
                <a:spcPts val="0"/>
              </a:spcBef>
              <a:spcAft>
                <a:spcPts val="100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Pool anchor (HHP) type HG ‘Pool N’ anchor; Hall anchor (conventional anchor)</a:t>
            </a:r>
          </a:p>
          <a:p>
            <a:pPr marL="0" marR="0" indent="0">
              <a:lnSpc>
                <a:spcPct val="115000"/>
              </a:lnSpc>
              <a:spcBef>
                <a:spcPts val="0"/>
              </a:spcBef>
              <a:spcAft>
                <a:spcPts val="1000"/>
              </a:spcAft>
              <a:buNone/>
            </a:pPr>
            <a:r>
              <a:rPr lang="en-US" sz="2000" dirty="0">
                <a:effectLst/>
                <a:latin typeface="Calibri" panose="020F0502020204030204" pitchFamily="34" charset="0"/>
                <a:ea typeface="SimSun" panose="02010600030101010101" pitchFamily="2" charset="-122"/>
                <a:cs typeface="Times New Roman" panose="02020603050405020304" pitchFamily="18" charset="0"/>
              </a:rPr>
              <a:t> </a:t>
            </a:r>
          </a:p>
          <a:p>
            <a:endParaRPr lang="en-US" dirty="0"/>
          </a:p>
        </p:txBody>
      </p:sp>
    </p:spTree>
    <p:extLst>
      <p:ext uri="{BB962C8B-B14F-4D97-AF65-F5344CB8AC3E}">
        <p14:creationId xmlns:p14="http://schemas.microsoft.com/office/powerpoint/2010/main" val="938793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07308"/>
            <a:ext cx="8905103" cy="889687"/>
          </a:xfrm>
        </p:spPr>
        <p:txBody>
          <a:bodyPr>
            <a:normAutofit fontScale="90000"/>
          </a:bodyPr>
          <a:lstStyle/>
          <a:p>
            <a:r>
              <a:rPr lang="en-US" dirty="0"/>
              <a:t>ANCHOR WORK</a:t>
            </a:r>
          </a:p>
        </p:txBody>
      </p:sp>
      <p:sp>
        <p:nvSpPr>
          <p:cNvPr id="3" name="Subtitle 2"/>
          <p:cNvSpPr>
            <a:spLocks noGrp="1"/>
          </p:cNvSpPr>
          <p:nvPr>
            <p:ph type="subTitle" idx="1"/>
          </p:nvPr>
        </p:nvSpPr>
        <p:spPr>
          <a:xfrm>
            <a:off x="1524000" y="2454876"/>
            <a:ext cx="9144000" cy="2802924"/>
          </a:xfrm>
        </p:spPr>
        <p:txBody>
          <a:bodyPr>
            <a:normAutofit fontScale="62500" lnSpcReduction="20000"/>
          </a:bodyPr>
          <a:lstStyle/>
          <a:p>
            <a:pPr algn="l"/>
            <a:r>
              <a:rPr lang="en-US" sz="2900" b="1" dirty="0"/>
              <a:t>INTRODUCTION: </a:t>
            </a:r>
            <a:r>
              <a:rPr lang="en-US" sz="2900" dirty="0"/>
              <a:t>An anchor refers to a nautical or marine equipment intended to restrict vehicle or structural movement in the water. Anchors achieve their purpose by either using their weight to hold structures in place, clamping on to the bed of the waterbody, or using a combination of both these techniques.</a:t>
            </a:r>
          </a:p>
          <a:p>
            <a:pPr algn="l"/>
            <a:r>
              <a:rPr lang="en-US" sz="2900" dirty="0"/>
              <a:t>In addition, anchor can also act as drogues (positive drag mechanism) for ships and other vessels during storms. They provide a  restoring drag that keeps the vessel stable and prevents slamming of the bow or flooding through green water loading during unsteady conditions.</a:t>
            </a:r>
          </a:p>
          <a:p>
            <a:pPr algn="l"/>
            <a:r>
              <a:rPr lang="en-US" sz="2900" b="1" dirty="0"/>
              <a:t>Bow slamming </a:t>
            </a:r>
            <a:r>
              <a:rPr lang="en-US" sz="2900" dirty="0"/>
              <a:t>refers to the of the ship violently striking the water surface due to large waves that can cause structural deformations and failure.</a:t>
            </a:r>
          </a:p>
          <a:p>
            <a:pPr algn="l"/>
            <a:r>
              <a:rPr lang="en-US" sz="2900" b="1" dirty="0"/>
              <a:t>Green water </a:t>
            </a:r>
            <a:r>
              <a:rPr lang="en-US" sz="2900" dirty="0"/>
              <a:t>is technical term for any water that is present on the upper decks of a vessel due to the partial flooding as a result of the natural motions of waterbodies.</a:t>
            </a:r>
          </a:p>
          <a:p>
            <a:pPr algn="l"/>
            <a:endParaRPr lang="en-US" sz="2900" dirty="0"/>
          </a:p>
          <a:p>
            <a:pPr algn="l"/>
            <a:endParaRPr lang="en-US" dirty="0"/>
          </a:p>
          <a:p>
            <a:pPr algn="l"/>
            <a:endParaRPr lang="en-US" dirty="0"/>
          </a:p>
        </p:txBody>
      </p:sp>
    </p:spTree>
    <p:extLst>
      <p:ext uri="{BB962C8B-B14F-4D97-AF65-F5344CB8AC3E}">
        <p14:creationId xmlns:p14="http://schemas.microsoft.com/office/powerpoint/2010/main" val="235489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202DF-5CE4-437A-BA94-00913FAAD945}"/>
              </a:ext>
            </a:extLst>
          </p:cNvPr>
          <p:cNvSpPr>
            <a:spLocks noGrp="1"/>
          </p:cNvSpPr>
          <p:nvPr>
            <p:ph type="title"/>
          </p:nvPr>
        </p:nvSpPr>
        <p:spPr>
          <a:xfrm>
            <a:off x="838200" y="145774"/>
            <a:ext cx="10515600" cy="702365"/>
          </a:xfrm>
        </p:spPr>
        <p:txBody>
          <a:bodyPr>
            <a:normAutofit/>
          </a:bodyPr>
          <a:lstStyle/>
          <a:p>
            <a:r>
              <a:rPr lang="en-US" dirty="0"/>
              <a:t>Anchor equipment cont’d</a:t>
            </a:r>
          </a:p>
        </p:txBody>
      </p:sp>
      <p:pic>
        <p:nvPicPr>
          <p:cNvPr id="5" name="Content Placeholder 4">
            <a:extLst>
              <a:ext uri="{FF2B5EF4-FFF2-40B4-BE49-F238E27FC236}">
                <a16:creationId xmlns:a16="http://schemas.microsoft.com/office/drawing/2014/main" id="{CF354B75-627E-4FFB-97FC-682414B883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0504" y="1325217"/>
            <a:ext cx="6560033" cy="4161183"/>
          </a:xfrm>
        </p:spPr>
      </p:pic>
    </p:spTree>
    <p:extLst>
      <p:ext uri="{BB962C8B-B14F-4D97-AF65-F5344CB8AC3E}">
        <p14:creationId xmlns:p14="http://schemas.microsoft.com/office/powerpoint/2010/main" val="1512895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9766-9974-44F3-83D4-E379C4E8A3A3}"/>
              </a:ext>
            </a:extLst>
          </p:cNvPr>
          <p:cNvSpPr>
            <a:spLocks noGrp="1"/>
          </p:cNvSpPr>
          <p:nvPr>
            <p:ph type="title"/>
          </p:nvPr>
        </p:nvSpPr>
        <p:spPr>
          <a:xfrm>
            <a:off x="838200" y="225287"/>
            <a:ext cx="10515600" cy="583097"/>
          </a:xfrm>
        </p:spPr>
        <p:txBody>
          <a:bodyPr>
            <a:normAutofit fontScale="90000"/>
          </a:bodyPr>
          <a:lstStyle/>
          <a:p>
            <a:r>
              <a:rPr lang="en-US" dirty="0"/>
              <a:t>Anchor equipment cont’d</a:t>
            </a:r>
          </a:p>
        </p:txBody>
      </p:sp>
      <p:sp>
        <p:nvSpPr>
          <p:cNvPr id="3" name="Content Placeholder 2">
            <a:extLst>
              <a:ext uri="{FF2B5EF4-FFF2-40B4-BE49-F238E27FC236}">
                <a16:creationId xmlns:a16="http://schemas.microsoft.com/office/drawing/2014/main" id="{870CAE61-43AB-4720-B10D-1B53E9416CAC}"/>
              </a:ext>
            </a:extLst>
          </p:cNvPr>
          <p:cNvSpPr>
            <a:spLocks noGrp="1"/>
          </p:cNvSpPr>
          <p:nvPr>
            <p:ph idx="1"/>
          </p:nvPr>
        </p:nvSpPr>
        <p:spPr>
          <a:xfrm>
            <a:off x="838200" y="1113183"/>
            <a:ext cx="10515600" cy="5063780"/>
          </a:xfrm>
        </p:spPr>
        <p:txBody>
          <a:bodyPr/>
          <a:lstStyle/>
          <a:p>
            <a:pPr marL="0" marR="0">
              <a:lnSpc>
                <a:spcPct val="115000"/>
              </a:lnSpc>
              <a:spcBef>
                <a:spcPts val="0"/>
              </a:spcBef>
              <a:spcAft>
                <a:spcPts val="100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1. crown/ shackle</a:t>
            </a:r>
          </a:p>
          <a:p>
            <a:pPr marL="0" marR="0">
              <a:lnSpc>
                <a:spcPct val="115000"/>
              </a:lnSpc>
              <a:spcBef>
                <a:spcPts val="0"/>
              </a:spcBef>
              <a:spcAft>
                <a:spcPts val="100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2. shank</a:t>
            </a:r>
          </a:p>
          <a:p>
            <a:pPr marL="0" marR="0">
              <a:lnSpc>
                <a:spcPct val="115000"/>
              </a:lnSpc>
              <a:spcBef>
                <a:spcPts val="0"/>
              </a:spcBef>
              <a:spcAft>
                <a:spcPts val="100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3. flukes</a:t>
            </a:r>
          </a:p>
          <a:p>
            <a:pPr marL="0" marR="0">
              <a:lnSpc>
                <a:spcPct val="115000"/>
              </a:lnSpc>
              <a:spcBef>
                <a:spcPts val="0"/>
              </a:spcBef>
              <a:spcAft>
                <a:spcPts val="100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4. crown pin</a:t>
            </a:r>
          </a:p>
          <a:p>
            <a:pPr marL="0" marR="0">
              <a:lnSpc>
                <a:spcPct val="115000"/>
              </a:lnSpc>
              <a:spcBef>
                <a:spcPts val="0"/>
              </a:spcBef>
              <a:spcAft>
                <a:spcPts val="100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5. crown plate</a:t>
            </a:r>
          </a:p>
          <a:p>
            <a:pPr marL="0" marR="0">
              <a:lnSpc>
                <a:spcPct val="115000"/>
              </a:lnSpc>
              <a:spcBef>
                <a:spcPts val="0"/>
              </a:spcBef>
              <a:spcAft>
                <a:spcPts val="100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6. anchor chain with swivel</a:t>
            </a:r>
          </a:p>
          <a:p>
            <a:endParaRPr lang="en-US" dirty="0"/>
          </a:p>
        </p:txBody>
      </p:sp>
    </p:spTree>
    <p:extLst>
      <p:ext uri="{BB962C8B-B14F-4D97-AF65-F5344CB8AC3E}">
        <p14:creationId xmlns:p14="http://schemas.microsoft.com/office/powerpoint/2010/main" val="4199601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ANCHOR-MOORING GEAR</a:t>
            </a:r>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228600" y="1600200"/>
            <a:ext cx="11677650" cy="50292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637DA-99A7-46A3-AA50-1CC1D33D9604}"/>
              </a:ext>
            </a:extLst>
          </p:cNvPr>
          <p:cNvSpPr>
            <a:spLocks noGrp="1"/>
          </p:cNvSpPr>
          <p:nvPr>
            <p:ph type="title"/>
          </p:nvPr>
        </p:nvSpPr>
        <p:spPr>
          <a:xfrm>
            <a:off x="838200" y="106018"/>
            <a:ext cx="10515600" cy="702366"/>
          </a:xfrm>
        </p:spPr>
        <p:txBody>
          <a:bodyPr/>
          <a:lstStyle/>
          <a:p>
            <a:r>
              <a:rPr lang="en-US" dirty="0"/>
              <a:t>Anchor mooring gears cont’d</a:t>
            </a:r>
          </a:p>
        </p:txBody>
      </p:sp>
      <p:sp>
        <p:nvSpPr>
          <p:cNvPr id="3" name="Content Placeholder 2">
            <a:extLst>
              <a:ext uri="{FF2B5EF4-FFF2-40B4-BE49-F238E27FC236}">
                <a16:creationId xmlns:a16="http://schemas.microsoft.com/office/drawing/2014/main" id="{543C65C3-A667-4EDD-9E85-63BE9C6F9011}"/>
              </a:ext>
            </a:extLst>
          </p:cNvPr>
          <p:cNvSpPr>
            <a:spLocks noGrp="1"/>
          </p:cNvSpPr>
          <p:nvPr>
            <p:ph idx="1"/>
          </p:nvPr>
        </p:nvSpPr>
        <p:spPr>
          <a:xfrm>
            <a:off x="838200" y="954156"/>
            <a:ext cx="10515600" cy="5262563"/>
          </a:xfrm>
        </p:spPr>
        <p:txBody>
          <a:bodyPr/>
          <a:lstStyle/>
          <a:p>
            <a:pPr marL="0" marR="0">
              <a:lnSpc>
                <a:spcPct val="115000"/>
              </a:lnSpc>
              <a:spcBef>
                <a:spcPts val="0"/>
              </a:spcBef>
              <a:spcAft>
                <a:spcPts val="100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1. Warping head</a:t>
            </a:r>
          </a:p>
          <a:p>
            <a:pPr marL="0" marR="0">
              <a:lnSpc>
                <a:spcPct val="115000"/>
              </a:lnSpc>
              <a:spcBef>
                <a:spcPts val="0"/>
              </a:spcBef>
              <a:spcAft>
                <a:spcPts val="100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2. Drum</a:t>
            </a:r>
          </a:p>
          <a:p>
            <a:pPr marL="0" marR="0">
              <a:lnSpc>
                <a:spcPct val="115000"/>
              </a:lnSpc>
              <a:spcBef>
                <a:spcPts val="0"/>
              </a:spcBef>
              <a:spcAft>
                <a:spcPts val="100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3. Bollards</a:t>
            </a:r>
          </a:p>
          <a:p>
            <a:pPr marL="0" marR="0">
              <a:lnSpc>
                <a:spcPct val="115000"/>
              </a:lnSpc>
              <a:spcBef>
                <a:spcPts val="0"/>
              </a:spcBef>
              <a:spcAft>
                <a:spcPts val="100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4. Eyes to connect the stoppers</a:t>
            </a:r>
          </a:p>
          <a:p>
            <a:pPr marL="0" marR="0">
              <a:lnSpc>
                <a:spcPct val="115000"/>
              </a:lnSpc>
              <a:spcBef>
                <a:spcPts val="0"/>
              </a:spcBef>
              <a:spcAft>
                <a:spcPts val="100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5. Guide roller</a:t>
            </a:r>
          </a:p>
          <a:p>
            <a:pPr marL="0" marR="0">
              <a:lnSpc>
                <a:spcPct val="115000"/>
              </a:lnSpc>
              <a:spcBef>
                <a:spcPts val="0"/>
              </a:spcBef>
              <a:spcAft>
                <a:spcPts val="100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6. Center lead</a:t>
            </a:r>
          </a:p>
          <a:p>
            <a:pPr marL="0" marR="0">
              <a:lnSpc>
                <a:spcPct val="115000"/>
              </a:lnSpc>
              <a:spcBef>
                <a:spcPts val="0"/>
              </a:spcBef>
              <a:spcAft>
                <a:spcPts val="100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7. Lead way</a:t>
            </a:r>
          </a:p>
          <a:p>
            <a:pPr marL="0" marR="0">
              <a:lnSpc>
                <a:spcPct val="115000"/>
              </a:lnSpc>
              <a:spcBef>
                <a:spcPts val="0"/>
              </a:spcBef>
              <a:spcAft>
                <a:spcPts val="100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8. Head line</a:t>
            </a:r>
          </a:p>
          <a:p>
            <a:pPr marL="0" marR="0">
              <a:lnSpc>
                <a:spcPct val="115000"/>
              </a:lnSpc>
              <a:spcBef>
                <a:spcPts val="0"/>
              </a:spcBef>
              <a:spcAft>
                <a:spcPts val="100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9. Forward spring</a:t>
            </a:r>
          </a:p>
          <a:p>
            <a:endParaRPr lang="en-US" dirty="0"/>
          </a:p>
        </p:txBody>
      </p:sp>
    </p:spTree>
    <p:extLst>
      <p:ext uri="{BB962C8B-B14F-4D97-AF65-F5344CB8AC3E}">
        <p14:creationId xmlns:p14="http://schemas.microsoft.com/office/powerpoint/2010/main" val="845619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ACFEA-8E45-40E9-9E12-267186E50333}"/>
              </a:ext>
            </a:extLst>
          </p:cNvPr>
          <p:cNvSpPr>
            <a:spLocks noGrp="1"/>
          </p:cNvSpPr>
          <p:nvPr>
            <p:ph type="title"/>
          </p:nvPr>
        </p:nvSpPr>
        <p:spPr>
          <a:xfrm>
            <a:off x="838200" y="185530"/>
            <a:ext cx="10515600" cy="371061"/>
          </a:xfrm>
        </p:spPr>
        <p:txBody>
          <a:bodyPr>
            <a:normAutofit fontScale="90000"/>
          </a:bodyPr>
          <a:lstStyle/>
          <a:p>
            <a:r>
              <a:rPr lang="en-US" dirty="0"/>
              <a:t>Ripping </a:t>
            </a:r>
          </a:p>
        </p:txBody>
      </p:sp>
      <p:sp>
        <p:nvSpPr>
          <p:cNvPr id="3" name="Content Placeholder 2">
            <a:extLst>
              <a:ext uri="{FF2B5EF4-FFF2-40B4-BE49-F238E27FC236}">
                <a16:creationId xmlns:a16="http://schemas.microsoft.com/office/drawing/2014/main" id="{F6597195-37B4-496F-AFD4-71ABBD0AC820}"/>
              </a:ext>
            </a:extLst>
          </p:cNvPr>
          <p:cNvSpPr>
            <a:spLocks noGrp="1"/>
          </p:cNvSpPr>
          <p:nvPr>
            <p:ph idx="1"/>
          </p:nvPr>
        </p:nvSpPr>
        <p:spPr>
          <a:xfrm>
            <a:off x="838200" y="681036"/>
            <a:ext cx="10515600" cy="5991433"/>
          </a:xfrm>
        </p:spPr>
        <p:txBody>
          <a:bodyPr>
            <a:normAutofit lnSpcReduction="10000"/>
          </a:bodyPr>
          <a:lstStyle/>
          <a:p>
            <a:r>
              <a:rPr lang="en-US" dirty="0"/>
              <a:t>End links</a:t>
            </a:r>
          </a:p>
          <a:p>
            <a:endParaRPr lang="en-US" dirty="0"/>
          </a:p>
          <a:p>
            <a:endParaRPr lang="en-US" dirty="0"/>
          </a:p>
          <a:p>
            <a:endParaRPr lang="en-US" dirty="0"/>
          </a:p>
          <a:p>
            <a:endParaRPr lang="en-US" dirty="0"/>
          </a:p>
          <a:p>
            <a:endParaRPr lang="en-US" dirty="0"/>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1. Gaff socket with rolled connection</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2. Cast spelter socket</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3. Rolled eye socket</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4. Thimble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Talurit</a:t>
            </a:r>
            <a:r>
              <a:rPr lang="en-US" sz="1800" dirty="0">
                <a:effectLst/>
                <a:latin typeface="Calibri" panose="020F0502020204030204" pitchFamily="34" charset="0"/>
                <a:ea typeface="SimSun" panose="02010600030101010101" pitchFamily="2" charset="-122"/>
                <a:cs typeface="Times New Roman" panose="02020603050405020304" pitchFamily="18" charset="0"/>
              </a:rPr>
              <a:t> eye</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5. Spliced eye with thimble</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6. Thimble Flemish eye, swaged</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7. Wedge socket (not allowed for hoisting)</a:t>
            </a:r>
          </a:p>
          <a:p>
            <a:endParaRPr lang="en-US" sz="1800" dirty="0"/>
          </a:p>
        </p:txBody>
      </p:sp>
      <p:pic>
        <p:nvPicPr>
          <p:cNvPr id="5" name="Picture 4">
            <a:extLst>
              <a:ext uri="{FF2B5EF4-FFF2-40B4-BE49-F238E27FC236}">
                <a16:creationId xmlns:a16="http://schemas.microsoft.com/office/drawing/2014/main" id="{658FD5B7-4659-4C87-B046-4DF5F0D86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722" y="1186484"/>
            <a:ext cx="8825948" cy="2086804"/>
          </a:xfrm>
          <a:prstGeom prst="rect">
            <a:avLst/>
          </a:prstGeom>
        </p:spPr>
      </p:pic>
    </p:spTree>
    <p:extLst>
      <p:ext uri="{BB962C8B-B14F-4D97-AF65-F5344CB8AC3E}">
        <p14:creationId xmlns:p14="http://schemas.microsoft.com/office/powerpoint/2010/main" val="68350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8D1DA-A904-45FF-B489-0E7D173EE3E2}"/>
              </a:ext>
            </a:extLst>
          </p:cNvPr>
          <p:cNvSpPr>
            <a:spLocks noGrp="1"/>
          </p:cNvSpPr>
          <p:nvPr>
            <p:ph type="title"/>
          </p:nvPr>
        </p:nvSpPr>
        <p:spPr>
          <a:xfrm>
            <a:off x="838200" y="365126"/>
            <a:ext cx="10515600" cy="920336"/>
          </a:xfrm>
        </p:spPr>
        <p:txBody>
          <a:bodyPr/>
          <a:lstStyle/>
          <a:p>
            <a:r>
              <a:rPr lang="en-US" dirty="0"/>
              <a:t>Safety hook</a:t>
            </a:r>
          </a:p>
        </p:txBody>
      </p:sp>
      <p:pic>
        <p:nvPicPr>
          <p:cNvPr id="5" name="Content Placeholder 4">
            <a:extLst>
              <a:ext uri="{FF2B5EF4-FFF2-40B4-BE49-F238E27FC236}">
                <a16:creationId xmlns:a16="http://schemas.microsoft.com/office/drawing/2014/main" id="{6423522A-253F-4A58-9F12-7CF86D30F4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9443" y="1643270"/>
            <a:ext cx="8560905" cy="4174433"/>
          </a:xfrm>
        </p:spPr>
      </p:pic>
    </p:spTree>
    <p:extLst>
      <p:ext uri="{BB962C8B-B14F-4D97-AF65-F5344CB8AC3E}">
        <p14:creationId xmlns:p14="http://schemas.microsoft.com/office/powerpoint/2010/main" val="1991816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1525-3492-4684-81A2-838AD0FE2DB2}"/>
              </a:ext>
            </a:extLst>
          </p:cNvPr>
          <p:cNvSpPr>
            <a:spLocks noGrp="1"/>
          </p:cNvSpPr>
          <p:nvPr>
            <p:ph type="title"/>
          </p:nvPr>
        </p:nvSpPr>
        <p:spPr>
          <a:xfrm>
            <a:off x="838200" y="172278"/>
            <a:ext cx="10515600" cy="508759"/>
          </a:xfrm>
        </p:spPr>
        <p:txBody>
          <a:bodyPr>
            <a:normAutofit fontScale="90000"/>
          </a:bodyPr>
          <a:lstStyle/>
          <a:p>
            <a:r>
              <a:rPr lang="en-US" dirty="0"/>
              <a:t>Safety hook cont’d</a:t>
            </a:r>
          </a:p>
        </p:txBody>
      </p:sp>
      <p:sp>
        <p:nvSpPr>
          <p:cNvPr id="7" name="Content Placeholder 6">
            <a:extLst>
              <a:ext uri="{FF2B5EF4-FFF2-40B4-BE49-F238E27FC236}">
                <a16:creationId xmlns:a16="http://schemas.microsoft.com/office/drawing/2014/main" id="{EB66BFCF-1264-4CC8-BD86-9A6A25F76D2E}"/>
              </a:ext>
            </a:extLst>
          </p:cNvPr>
          <p:cNvSpPr>
            <a:spLocks noGrp="1"/>
          </p:cNvSpPr>
          <p:nvPr>
            <p:ph idx="1"/>
          </p:nvPr>
        </p:nvSpPr>
        <p:spPr>
          <a:xfrm>
            <a:off x="838200" y="1179443"/>
            <a:ext cx="10515600" cy="4997520"/>
          </a:xfrm>
        </p:spPr>
        <p:txBody>
          <a:bodyPr/>
          <a:lstStyle/>
          <a:p>
            <a:pPr marL="0" marR="0">
              <a:lnSpc>
                <a:spcPct val="115000"/>
              </a:lnSpc>
              <a:spcBef>
                <a:spcPts val="0"/>
              </a:spcBef>
              <a:spcAft>
                <a:spcPts val="100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1. Brand or type marking</a:t>
            </a:r>
          </a:p>
          <a:p>
            <a:pPr marL="0" marR="0">
              <a:lnSpc>
                <a:spcPct val="115000"/>
              </a:lnSpc>
              <a:spcBef>
                <a:spcPts val="0"/>
              </a:spcBef>
              <a:spcAft>
                <a:spcPts val="100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2. Chain size (chain 7/8 of an inch)</a:t>
            </a:r>
          </a:p>
          <a:p>
            <a:pPr marL="0" marR="0">
              <a:lnSpc>
                <a:spcPct val="115000"/>
              </a:lnSpc>
              <a:spcBef>
                <a:spcPts val="0"/>
              </a:spcBef>
              <a:spcAft>
                <a:spcPts val="100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3. Class, grade 8 (high-grade steel)</a:t>
            </a:r>
          </a:p>
          <a:p>
            <a:pPr marL="0" marR="0">
              <a:lnSpc>
                <a:spcPct val="115000"/>
              </a:lnSpc>
              <a:spcBef>
                <a:spcPts val="0"/>
              </a:spcBef>
              <a:spcAft>
                <a:spcPts val="100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4. Safety pin</a:t>
            </a:r>
          </a:p>
          <a:p>
            <a:pPr marL="0" marR="0">
              <a:lnSpc>
                <a:spcPct val="115000"/>
              </a:lnSpc>
              <a:spcBef>
                <a:spcPts val="0"/>
              </a:spcBef>
              <a:spcAft>
                <a:spcPts val="100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5. Spring</a:t>
            </a:r>
          </a:p>
          <a:p>
            <a:pPr marL="0" marR="0" indent="0">
              <a:lnSpc>
                <a:spcPct val="115000"/>
              </a:lnSpc>
              <a:spcBef>
                <a:spcPts val="0"/>
              </a:spcBef>
              <a:spcAft>
                <a:spcPts val="1000"/>
              </a:spcAft>
              <a:buNone/>
            </a:pPr>
            <a:r>
              <a:rPr lang="en-US" sz="2000" dirty="0">
                <a:effectLst/>
                <a:latin typeface="Calibri" panose="020F0502020204030204" pitchFamily="34" charset="0"/>
                <a:ea typeface="SimSun" panose="02010600030101010101" pitchFamily="2" charset="-122"/>
                <a:cs typeface="Times New Roman" panose="02020603050405020304" pitchFamily="18" charset="0"/>
              </a:rPr>
              <a:t> </a:t>
            </a:r>
          </a:p>
          <a:p>
            <a:pPr marL="0" marR="0">
              <a:lnSpc>
                <a:spcPct val="115000"/>
              </a:lnSpc>
              <a:spcBef>
                <a:spcPts val="0"/>
              </a:spcBef>
              <a:spcAft>
                <a:spcPts val="100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1. Bow shackle with safety pin</a:t>
            </a:r>
          </a:p>
          <a:p>
            <a:pPr marL="0" marR="0">
              <a:lnSpc>
                <a:spcPct val="115000"/>
              </a:lnSpc>
              <a:spcBef>
                <a:spcPts val="0"/>
              </a:spcBef>
              <a:spcAft>
                <a:spcPts val="100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2. Bow shackle with screw- bolt</a:t>
            </a:r>
          </a:p>
          <a:p>
            <a:pPr marL="0" marR="0">
              <a:lnSpc>
                <a:spcPct val="115000"/>
              </a:lnSpc>
              <a:spcBef>
                <a:spcPts val="0"/>
              </a:spcBef>
              <a:spcAft>
                <a:spcPts val="100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3. D-shackle with safety bolt and nut</a:t>
            </a:r>
          </a:p>
          <a:p>
            <a:pPr marL="0" marR="0">
              <a:lnSpc>
                <a:spcPct val="115000"/>
              </a:lnSpc>
              <a:spcBef>
                <a:spcPts val="0"/>
              </a:spcBef>
              <a:spcAft>
                <a:spcPts val="100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4. D-shackle with screw-bolt</a:t>
            </a:r>
          </a:p>
          <a:p>
            <a:endParaRPr lang="en-US" dirty="0"/>
          </a:p>
        </p:txBody>
      </p:sp>
    </p:spTree>
    <p:extLst>
      <p:ext uri="{BB962C8B-B14F-4D97-AF65-F5344CB8AC3E}">
        <p14:creationId xmlns:p14="http://schemas.microsoft.com/office/powerpoint/2010/main" val="1726296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906C-9C77-4E31-A6A2-BC013DFBF07D}"/>
              </a:ext>
            </a:extLst>
          </p:cNvPr>
          <p:cNvSpPr>
            <a:spLocks noGrp="1"/>
          </p:cNvSpPr>
          <p:nvPr>
            <p:ph type="title"/>
          </p:nvPr>
        </p:nvSpPr>
        <p:spPr>
          <a:xfrm>
            <a:off x="838200" y="365125"/>
            <a:ext cx="10515600" cy="522771"/>
          </a:xfrm>
        </p:spPr>
        <p:txBody>
          <a:bodyPr>
            <a:normAutofit fontScale="90000"/>
          </a:bodyPr>
          <a:lstStyle/>
          <a:p>
            <a:r>
              <a:rPr lang="en-US" dirty="0"/>
              <a:t>Terminology used in anchor work</a:t>
            </a:r>
          </a:p>
        </p:txBody>
      </p:sp>
      <p:pic>
        <p:nvPicPr>
          <p:cNvPr id="5" name="Content Placeholder 4">
            <a:extLst>
              <a:ext uri="{FF2B5EF4-FFF2-40B4-BE49-F238E27FC236}">
                <a16:creationId xmlns:a16="http://schemas.microsoft.com/office/drawing/2014/main" id="{043B30B6-0FDF-4817-8659-CFF337551C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078" y="887896"/>
            <a:ext cx="10805492" cy="5604979"/>
          </a:xfrm>
        </p:spPr>
      </p:pic>
    </p:spTree>
    <p:extLst>
      <p:ext uri="{BB962C8B-B14F-4D97-AF65-F5344CB8AC3E}">
        <p14:creationId xmlns:p14="http://schemas.microsoft.com/office/powerpoint/2010/main" val="2118496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ABE8-AF82-4864-AE65-03D954A293BB}"/>
              </a:ext>
            </a:extLst>
          </p:cNvPr>
          <p:cNvSpPr>
            <a:spLocks noGrp="1"/>
          </p:cNvSpPr>
          <p:nvPr>
            <p:ph type="title"/>
          </p:nvPr>
        </p:nvSpPr>
        <p:spPr>
          <a:xfrm>
            <a:off x="838200" y="365125"/>
            <a:ext cx="10515600" cy="522771"/>
          </a:xfrm>
        </p:spPr>
        <p:txBody>
          <a:bodyPr>
            <a:normAutofit fontScale="90000"/>
          </a:bodyPr>
          <a:lstStyle/>
          <a:p>
            <a:r>
              <a:rPr lang="en-US" dirty="0"/>
              <a:t>Terminology used in anchor work cont’d</a:t>
            </a:r>
          </a:p>
        </p:txBody>
      </p:sp>
      <p:pic>
        <p:nvPicPr>
          <p:cNvPr id="5" name="Content Placeholder 4">
            <a:extLst>
              <a:ext uri="{FF2B5EF4-FFF2-40B4-BE49-F238E27FC236}">
                <a16:creationId xmlns:a16="http://schemas.microsoft.com/office/drawing/2014/main" id="{FC8F5F67-8396-4BB5-AE8F-41EA7A5068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035" y="1139825"/>
            <a:ext cx="11873948" cy="5353050"/>
          </a:xfrm>
        </p:spPr>
      </p:pic>
    </p:spTree>
    <p:extLst>
      <p:ext uri="{BB962C8B-B14F-4D97-AF65-F5344CB8AC3E}">
        <p14:creationId xmlns:p14="http://schemas.microsoft.com/office/powerpoint/2010/main" val="45031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A4C7B-5F76-40AA-9898-001CF2F43B18}"/>
              </a:ext>
            </a:extLst>
          </p:cNvPr>
          <p:cNvSpPr>
            <a:spLocks noGrp="1"/>
          </p:cNvSpPr>
          <p:nvPr>
            <p:ph type="title"/>
          </p:nvPr>
        </p:nvSpPr>
        <p:spPr>
          <a:xfrm>
            <a:off x="838200" y="251792"/>
            <a:ext cx="10515600" cy="609600"/>
          </a:xfrm>
        </p:spPr>
        <p:txBody>
          <a:bodyPr>
            <a:normAutofit fontScale="90000"/>
          </a:bodyPr>
          <a:lstStyle/>
          <a:p>
            <a:r>
              <a:rPr lang="en-US" dirty="0"/>
              <a:t>Terminology used in anchor work cont’d</a:t>
            </a:r>
          </a:p>
        </p:txBody>
      </p:sp>
      <p:pic>
        <p:nvPicPr>
          <p:cNvPr id="5" name="Content Placeholder 4">
            <a:extLst>
              <a:ext uri="{FF2B5EF4-FFF2-40B4-BE49-F238E27FC236}">
                <a16:creationId xmlns:a16="http://schemas.microsoft.com/office/drawing/2014/main" id="{A01C82C8-B977-46D3-A86D-22BA40188B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539" y="861392"/>
            <a:ext cx="11754678" cy="5744816"/>
          </a:xfrm>
        </p:spPr>
      </p:pic>
    </p:spTree>
    <p:extLst>
      <p:ext uri="{BB962C8B-B14F-4D97-AF65-F5344CB8AC3E}">
        <p14:creationId xmlns:p14="http://schemas.microsoft.com/office/powerpoint/2010/main" val="402650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0292" y="365126"/>
            <a:ext cx="8503508" cy="681080"/>
          </a:xfrm>
        </p:spPr>
        <p:txBody>
          <a:bodyPr>
            <a:normAutofit fontScale="90000"/>
          </a:bodyPr>
          <a:lstStyle/>
          <a:p>
            <a:r>
              <a:rPr lang="en-US" b="1" dirty="0"/>
              <a:t>How Anchor Works</a:t>
            </a:r>
          </a:p>
        </p:txBody>
      </p:sp>
      <p:sp>
        <p:nvSpPr>
          <p:cNvPr id="3" name="Content Placeholder 2"/>
          <p:cNvSpPr>
            <a:spLocks noGrp="1"/>
          </p:cNvSpPr>
          <p:nvPr>
            <p:ph idx="1"/>
          </p:nvPr>
        </p:nvSpPr>
        <p:spPr>
          <a:xfrm>
            <a:off x="838200" y="1169773"/>
            <a:ext cx="10515600" cy="5774724"/>
          </a:xfrm>
        </p:spPr>
        <p:txBody>
          <a:bodyPr>
            <a:normAutofit/>
          </a:bodyPr>
          <a:lstStyle/>
          <a:p>
            <a:pPr marL="0" indent="0">
              <a:buNone/>
            </a:pPr>
            <a:r>
              <a:rPr lang="en-US" sz="2000" dirty="0"/>
              <a:t>When an anchor penetrates the surface of the seabed, suction generates resistance, created by the bottom material plus the weight of the material above the anchor. As the boat pulls on the anchor rode, the anchor digs in deeper, creating additional resistance. In rocky bottoms, anchors can't dig in, but rather snag on protrusions and hold precariously.</a:t>
            </a:r>
          </a:p>
          <a:p>
            <a:r>
              <a:rPr lang="en-US" sz="2000" b="1" dirty="0"/>
              <a:t>Setting:</a:t>
            </a:r>
            <a:r>
              <a:rPr lang="en-US" sz="2000" dirty="0"/>
              <a:t> To ensure that an anchor "sets" well, apply tension to the rope so the anchor penetrates the bottom. Do this by making fast the line and applying power in reverse. If your boat moves, reset the anchor and try again.</a:t>
            </a:r>
          </a:p>
          <a:p>
            <a:r>
              <a:rPr lang="en-US" sz="2000" b="1" dirty="0"/>
              <a:t>Scope: s</a:t>
            </a:r>
            <a:r>
              <a:rPr lang="en-US" sz="2000" dirty="0"/>
              <a:t>cope is defined as a ratio of the length of an anchor rope from the bit to the anchor shackle and the depth of the water under the  bow of the boat measured from deck height. Most anchoring texts and anchor manufacturers agree that a scope of 7:1 achieves the anchor's designed holding power, and more scope is better than less. In theory, 7:1 scope is great, but at a crowded anchorage most cruisers scoff at the idea of paying out more than 3:1 or 4:1; there just isn't that much space for boats to swing. When an anchor is securely set you can consider shortening scope in a crowded anchorage.</a:t>
            </a:r>
          </a:p>
          <a:p>
            <a:r>
              <a:rPr lang="en-US" sz="2000" b="1" dirty="0"/>
              <a:t>Resetting: </a:t>
            </a:r>
            <a:r>
              <a:rPr lang="en-US" sz="2000" dirty="0"/>
              <a:t>It's fairly easy to set an anchor when wind and current come consistently from one direction, but if they veer, some perform better than others under varying angles of pull. Any anchor can become dislodged from the seabed if the boat swings far enough. Four techniques can alert you when your boat swings:</a:t>
            </a:r>
          </a:p>
        </p:txBody>
      </p:sp>
    </p:spTree>
    <p:extLst>
      <p:ext uri="{BB962C8B-B14F-4D97-AF65-F5344CB8AC3E}">
        <p14:creationId xmlns:p14="http://schemas.microsoft.com/office/powerpoint/2010/main" val="3871126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6A2C-69D2-4C6F-93E5-32EC0559F0C3}"/>
              </a:ext>
            </a:extLst>
          </p:cNvPr>
          <p:cNvSpPr>
            <a:spLocks noGrp="1"/>
          </p:cNvSpPr>
          <p:nvPr>
            <p:ph type="title"/>
          </p:nvPr>
        </p:nvSpPr>
        <p:spPr>
          <a:xfrm>
            <a:off x="838200" y="251792"/>
            <a:ext cx="10515600" cy="429246"/>
          </a:xfrm>
        </p:spPr>
        <p:txBody>
          <a:bodyPr>
            <a:normAutofit fontScale="90000"/>
          </a:bodyPr>
          <a:lstStyle/>
          <a:p>
            <a:r>
              <a:rPr lang="en-US" dirty="0"/>
              <a:t>Terminology used in anchor work cont’d</a:t>
            </a:r>
          </a:p>
        </p:txBody>
      </p:sp>
      <p:pic>
        <p:nvPicPr>
          <p:cNvPr id="5" name="Content Placeholder 4">
            <a:extLst>
              <a:ext uri="{FF2B5EF4-FFF2-40B4-BE49-F238E27FC236}">
                <a16:creationId xmlns:a16="http://schemas.microsoft.com/office/drawing/2014/main" id="{65496000-FAE8-4CA3-BA9D-D7644113E2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30" y="901148"/>
            <a:ext cx="11635409" cy="5705060"/>
          </a:xfrm>
        </p:spPr>
      </p:pic>
    </p:spTree>
    <p:extLst>
      <p:ext uri="{BB962C8B-B14F-4D97-AF65-F5344CB8AC3E}">
        <p14:creationId xmlns:p14="http://schemas.microsoft.com/office/powerpoint/2010/main" val="4121429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40FE-0A0F-4C0C-B200-F02FD0E3597C}"/>
              </a:ext>
            </a:extLst>
          </p:cNvPr>
          <p:cNvSpPr>
            <a:spLocks noGrp="1"/>
          </p:cNvSpPr>
          <p:nvPr>
            <p:ph type="title"/>
          </p:nvPr>
        </p:nvSpPr>
        <p:spPr>
          <a:xfrm>
            <a:off x="838200" y="212035"/>
            <a:ext cx="10515600" cy="675861"/>
          </a:xfrm>
        </p:spPr>
        <p:txBody>
          <a:bodyPr>
            <a:normAutofit fontScale="90000"/>
          </a:bodyPr>
          <a:lstStyle/>
          <a:p>
            <a:r>
              <a:rPr lang="en-US" dirty="0"/>
              <a:t>Terminology used in anchor work cont’d</a:t>
            </a:r>
          </a:p>
        </p:txBody>
      </p:sp>
      <p:pic>
        <p:nvPicPr>
          <p:cNvPr id="5" name="Content Placeholder 4">
            <a:extLst>
              <a:ext uri="{FF2B5EF4-FFF2-40B4-BE49-F238E27FC236}">
                <a16:creationId xmlns:a16="http://schemas.microsoft.com/office/drawing/2014/main" id="{0892E6B7-633D-4D61-86DE-97A8902F1C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23" y="887413"/>
            <a:ext cx="11370364" cy="5619404"/>
          </a:xfrm>
        </p:spPr>
      </p:pic>
    </p:spTree>
    <p:extLst>
      <p:ext uri="{BB962C8B-B14F-4D97-AF65-F5344CB8AC3E}">
        <p14:creationId xmlns:p14="http://schemas.microsoft.com/office/powerpoint/2010/main" val="322671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152400" y="152400"/>
            <a:ext cx="11715750" cy="64579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3900"/>
            <a:ext cx="10515600" cy="361950"/>
          </a:xfrm>
        </p:spPr>
        <p:txBody>
          <a:bodyPr>
            <a:normAutofit fontScale="90000"/>
          </a:bodyPr>
          <a:lstStyle/>
          <a:p>
            <a:r>
              <a:rPr lang="en-US" dirty="0"/>
              <a:t>PARTS OF A LUGLESS JOINING SHACKLE AND ITS TOOLS</a:t>
            </a: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152400" y="152400"/>
            <a:ext cx="11315700" cy="64579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9" name="Picture 3"/>
          <p:cNvPicPr>
            <a:picLocks noChangeAspect="1" noChangeArrowheads="1"/>
          </p:cNvPicPr>
          <p:nvPr/>
        </p:nvPicPr>
        <p:blipFill>
          <a:blip r:embed="rId2"/>
          <a:srcRect/>
          <a:stretch>
            <a:fillRect/>
          </a:stretch>
        </p:blipFill>
        <p:spPr bwMode="auto">
          <a:xfrm>
            <a:off x="323850" y="152400"/>
            <a:ext cx="11620500" cy="64579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363" y="641023"/>
            <a:ext cx="10241437" cy="358218"/>
          </a:xfrm>
        </p:spPr>
        <p:txBody>
          <a:bodyPr>
            <a:normAutofit fontScale="90000"/>
          </a:bodyPr>
          <a:lstStyle/>
          <a:p>
            <a:r>
              <a:rPr lang="en-US" b="1" dirty="0"/>
              <a:t>ANCHORING</a:t>
            </a:r>
          </a:p>
        </p:txBody>
      </p:sp>
      <p:sp>
        <p:nvSpPr>
          <p:cNvPr id="3" name="Content Placeholder 2"/>
          <p:cNvSpPr>
            <a:spLocks noGrp="1"/>
          </p:cNvSpPr>
          <p:nvPr>
            <p:ph idx="1"/>
          </p:nvPr>
        </p:nvSpPr>
        <p:spPr>
          <a:xfrm>
            <a:off x="1011194" y="1169773"/>
            <a:ext cx="10492548" cy="5688227"/>
          </a:xfrm>
        </p:spPr>
        <p:txBody>
          <a:bodyPr>
            <a:normAutofit lnSpcReduction="10000"/>
          </a:bodyPr>
          <a:lstStyle/>
          <a:p>
            <a:pPr marL="0" indent="0" fontAlgn="base">
              <a:buNone/>
            </a:pPr>
            <a:r>
              <a:rPr lang="en-US" sz="2200" dirty="0"/>
              <a:t>A ship can be secured to the seabed by means of her anchors and cables, either with a single anchor or two anchors. The method involved in doing so is called anchoring and lifting the anchor from seabed is called weighing anchor. A dragging anchor can be checked by veering some cable. If this does not work, engine should be started to take a strain off anchor and cable. As a final step, the ship must be proceeded to sea.</a:t>
            </a:r>
          </a:p>
          <a:p>
            <a:pPr marL="0" indent="0" fontAlgn="base">
              <a:buNone/>
            </a:pPr>
            <a:endParaRPr lang="en-US" sz="2200" dirty="0"/>
          </a:p>
          <a:p>
            <a:pPr marL="0" indent="0" fontAlgn="base">
              <a:buNone/>
            </a:pPr>
            <a:r>
              <a:rPr lang="en-US" sz="3600" b="1" dirty="0"/>
              <a:t>TYPES OF ANCHORS</a:t>
            </a:r>
          </a:p>
          <a:p>
            <a:pPr marL="0" indent="0" fontAlgn="base">
              <a:buNone/>
            </a:pPr>
            <a:r>
              <a:rPr lang="en-US" sz="2200" dirty="0"/>
              <a:t>The bigger the vessel, the heavier must her anchor. Anchor also very in design and performance as well as size. The most common types use are as follows;</a:t>
            </a:r>
          </a:p>
          <a:p>
            <a:pPr fontAlgn="base"/>
            <a:r>
              <a:rPr lang="en-US" sz="2200" dirty="0"/>
              <a:t> </a:t>
            </a:r>
            <a:r>
              <a:rPr lang="en-US" sz="2200" b="1" dirty="0"/>
              <a:t>Admiralty Pattern Anchor</a:t>
            </a:r>
            <a:r>
              <a:rPr lang="en-US" sz="2200" dirty="0"/>
              <a:t>: sometimes referred to as a fisherman’s anchor. It has been for many years and have good holding pull 3 to ½ times its own weight depending upon the nature of sea bottom, but it is stowed in house pipe due to its long stock. It is hardly seen onboard merchant vessel.</a:t>
            </a:r>
          </a:p>
          <a:p>
            <a:pPr fontAlgn="base"/>
            <a:r>
              <a:rPr lang="en-US" sz="2200" b="1" dirty="0"/>
              <a:t>Admiralty Standard Stockless Anchor</a:t>
            </a:r>
            <a:r>
              <a:rPr lang="en-US" sz="2200" dirty="0"/>
              <a:t>: this is by far the most popular anchor general use today. The stockless anchor great advantage is its close stowing property and easily housed in to house pipe when not in use. Holding pull varies depending on the nature of the bottom but as a rule of thumb it is considered to be three times of its own weight.</a:t>
            </a:r>
          </a:p>
          <a:p>
            <a:pPr marL="457200" indent="-457200" fontAlgn="base">
              <a:buFont typeface="+mj-lt"/>
              <a:buAutoNum type="arabicPeriod"/>
            </a:pPr>
            <a:endParaRPr lang="en-US" sz="2200" dirty="0"/>
          </a:p>
          <a:p>
            <a:pPr marL="0" indent="0" fontAlgn="base">
              <a:buNone/>
            </a:pPr>
            <a:endParaRPr lang="en-US" sz="2200" dirty="0"/>
          </a:p>
        </p:txBody>
      </p:sp>
      <p:pic>
        <p:nvPicPr>
          <p:cNvPr id="1026" name="Picture 2" descr="Anchors all"/>
          <p:cNvPicPr>
            <a:picLocks noChangeAspect="1" noChangeArrowheads="1"/>
          </p:cNvPicPr>
          <p:nvPr/>
        </p:nvPicPr>
        <p:blipFill rotWithShape="1">
          <a:blip r:embed="rId2">
            <a:extLst>
              <a:ext uri="{28A0092B-C50C-407E-A947-70E740481C1C}">
                <a14:useLocalDpi xmlns:a14="http://schemas.microsoft.com/office/drawing/2010/main" val="0"/>
              </a:ext>
            </a:extLst>
          </a:blip>
          <a:srcRect l="-83787" t="-182487" r="83787" b="182487"/>
          <a:stretch/>
        </p:blipFill>
        <p:spPr bwMode="auto">
          <a:xfrm>
            <a:off x="328569" y="-1544595"/>
            <a:ext cx="2851236"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057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anchor cont’d</a:t>
            </a:r>
          </a:p>
        </p:txBody>
      </p:sp>
      <p:sp>
        <p:nvSpPr>
          <p:cNvPr id="4" name="Content Placeholder 3"/>
          <p:cNvSpPr>
            <a:spLocks noGrp="1"/>
          </p:cNvSpPr>
          <p:nvPr>
            <p:ph idx="1"/>
          </p:nvPr>
        </p:nvSpPr>
        <p:spPr/>
        <p:txBody>
          <a:bodyPr>
            <a:normAutofit fontScale="85000" lnSpcReduction="20000"/>
          </a:bodyPr>
          <a:lstStyle/>
          <a:p>
            <a:r>
              <a:rPr lang="en-US" b="1" dirty="0"/>
              <a:t> Admiralty Class 14 Anchor</a:t>
            </a:r>
            <a:r>
              <a:rPr lang="en-US" dirty="0"/>
              <a:t>: it looks same as a stockless anchor and used as bower anchor. This anchor due to its good holding properties has become very popular in the shipping industry. The AC type 14 anchor developed more than twice the holding power of stockless anchor of the weight.</a:t>
            </a:r>
          </a:p>
          <a:p>
            <a:r>
              <a:rPr lang="en-US" b="1" dirty="0"/>
              <a:t>CQR Anchor</a:t>
            </a:r>
            <a:r>
              <a:rPr lang="en-US" dirty="0"/>
              <a:t>: CQR anchor referred as plough anchor. It is generally used only for small craft because it is difficult to stow in the hawse pipe. The holding power depend upon nature of the bottom but still have good holding power to its weight ratio. The ratio between holding pull and anchor weight increases as the size decreases.</a:t>
            </a:r>
          </a:p>
          <a:p>
            <a:r>
              <a:rPr lang="en-US" b="1" dirty="0"/>
              <a:t>Danforth Anchor</a:t>
            </a:r>
            <a:r>
              <a:rPr lang="en-US" dirty="0"/>
              <a:t>: generally called as stocked close stowing anchor, accepted as small boat anchor to prevent the anchor from rolling when its flukes digs into the ground. It can be stowed into the house pipe same as stockless anchor, the ratio between holding power and anchor weight increases as the size decreases. It fits neatly into the hawse pipe and can be secured as efficiently as stockless anchor</a:t>
            </a:r>
          </a:p>
          <a:p>
            <a:pPr marL="0" indent="0">
              <a:buNone/>
            </a:pPr>
            <a:r>
              <a:rPr lang="en-US" dirty="0"/>
              <a:t> note: the bigger the vessel, the heavier her anchor must be.</a:t>
            </a:r>
          </a:p>
        </p:txBody>
      </p:sp>
    </p:spTree>
    <p:extLst>
      <p:ext uri="{BB962C8B-B14F-4D97-AF65-F5344CB8AC3E}">
        <p14:creationId xmlns:p14="http://schemas.microsoft.com/office/powerpoint/2010/main" val="2824461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287"/>
            <a:ext cx="10515600" cy="742122"/>
          </a:xfrm>
        </p:spPr>
        <p:txBody>
          <a:bodyPr/>
          <a:lstStyle/>
          <a:p>
            <a:r>
              <a:rPr lang="en-US" dirty="0"/>
              <a:t>Types of anchors cont’d</a:t>
            </a:r>
          </a:p>
        </p:txBody>
      </p:sp>
      <p:pic>
        <p:nvPicPr>
          <p:cNvPr id="5" name="Content Placeholder 4">
            <a:extLst>
              <a:ext uri="{FF2B5EF4-FFF2-40B4-BE49-F238E27FC236}">
                <a16:creationId xmlns:a16="http://schemas.microsoft.com/office/drawing/2014/main" id="{C41162AF-A578-4CBC-9BE4-7130055A27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500981"/>
            <a:ext cx="8968408" cy="462152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36509</TotalTime>
  <Words>2160</Words>
  <Application>Microsoft Office PowerPoint</Application>
  <PresentationFormat>Widescreen</PresentationFormat>
  <Paragraphs>130</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COURSE TITLE: SHIP AND SHIP ROUTINES COURE CODE: MRT 232.2</vt:lpstr>
      <vt:lpstr>ANCHOR WORK</vt:lpstr>
      <vt:lpstr>How Anchor Works</vt:lpstr>
      <vt:lpstr>PowerPoint Presentation</vt:lpstr>
      <vt:lpstr>PARTS OF A LUGLESS JOINING SHACKLE AND ITS TOOLS</vt:lpstr>
      <vt:lpstr>PowerPoint Presentation</vt:lpstr>
      <vt:lpstr>ANCHORING</vt:lpstr>
      <vt:lpstr>Types of anchor cont’d</vt:lpstr>
      <vt:lpstr>Types of anchors cont’d</vt:lpstr>
      <vt:lpstr>TYPES OF SHIP ANCHORS</vt:lpstr>
      <vt:lpstr>CHAIN CABLE</vt:lpstr>
      <vt:lpstr>ASSOCIATED ANCHOR AND CABLE GEARS</vt:lpstr>
      <vt:lpstr>TYPES OF JOINING SHACKLES</vt:lpstr>
      <vt:lpstr>WHY AND HOW A CABLE IS MARKED</vt:lpstr>
      <vt:lpstr>MOORING WINCH</vt:lpstr>
      <vt:lpstr>Windlass </vt:lpstr>
      <vt:lpstr>Overview of anchor mooring winch</vt:lpstr>
      <vt:lpstr> Overview of anchor mooring winch cont’d</vt:lpstr>
      <vt:lpstr>Anchor equipment</vt:lpstr>
      <vt:lpstr>Anchor equipment cont’d</vt:lpstr>
      <vt:lpstr>Anchor equipment cont’d</vt:lpstr>
      <vt:lpstr>ANCHOR-MOORING GEAR</vt:lpstr>
      <vt:lpstr>Anchor mooring gears cont’d</vt:lpstr>
      <vt:lpstr>Ripping </vt:lpstr>
      <vt:lpstr>Safety hook</vt:lpstr>
      <vt:lpstr>Safety hook cont’d</vt:lpstr>
      <vt:lpstr>Terminology used in anchor work</vt:lpstr>
      <vt:lpstr>Terminology used in anchor work cont’d</vt:lpstr>
      <vt:lpstr>Terminology used in anchor work cont’d</vt:lpstr>
      <vt:lpstr>Terminology used in anchor work cont’d</vt:lpstr>
      <vt:lpstr>Terminology used in anchor work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ANCHOR WORK</dc:title>
  <dc:creator>oru afeni</dc:creator>
  <cp:lastModifiedBy>Aaron Azibadigiri</cp:lastModifiedBy>
  <cp:revision>29</cp:revision>
  <dcterms:created xsi:type="dcterms:W3CDTF">2021-11-03T19:24:32Z</dcterms:created>
  <dcterms:modified xsi:type="dcterms:W3CDTF">2022-01-13T12:10:30Z</dcterms:modified>
</cp:coreProperties>
</file>