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5" r:id="rId2"/>
    <p:sldId id="257" r:id="rId3"/>
    <p:sldId id="258" r:id="rId4"/>
    <p:sldId id="259" r:id="rId5"/>
    <p:sldId id="260" r:id="rId6"/>
    <p:sldId id="261" r:id="rId7"/>
    <p:sldId id="262" r:id="rId8"/>
    <p:sldId id="263" r:id="rId9"/>
    <p:sldId id="264"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7FA10E-2559-494A-9E0F-135D41F0EA17}" type="datetimeFigureOut">
              <a:rPr lang="en-US" smtClean="0"/>
              <a:t>2/15/2021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EBF32-E53F-4402-9100-30CF65DD6647}" type="slidenum">
              <a:rPr lang="en-US" smtClean="0"/>
              <a:t>‹#›</a:t>
            </a:fld>
            <a:endParaRPr lang="en-US"/>
          </a:p>
        </p:txBody>
      </p:sp>
    </p:spTree>
    <p:extLst>
      <p:ext uri="{BB962C8B-B14F-4D97-AF65-F5344CB8AC3E}">
        <p14:creationId xmlns:p14="http://schemas.microsoft.com/office/powerpoint/2010/main" val="1552671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2/15/2021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2/15/2021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ELECTRODYNAMOMETER</a:t>
            </a:r>
            <a:endParaRPr lang="en-US" dirty="0"/>
          </a:p>
        </p:txBody>
      </p:sp>
      <p:sp>
        <p:nvSpPr>
          <p:cNvPr id="3" name="Subtitle 2"/>
          <p:cNvSpPr>
            <a:spLocks noGrp="1"/>
          </p:cNvSpPr>
          <p:nvPr>
            <p:ph type="subTitle" idx="1"/>
          </p:nvPr>
        </p:nvSpPr>
        <p:spPr>
          <a:xfrm>
            <a:off x="381000" y="5981700"/>
            <a:ext cx="7854696" cy="1752600"/>
          </a:xfrm>
        </p:spPr>
        <p:txBody>
          <a:bodyPr/>
          <a:lstStyle/>
          <a:p>
            <a:pPr algn="ctr"/>
            <a:r>
              <a:rPr lang="en-US" dirty="0" smtClean="0"/>
              <a:t>Engr.I.C. Febaide</a:t>
            </a:r>
            <a:endParaRPr lang="en-US" dirty="0"/>
          </a:p>
        </p:txBody>
      </p:sp>
    </p:spTree>
    <p:extLst>
      <p:ext uri="{BB962C8B-B14F-4D97-AF65-F5344CB8AC3E}">
        <p14:creationId xmlns:p14="http://schemas.microsoft.com/office/powerpoint/2010/main" val="2573457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1143000"/>
          </a:xfrm>
        </p:spPr>
        <p:txBody>
          <a:bodyPr>
            <a:normAutofit fontScale="90000"/>
          </a:bodyPr>
          <a:lstStyle/>
          <a:p>
            <a:pPr>
              <a:defRPr/>
            </a:pPr>
            <a:r>
              <a:rPr lang="en-US" dirty="0" smtClean="0"/>
              <a:t>Electrodynamometer in power measurement</a:t>
            </a:r>
            <a:endParaRPr lang="en-US" dirty="0"/>
          </a:p>
        </p:txBody>
      </p:sp>
      <p:sp>
        <p:nvSpPr>
          <p:cNvPr id="3076" name="Content Placeholder 2"/>
          <p:cNvSpPr>
            <a:spLocks noGrp="1"/>
          </p:cNvSpPr>
          <p:nvPr>
            <p:ph sz="quarter" idx="1"/>
          </p:nvPr>
        </p:nvSpPr>
        <p:spPr>
          <a:xfrm>
            <a:off x="457200" y="1600200"/>
            <a:ext cx="7467600" cy="4873625"/>
          </a:xfrm>
        </p:spPr>
        <p:txBody>
          <a:bodyPr/>
          <a:lstStyle/>
          <a:p>
            <a:r>
              <a:rPr lang="en-US" altLang="en-US" smtClean="0"/>
              <a:t>It may be used to indicate both ac and dc power for any waveform of voltage and current (not restricted to sinusoidal). To measure the power of single phase, the electrodynamometer is connected as shown in Fig.</a:t>
            </a:r>
          </a:p>
          <a:p>
            <a:pPr>
              <a:buFont typeface="Wingdings" panose="05000000000000000000" pitchFamily="2" charset="2"/>
              <a:buNone/>
            </a:pPr>
            <a:endParaRPr lang="en-US" altLang="en-US" smtClean="0"/>
          </a:p>
        </p:txBody>
      </p:sp>
      <p:grpSp>
        <p:nvGrpSpPr>
          <p:cNvPr id="3077" name="Group 2"/>
          <p:cNvGrpSpPr>
            <a:grpSpLocks/>
          </p:cNvGrpSpPr>
          <p:nvPr/>
        </p:nvGrpSpPr>
        <p:grpSpPr bwMode="auto">
          <a:xfrm>
            <a:off x="1600200" y="3429000"/>
            <a:ext cx="5562600" cy="3048000"/>
            <a:chOff x="2193" y="3754"/>
            <a:chExt cx="6816" cy="4215"/>
          </a:xfrm>
        </p:grpSpPr>
        <p:sp>
          <p:nvSpPr>
            <p:cNvPr id="3078" name="Text Box 3"/>
            <p:cNvSpPr txBox="1">
              <a:spLocks noChangeArrowheads="1"/>
            </p:cNvSpPr>
            <p:nvPr/>
          </p:nvSpPr>
          <p:spPr bwMode="auto">
            <a:xfrm>
              <a:off x="4282" y="3754"/>
              <a:ext cx="1704"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ts val="1000"/>
                </a:spcAft>
              </a:pPr>
              <a:r>
                <a:rPr lang="en-US" altLang="en-US" sz="1200">
                  <a:latin typeface="Calibri" panose="020F0502020204030204" pitchFamily="34" charset="0"/>
                </a:rPr>
                <a:t>Current coil </a:t>
              </a:r>
              <a:endParaRPr lang="en-US" altLang="en-US"/>
            </a:p>
          </p:txBody>
        </p:sp>
        <p:sp>
          <p:nvSpPr>
            <p:cNvPr id="3079" name="Text Box 4"/>
            <p:cNvSpPr txBox="1">
              <a:spLocks noChangeArrowheads="1"/>
            </p:cNvSpPr>
            <p:nvPr/>
          </p:nvSpPr>
          <p:spPr bwMode="auto">
            <a:xfrm>
              <a:off x="4252" y="6564"/>
              <a:ext cx="1704"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ts val="1000"/>
                </a:spcAft>
              </a:pPr>
              <a:r>
                <a:rPr lang="en-US" altLang="en-US" sz="1200">
                  <a:latin typeface="Calibri" panose="020F0502020204030204" pitchFamily="34" charset="0"/>
                </a:rPr>
                <a:t>Current coil </a:t>
              </a:r>
              <a:endParaRPr lang="en-US" altLang="en-US"/>
            </a:p>
          </p:txBody>
        </p:sp>
        <p:sp>
          <p:nvSpPr>
            <p:cNvPr id="3080" name="Text Box 5"/>
            <p:cNvSpPr txBox="1">
              <a:spLocks noChangeArrowheads="1"/>
            </p:cNvSpPr>
            <p:nvPr/>
          </p:nvSpPr>
          <p:spPr bwMode="auto">
            <a:xfrm>
              <a:off x="5238" y="5024"/>
              <a:ext cx="1704"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ts val="1000"/>
                </a:spcAft>
              </a:pPr>
              <a:r>
                <a:rPr lang="en-US" altLang="en-US" sz="1200">
                  <a:latin typeface="Calibri" panose="020F0502020204030204" pitchFamily="34" charset="0"/>
                </a:rPr>
                <a:t>Potential coil </a:t>
              </a:r>
              <a:endParaRPr lang="en-US" altLang="en-US"/>
            </a:p>
          </p:txBody>
        </p:sp>
        <p:graphicFrame>
          <p:nvGraphicFramePr>
            <p:cNvPr id="3074" name="Object 6"/>
            <p:cNvGraphicFramePr>
              <a:graphicFrameLocks noChangeAspect="1"/>
            </p:cNvGraphicFramePr>
            <p:nvPr/>
          </p:nvGraphicFramePr>
          <p:xfrm>
            <a:off x="2193" y="4282"/>
            <a:ext cx="6816" cy="3687"/>
          </p:xfrm>
          <a:graphic>
            <a:graphicData uri="http://schemas.openxmlformats.org/presentationml/2006/ole">
              <mc:AlternateContent xmlns:mc="http://schemas.openxmlformats.org/markup-compatibility/2006">
                <mc:Choice xmlns:v="urn:schemas-microsoft-com:vml" Requires="v">
                  <p:oleObj spid="_x0000_s1027" name="Picture" r:id="rId3" imgW="4328280" imgH="2341080" progId="Word.Picture.8">
                    <p:embed/>
                  </p:oleObj>
                </mc:Choice>
                <mc:Fallback>
                  <p:oleObj name="Picture" r:id="rId3" imgW="4328280" imgH="23410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3" y="4282"/>
                          <a:ext cx="6816" cy="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1" name="Line 7"/>
            <p:cNvSpPr>
              <a:spLocks noChangeShapeType="1"/>
            </p:cNvSpPr>
            <p:nvPr/>
          </p:nvSpPr>
          <p:spPr bwMode="auto">
            <a:xfrm>
              <a:off x="5152" y="5040"/>
              <a:ext cx="0" cy="588"/>
            </a:xfrm>
            <a:prstGeom prst="line">
              <a:avLst/>
            </a:prstGeom>
            <a:noFill/>
            <a:ln w="9525">
              <a:solidFill>
                <a:srgbClr val="8000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3082" name="Line 8"/>
            <p:cNvSpPr>
              <a:spLocks noChangeShapeType="1"/>
            </p:cNvSpPr>
            <p:nvPr/>
          </p:nvSpPr>
          <p:spPr bwMode="auto">
            <a:xfrm rot="10800000">
              <a:off x="6153" y="5764"/>
              <a:ext cx="0" cy="392"/>
            </a:xfrm>
            <a:prstGeom prst="line">
              <a:avLst/>
            </a:prstGeom>
            <a:noFill/>
            <a:ln w="9525">
              <a:solidFill>
                <a:srgbClr val="8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083" name="Line 9"/>
            <p:cNvSpPr>
              <a:spLocks noChangeShapeType="1"/>
            </p:cNvSpPr>
            <p:nvPr/>
          </p:nvSpPr>
          <p:spPr bwMode="auto">
            <a:xfrm rot="5400000">
              <a:off x="6006" y="5347"/>
              <a:ext cx="0" cy="588"/>
            </a:xfrm>
            <a:prstGeom prst="line">
              <a:avLst/>
            </a:prstGeom>
            <a:noFill/>
            <a:ln w="9525">
              <a:solidFill>
                <a:srgbClr val="8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084" name="Line 10"/>
            <p:cNvSpPr>
              <a:spLocks noChangeShapeType="1"/>
            </p:cNvSpPr>
            <p:nvPr/>
          </p:nvSpPr>
          <p:spPr bwMode="auto">
            <a:xfrm flipH="1">
              <a:off x="2912" y="5641"/>
              <a:ext cx="420" cy="0"/>
            </a:xfrm>
            <a:prstGeom prst="line">
              <a:avLst/>
            </a:prstGeom>
            <a:noFill/>
            <a:ln w="9525">
              <a:solidFill>
                <a:srgbClr val="8000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3085" name="Text Box 11"/>
            <p:cNvSpPr txBox="1">
              <a:spLocks noChangeArrowheads="1"/>
            </p:cNvSpPr>
            <p:nvPr/>
          </p:nvSpPr>
          <p:spPr bwMode="auto">
            <a:xfrm>
              <a:off x="2912" y="5152"/>
              <a:ext cx="728"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ts val="1000"/>
                </a:spcAft>
              </a:pPr>
              <a:r>
                <a:rPr lang="en-US" altLang="en-US" sz="1400">
                  <a:latin typeface="Calibri" panose="020F0502020204030204" pitchFamily="34" charset="0"/>
                </a:rPr>
                <a:t>ic</a:t>
              </a:r>
              <a:endParaRPr lang="en-US" altLang="en-US"/>
            </a:p>
          </p:txBody>
        </p:sp>
        <p:sp>
          <p:nvSpPr>
            <p:cNvPr id="3086" name="Text Box 12"/>
            <p:cNvSpPr txBox="1">
              <a:spLocks noChangeArrowheads="1"/>
            </p:cNvSpPr>
            <p:nvPr/>
          </p:nvSpPr>
          <p:spPr bwMode="auto">
            <a:xfrm>
              <a:off x="4508" y="5068"/>
              <a:ext cx="728"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ts val="1000"/>
                </a:spcAft>
              </a:pPr>
              <a:r>
                <a:rPr lang="en-US" altLang="en-US" sz="1400">
                  <a:latin typeface="Calibri" panose="020F0502020204030204" pitchFamily="34" charset="0"/>
                </a:rPr>
                <a:t>ip</a:t>
              </a:r>
              <a:endParaRPr lang="en-US" altLang="en-US"/>
            </a:p>
          </p:txBody>
        </p:sp>
        <p:sp>
          <p:nvSpPr>
            <p:cNvPr id="3087" name="Text Box 13"/>
            <p:cNvSpPr txBox="1">
              <a:spLocks noChangeArrowheads="1"/>
            </p:cNvSpPr>
            <p:nvPr/>
          </p:nvSpPr>
          <p:spPr bwMode="auto">
            <a:xfrm>
              <a:off x="7504" y="5180"/>
              <a:ext cx="56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ts val="1000"/>
                </a:spcAft>
              </a:pPr>
              <a:r>
                <a:rPr lang="en-US" altLang="en-US" sz="1400">
                  <a:latin typeface="Calibri" panose="020F0502020204030204" pitchFamily="34" charset="0"/>
                </a:rPr>
                <a:t>i</a:t>
              </a:r>
              <a:endParaRPr lang="en-US" altLang="en-US"/>
            </a:p>
          </p:txBody>
        </p:sp>
        <p:sp>
          <p:nvSpPr>
            <p:cNvPr id="3088" name="Line 14"/>
            <p:cNvSpPr>
              <a:spLocks noChangeShapeType="1"/>
            </p:cNvSpPr>
            <p:nvPr/>
          </p:nvSpPr>
          <p:spPr bwMode="auto">
            <a:xfrm flipH="1">
              <a:off x="7476" y="5641"/>
              <a:ext cx="420" cy="0"/>
            </a:xfrm>
            <a:prstGeom prst="line">
              <a:avLst/>
            </a:prstGeom>
            <a:noFill/>
            <a:ln w="9525">
              <a:solidFill>
                <a:srgbClr val="8000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3089" name="Rectangle 15"/>
            <p:cNvSpPr>
              <a:spLocks noChangeArrowheads="1"/>
            </p:cNvSpPr>
            <p:nvPr/>
          </p:nvSpPr>
          <p:spPr bwMode="auto">
            <a:xfrm>
              <a:off x="5656" y="5628"/>
              <a:ext cx="532"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ts val="1000"/>
                </a:spcAft>
              </a:pPr>
              <a:r>
                <a:rPr lang="en-US" altLang="en-US" sz="1100" b="1">
                  <a:latin typeface="Calibri" panose="020F0502020204030204" pitchFamily="34" charset="0"/>
                </a:rPr>
                <a:t>e</a:t>
              </a:r>
              <a:endParaRPr lang="en-US" altLang="en-US"/>
            </a:p>
          </p:txBody>
        </p:sp>
      </p:grpSp>
    </p:spTree>
    <p:extLst>
      <p:ext uri="{BB962C8B-B14F-4D97-AF65-F5344CB8AC3E}">
        <p14:creationId xmlns:p14="http://schemas.microsoft.com/office/powerpoint/2010/main" val="347312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081" y="304800"/>
            <a:ext cx="8229600" cy="1143000"/>
          </a:xfrm>
        </p:spPr>
        <p:txBody>
          <a:bodyPr/>
          <a:lstStyle/>
          <a:p>
            <a:pPr>
              <a:defRPr/>
            </a:pPr>
            <a:r>
              <a:rPr lang="en-US" dirty="0" smtClean="0"/>
              <a:t>Electrodynamometer (cont.)</a:t>
            </a:r>
            <a:endParaRPr lang="en-US" dirty="0"/>
          </a:p>
        </p:txBody>
      </p:sp>
      <p:sp>
        <p:nvSpPr>
          <p:cNvPr id="4100" name="Content Placeholder 2"/>
          <p:cNvSpPr>
            <a:spLocks noGrp="1"/>
          </p:cNvSpPr>
          <p:nvPr>
            <p:ph sz="quarter" idx="1"/>
          </p:nvPr>
        </p:nvSpPr>
        <p:spPr>
          <a:xfrm>
            <a:off x="457200" y="1600200"/>
            <a:ext cx="7467600" cy="4873625"/>
          </a:xfrm>
        </p:spPr>
        <p:txBody>
          <a:bodyPr/>
          <a:lstStyle/>
          <a:p>
            <a:r>
              <a:rPr lang="en-US" altLang="en-US" smtClean="0"/>
              <a:t>The field coils are connected in series and carrying the total current i</a:t>
            </a:r>
            <a:r>
              <a:rPr lang="en-US" altLang="en-US" baseline="-25000" smtClean="0"/>
              <a:t>c</a:t>
            </a:r>
            <a:r>
              <a:rPr lang="en-US" altLang="en-US" smtClean="0"/>
              <a:t>. The movable coil is connected in series with R (Limiting resistor) and it carries small current </a:t>
            </a:r>
            <a:r>
              <a:rPr lang="en-US" altLang="en-US" smtClean="0">
                <a:solidFill>
                  <a:srgbClr val="FF0000"/>
                </a:solidFill>
              </a:rPr>
              <a:t>i</a:t>
            </a:r>
            <a:r>
              <a:rPr lang="en-US" altLang="en-US" baseline="-25000" smtClean="0">
                <a:solidFill>
                  <a:srgbClr val="FF0000"/>
                </a:solidFill>
              </a:rPr>
              <a:t>p</a:t>
            </a:r>
            <a:r>
              <a:rPr lang="en-US" altLang="en-US" smtClean="0">
                <a:solidFill>
                  <a:srgbClr val="FF0000"/>
                </a:solidFill>
              </a:rPr>
              <a:t>  = e/R</a:t>
            </a:r>
            <a:r>
              <a:rPr lang="en-US" altLang="en-US" baseline="-25000" smtClean="0">
                <a:solidFill>
                  <a:srgbClr val="FF0000"/>
                </a:solidFill>
              </a:rPr>
              <a:t>p</a:t>
            </a:r>
            <a:r>
              <a:rPr lang="en-US" altLang="en-US" smtClean="0">
                <a:solidFill>
                  <a:srgbClr val="FF0000"/>
                </a:solidFill>
              </a:rPr>
              <a:t> </a:t>
            </a:r>
            <a:r>
              <a:rPr lang="en-US" altLang="en-US" smtClean="0"/>
              <a:t>, </a:t>
            </a:r>
          </a:p>
          <a:p>
            <a:r>
              <a:rPr lang="en-US" altLang="en-US" smtClean="0"/>
              <a:t>R</a:t>
            </a:r>
            <a:r>
              <a:rPr lang="en-US" altLang="en-US" baseline="-25000" smtClean="0"/>
              <a:t>p</a:t>
            </a:r>
            <a:r>
              <a:rPr lang="en-US" altLang="en-US" smtClean="0"/>
              <a:t> = R + coil resistance.</a:t>
            </a:r>
          </a:p>
          <a:p>
            <a:r>
              <a:rPr lang="en-US" altLang="en-US" smtClean="0"/>
              <a:t>The deflection of the movable coil is proportional to i</a:t>
            </a:r>
            <a:r>
              <a:rPr lang="en-US" altLang="en-US" baseline="-25000" smtClean="0"/>
              <a:t>c</a:t>
            </a:r>
            <a:r>
              <a:rPr lang="en-US" altLang="en-US" smtClean="0"/>
              <a:t> and i</a:t>
            </a:r>
            <a:r>
              <a:rPr lang="en-US" altLang="en-US" baseline="-25000" smtClean="0"/>
              <a:t>p</a:t>
            </a:r>
            <a:r>
              <a:rPr lang="en-US" altLang="en-US" smtClean="0"/>
              <a:t> , thus the average deflection:</a:t>
            </a:r>
          </a:p>
          <a:p>
            <a:pPr>
              <a:buFont typeface="Wingdings" panose="05000000000000000000" pitchFamily="2" charset="2"/>
              <a:buNone/>
            </a:pPr>
            <a:endParaRPr lang="en-US" altLang="en-US" smtClean="0"/>
          </a:p>
        </p:txBody>
      </p:sp>
      <p:sp>
        <p:nvSpPr>
          <p:cNvPr id="410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4098" name="Object 1"/>
          <p:cNvGraphicFramePr>
            <a:graphicFrameLocks noChangeAspect="1"/>
          </p:cNvGraphicFramePr>
          <p:nvPr/>
        </p:nvGraphicFramePr>
        <p:xfrm>
          <a:off x="2743200" y="4648200"/>
          <a:ext cx="2559050" cy="838200"/>
        </p:xfrm>
        <a:graphic>
          <a:graphicData uri="http://schemas.openxmlformats.org/presentationml/2006/ole">
            <mc:AlternateContent xmlns:mc="http://schemas.openxmlformats.org/markup-compatibility/2006">
              <mc:Choice xmlns:v="urn:schemas-microsoft-com:vml" Requires="v">
                <p:oleObj spid="_x0000_s2051" name="Equation" r:id="rId3" imgW="1091726" imgH="431613" progId="Equation.3">
                  <p:embed/>
                </p:oleObj>
              </mc:Choice>
              <mc:Fallback>
                <p:oleObj name="Equation" r:id="rId3" imgW="1091726"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648200"/>
                        <a:ext cx="2559050" cy="838200"/>
                      </a:xfrm>
                      <a:prstGeom prst="rect">
                        <a:avLst/>
                      </a:prstGeom>
                      <a:solidFill>
                        <a:schemeClr val="bg2"/>
                      </a:solidFill>
                    </p:spPr>
                  </p:pic>
                </p:oleObj>
              </mc:Fallback>
            </mc:AlternateContent>
          </a:graphicData>
        </a:graphic>
      </p:graphicFrame>
      <p:sp>
        <p:nvSpPr>
          <p:cNvPr id="4102" name="Rectangle 3"/>
          <p:cNvSpPr>
            <a:spLocks noChangeArrowheads="1"/>
          </p:cNvSpPr>
          <p:nvPr/>
        </p:nvSpPr>
        <p:spPr bwMode="auto">
          <a:xfrm>
            <a:off x="0" y="542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310862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4" y="245660"/>
            <a:ext cx="8229600" cy="1143000"/>
          </a:xfrm>
        </p:spPr>
        <p:txBody>
          <a:bodyPr/>
          <a:lstStyle/>
          <a:p>
            <a:pPr>
              <a:defRPr/>
            </a:pPr>
            <a:r>
              <a:rPr lang="en-US" dirty="0" smtClean="0"/>
              <a:t>Electrodynamometer (cont.) </a:t>
            </a:r>
            <a:endParaRPr lang="en-US" dirty="0"/>
          </a:p>
        </p:txBody>
      </p:sp>
      <p:sp>
        <p:nvSpPr>
          <p:cNvPr id="5125" name="Content Placeholder 2"/>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smtClean="0"/>
              <a:t>				</a:t>
            </a:r>
            <a:r>
              <a:rPr lang="en-US" altLang="en-US" smtClean="0">
                <a:solidFill>
                  <a:srgbClr val="FF0000"/>
                </a:solidFill>
              </a:rPr>
              <a:t> i</a:t>
            </a:r>
            <a:r>
              <a:rPr lang="en-US" altLang="en-US" baseline="-25000" smtClean="0">
                <a:solidFill>
                  <a:srgbClr val="FF0000"/>
                </a:solidFill>
              </a:rPr>
              <a:t>c</a:t>
            </a:r>
            <a:r>
              <a:rPr lang="en-US" altLang="en-US" smtClean="0">
                <a:solidFill>
                  <a:srgbClr val="FF0000"/>
                </a:solidFill>
              </a:rPr>
              <a:t>= i</a:t>
            </a:r>
            <a:r>
              <a:rPr lang="en-US" altLang="en-US" baseline="-25000" smtClean="0">
                <a:solidFill>
                  <a:srgbClr val="FF0000"/>
                </a:solidFill>
              </a:rPr>
              <a:t>p</a:t>
            </a:r>
            <a:r>
              <a:rPr lang="en-US" altLang="en-US" smtClean="0">
                <a:solidFill>
                  <a:srgbClr val="FF0000"/>
                </a:solidFill>
              </a:rPr>
              <a:t> + I</a:t>
            </a:r>
          </a:p>
          <a:p>
            <a:pPr>
              <a:buFont typeface="Wingdings" panose="05000000000000000000" pitchFamily="2" charset="2"/>
              <a:buNone/>
            </a:pPr>
            <a:endParaRPr lang="en-US" altLang="en-US" smtClean="0"/>
          </a:p>
          <a:p>
            <a:r>
              <a:rPr lang="en-US" altLang="en-US" smtClean="0"/>
              <a:t>Assuming for the moment that i</a:t>
            </a:r>
            <a:r>
              <a:rPr lang="en-US" altLang="en-US" baseline="-25000" smtClean="0"/>
              <a:t>c</a:t>
            </a:r>
            <a:r>
              <a:rPr lang="en-US" altLang="en-US" smtClean="0"/>
              <a:t> = i,</a:t>
            </a:r>
          </a:p>
          <a:p>
            <a:r>
              <a:rPr lang="en-US" altLang="en-US" smtClean="0"/>
              <a:t>Then,</a:t>
            </a:r>
          </a:p>
          <a:p>
            <a:endParaRPr lang="en-US" altLang="en-US" smtClean="0"/>
          </a:p>
          <a:p>
            <a:pPr>
              <a:buFont typeface="Wingdings" panose="05000000000000000000" pitchFamily="2" charset="2"/>
              <a:buNone/>
            </a:pPr>
            <a:endParaRPr lang="en-US" altLang="en-US" smtClean="0"/>
          </a:p>
          <a:p>
            <a:r>
              <a:rPr lang="en-US" altLang="en-US" smtClean="0"/>
              <a:t>By definition, the average power in circuit is:</a:t>
            </a:r>
          </a:p>
          <a:p>
            <a:endParaRPr lang="en-US" altLang="en-US" smtClean="0"/>
          </a:p>
        </p:txBody>
      </p:sp>
      <p:sp>
        <p:nvSpPr>
          <p:cNvPr id="512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5122" name="Object 1"/>
          <p:cNvGraphicFramePr>
            <a:graphicFrameLocks noChangeAspect="1"/>
          </p:cNvGraphicFramePr>
          <p:nvPr/>
        </p:nvGraphicFramePr>
        <p:xfrm>
          <a:off x="2620963" y="3200400"/>
          <a:ext cx="2789237" cy="914400"/>
        </p:xfrm>
        <a:graphic>
          <a:graphicData uri="http://schemas.openxmlformats.org/presentationml/2006/ole">
            <mc:AlternateContent xmlns:mc="http://schemas.openxmlformats.org/markup-compatibility/2006">
              <mc:Choice xmlns:v="urn:schemas-microsoft-com:vml" Requires="v">
                <p:oleObj spid="_x0000_s3076" name="Equation" r:id="rId3" imgW="1574800" imgH="520700" progId="Equation.3">
                  <p:embed/>
                </p:oleObj>
              </mc:Choice>
              <mc:Fallback>
                <p:oleObj name="Equation" r:id="rId3" imgW="1574800" imgH="520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963" y="3200400"/>
                        <a:ext cx="2789237" cy="914400"/>
                      </a:xfrm>
                      <a:prstGeom prst="rect">
                        <a:avLst/>
                      </a:prstGeom>
                      <a:solidFill>
                        <a:schemeClr val="bg2"/>
                      </a:solidFill>
                    </p:spPr>
                  </p:pic>
                </p:oleObj>
              </mc:Fallback>
            </mc:AlternateContent>
          </a:graphicData>
        </a:graphic>
      </p:graphicFrame>
      <p:sp>
        <p:nvSpPr>
          <p:cNvPr id="5127" name="Rectangle 3"/>
          <p:cNvSpPr>
            <a:spLocks noChangeArrowheads="1"/>
          </p:cNvSpPr>
          <p:nvPr/>
        </p:nvSpPr>
        <p:spPr bwMode="auto">
          <a:xfrm>
            <a:off x="0" y="571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5123" name="Object 4"/>
          <p:cNvGraphicFramePr>
            <a:graphicFrameLocks noChangeAspect="1"/>
          </p:cNvGraphicFramePr>
          <p:nvPr/>
        </p:nvGraphicFramePr>
        <p:xfrm>
          <a:off x="2895600" y="5029200"/>
          <a:ext cx="1828800" cy="817563"/>
        </p:xfrm>
        <a:graphic>
          <a:graphicData uri="http://schemas.openxmlformats.org/presentationml/2006/ole">
            <mc:AlternateContent xmlns:mc="http://schemas.openxmlformats.org/markup-compatibility/2006">
              <mc:Choice xmlns:v="urn:schemas-microsoft-com:vml" Requires="v">
                <p:oleObj spid="_x0000_s3077" name="Equation" r:id="rId5" imgW="1167893" imgH="495085" progId="Equation.3">
                  <p:embed/>
                </p:oleObj>
              </mc:Choice>
              <mc:Fallback>
                <p:oleObj name="Equation" r:id="rId5" imgW="1167893" imgH="4950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029200"/>
                        <a:ext cx="1828800" cy="817563"/>
                      </a:xfrm>
                      <a:prstGeom prst="rect">
                        <a:avLst/>
                      </a:prstGeom>
                      <a:solidFill>
                        <a:schemeClr val="bg2"/>
                      </a:solidFill>
                    </p:spPr>
                  </p:pic>
                </p:oleObj>
              </mc:Fallback>
            </mc:AlternateContent>
          </a:graphicData>
        </a:graphic>
      </p:graphicFrame>
      <p:sp>
        <p:nvSpPr>
          <p:cNvPr id="5129" name="Rectangle 6"/>
          <p:cNvSpPr>
            <a:spLocks noChangeArrowheads="1"/>
          </p:cNvSpPr>
          <p:nvPr/>
        </p:nvSpPr>
        <p:spPr bwMode="auto">
          <a:xfrm>
            <a:off x="0" y="523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996297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defRPr/>
            </a:pPr>
            <a:r>
              <a:rPr lang="en-US" dirty="0" smtClean="0"/>
              <a:t>Electrodynamometer (cont.)</a:t>
            </a:r>
            <a:endParaRPr lang="en-US" dirty="0"/>
          </a:p>
        </p:txBody>
      </p:sp>
      <p:sp>
        <p:nvSpPr>
          <p:cNvPr id="6148" name="Content Placeholder 2"/>
          <p:cNvSpPr>
            <a:spLocks noGrp="1"/>
          </p:cNvSpPr>
          <p:nvPr>
            <p:ph sz="quarter" idx="1"/>
          </p:nvPr>
        </p:nvSpPr>
        <p:spPr>
          <a:xfrm>
            <a:off x="457200" y="1600200"/>
            <a:ext cx="7467600" cy="5029200"/>
          </a:xfrm>
        </p:spPr>
        <p:txBody>
          <a:bodyPr>
            <a:normAutofit lnSpcReduction="10000"/>
          </a:bodyPr>
          <a:lstStyle/>
          <a:p>
            <a:r>
              <a:rPr lang="en-US" altLang="en-US" smtClean="0"/>
              <a:t>Therefore the average deflection is proportional with the average power,</a:t>
            </a:r>
          </a:p>
          <a:p>
            <a:pPr>
              <a:buFont typeface="Wingdings" panose="05000000000000000000" pitchFamily="2" charset="2"/>
              <a:buNone/>
            </a:pPr>
            <a:r>
              <a:rPr lang="en-US" altLang="en-US" smtClean="0"/>
              <a:t>		 i.e                  </a:t>
            </a:r>
            <a:r>
              <a:rPr lang="en-US" altLang="en-US" b="1" smtClean="0">
                <a:solidFill>
                  <a:srgbClr val="FF0000"/>
                </a:solidFill>
                <a:sym typeface="Symbol" panose="05050102010706020507" pitchFamily="18" charset="2"/>
              </a:rPr>
              <a:t></a:t>
            </a:r>
            <a:r>
              <a:rPr lang="en-US" altLang="en-US" b="1" baseline="-25000" smtClean="0">
                <a:solidFill>
                  <a:srgbClr val="FF0000"/>
                </a:solidFill>
              </a:rPr>
              <a:t>av</a:t>
            </a:r>
            <a:r>
              <a:rPr lang="en-US" altLang="en-US" b="1" smtClean="0">
                <a:solidFill>
                  <a:srgbClr val="FF0000"/>
                </a:solidFill>
              </a:rPr>
              <a:t>  </a:t>
            </a:r>
            <a:r>
              <a:rPr lang="en-US" altLang="en-US" b="1" smtClean="0">
                <a:solidFill>
                  <a:srgbClr val="FF0000"/>
                </a:solidFill>
                <a:sym typeface="Symbol" panose="05050102010706020507" pitchFamily="18" charset="2"/>
              </a:rPr>
              <a:t></a:t>
            </a:r>
            <a:r>
              <a:rPr lang="en-US" altLang="en-US" b="1" smtClean="0">
                <a:solidFill>
                  <a:srgbClr val="FF0000"/>
                </a:solidFill>
              </a:rPr>
              <a:t>  P</a:t>
            </a:r>
            <a:r>
              <a:rPr lang="en-US" altLang="en-US" b="1" baseline="-25000" smtClean="0">
                <a:solidFill>
                  <a:srgbClr val="FF0000"/>
                </a:solidFill>
              </a:rPr>
              <a:t>av</a:t>
            </a:r>
          </a:p>
          <a:p>
            <a:r>
              <a:rPr lang="en-US" altLang="en-US" smtClean="0"/>
              <a:t>If e and i are sinusoidal then:</a:t>
            </a:r>
          </a:p>
          <a:p>
            <a:pPr>
              <a:buFont typeface="Wingdings" panose="05000000000000000000" pitchFamily="2" charset="2"/>
              <a:buNone/>
            </a:pPr>
            <a:r>
              <a:rPr lang="en-US" altLang="en-US" smtClean="0">
                <a:solidFill>
                  <a:srgbClr val="FF0000"/>
                </a:solidFill>
              </a:rPr>
              <a:t>                             </a:t>
            </a:r>
            <a:r>
              <a:rPr lang="en-US" altLang="en-US" b="1" smtClean="0">
                <a:solidFill>
                  <a:srgbClr val="FF0000"/>
                </a:solidFill>
              </a:rPr>
              <a:t>e =E</a:t>
            </a:r>
            <a:r>
              <a:rPr lang="en-US" altLang="en-US" b="1" baseline="-25000" smtClean="0">
                <a:solidFill>
                  <a:srgbClr val="FF0000"/>
                </a:solidFill>
              </a:rPr>
              <a:t>m</a:t>
            </a:r>
            <a:r>
              <a:rPr lang="en-US" altLang="en-US" b="1" smtClean="0">
                <a:solidFill>
                  <a:srgbClr val="FF0000"/>
                </a:solidFill>
              </a:rPr>
              <a:t> sin(</a:t>
            </a:r>
            <a:r>
              <a:rPr lang="en-US" altLang="en-US" b="1" smtClean="0">
                <a:solidFill>
                  <a:srgbClr val="FF0000"/>
                </a:solidFill>
                <a:sym typeface="Symbol" panose="05050102010706020507" pitchFamily="18" charset="2"/>
              </a:rPr>
              <a:t></a:t>
            </a:r>
            <a:r>
              <a:rPr lang="en-US" altLang="en-US" b="1" smtClean="0">
                <a:solidFill>
                  <a:srgbClr val="FF0000"/>
                </a:solidFill>
              </a:rPr>
              <a:t>t)      </a:t>
            </a:r>
          </a:p>
          <a:p>
            <a:pPr>
              <a:buFont typeface="Wingdings" panose="05000000000000000000" pitchFamily="2" charset="2"/>
              <a:buNone/>
            </a:pPr>
            <a:r>
              <a:rPr lang="en-US" altLang="en-US" smtClean="0"/>
              <a:t>, and 		    </a:t>
            </a:r>
            <a:r>
              <a:rPr lang="en-US" altLang="en-US" b="1" smtClean="0">
                <a:solidFill>
                  <a:srgbClr val="FF0000"/>
                </a:solidFill>
              </a:rPr>
              <a:t>i(t) =I</a:t>
            </a:r>
            <a:r>
              <a:rPr lang="en-US" altLang="en-US" b="1" baseline="-25000" smtClean="0">
                <a:solidFill>
                  <a:srgbClr val="FF0000"/>
                </a:solidFill>
              </a:rPr>
              <a:t>m</a:t>
            </a:r>
            <a:r>
              <a:rPr lang="en-US" altLang="en-US" b="1" smtClean="0">
                <a:solidFill>
                  <a:srgbClr val="FF0000"/>
                </a:solidFill>
              </a:rPr>
              <a:t> sin(</a:t>
            </a:r>
            <a:r>
              <a:rPr lang="en-US" altLang="en-US" b="1" smtClean="0">
                <a:solidFill>
                  <a:srgbClr val="FF0000"/>
                </a:solidFill>
                <a:sym typeface="Symbol" panose="05050102010706020507" pitchFamily="18" charset="2"/>
              </a:rPr>
              <a:t></a:t>
            </a:r>
            <a:r>
              <a:rPr lang="en-US" altLang="en-US" b="1" smtClean="0">
                <a:solidFill>
                  <a:srgbClr val="FF0000"/>
                </a:solidFill>
              </a:rPr>
              <a:t>t ± </a:t>
            </a:r>
            <a:r>
              <a:rPr lang="el-GR" altLang="en-US" b="1" smtClean="0">
                <a:solidFill>
                  <a:srgbClr val="FF0000"/>
                </a:solidFill>
              </a:rPr>
              <a:t>θ</a:t>
            </a:r>
            <a:r>
              <a:rPr lang="en-US" altLang="en-US" b="1" smtClean="0">
                <a:solidFill>
                  <a:srgbClr val="FF0000"/>
                </a:solidFill>
              </a:rPr>
              <a:t>) </a:t>
            </a:r>
            <a:endParaRPr lang="en-US" altLang="en-US" smtClean="0">
              <a:solidFill>
                <a:srgbClr val="FF0000"/>
              </a:solidFill>
            </a:endParaRPr>
          </a:p>
          <a:p>
            <a:r>
              <a:rPr lang="en-US" altLang="en-US" smtClean="0"/>
              <a:t>Then the average angle of deflection </a:t>
            </a:r>
            <a:r>
              <a:rPr lang="el-GR" altLang="en-US" smtClean="0"/>
              <a:t>θ</a:t>
            </a:r>
            <a:r>
              <a:rPr lang="en-US" altLang="en-US" baseline="-25000" smtClean="0"/>
              <a:t>av</a:t>
            </a:r>
            <a:r>
              <a:rPr lang="en-US" altLang="en-US" smtClean="0"/>
              <a:t> will be:</a:t>
            </a:r>
          </a:p>
          <a:p>
            <a:pPr>
              <a:buFont typeface="Wingdings" panose="05000000000000000000" pitchFamily="2" charset="2"/>
              <a:buNone/>
            </a:pPr>
            <a:r>
              <a:rPr lang="en-US" altLang="en-US" smtClean="0"/>
              <a:t> </a:t>
            </a:r>
          </a:p>
          <a:p>
            <a:pPr>
              <a:buFont typeface="Wingdings" panose="05000000000000000000" pitchFamily="2" charset="2"/>
              <a:buNone/>
            </a:pPr>
            <a:endParaRPr lang="en-US" altLang="en-US" smtClean="0"/>
          </a:p>
          <a:p>
            <a:r>
              <a:rPr lang="en-US" altLang="en-US" smtClean="0"/>
              <a:t>Where E and I  represent the rms of e and i and </a:t>
            </a:r>
            <a:r>
              <a:rPr lang="el-GR" altLang="en-US" smtClean="0"/>
              <a:t>θ</a:t>
            </a:r>
            <a:r>
              <a:rPr lang="en-US" altLang="en-US" smtClean="0"/>
              <a:t> represents the phase angle between voltage and current.</a:t>
            </a:r>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6146" name="Object 1"/>
          <p:cNvGraphicFramePr>
            <a:graphicFrameLocks noChangeAspect="1"/>
          </p:cNvGraphicFramePr>
          <p:nvPr/>
        </p:nvGraphicFramePr>
        <p:xfrm>
          <a:off x="2667000" y="4876800"/>
          <a:ext cx="2913063" cy="381000"/>
        </p:xfrm>
        <a:graphic>
          <a:graphicData uri="http://schemas.openxmlformats.org/presentationml/2006/ole">
            <mc:AlternateContent xmlns:mc="http://schemas.openxmlformats.org/markup-compatibility/2006">
              <mc:Choice xmlns:v="urn:schemas-microsoft-com:vml" Requires="v">
                <p:oleObj spid="_x0000_s4099" name="Equation" r:id="rId3" imgW="1397000" imgH="241300" progId="Equation.3">
                  <p:embed/>
                </p:oleObj>
              </mc:Choice>
              <mc:Fallback>
                <p:oleObj name="Equation" r:id="rId3" imgW="1397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876800"/>
                        <a:ext cx="2913063" cy="381000"/>
                      </a:xfrm>
                      <a:prstGeom prst="rect">
                        <a:avLst/>
                      </a:prstGeom>
                      <a:solidFill>
                        <a:schemeClr val="bg2"/>
                      </a:solidFill>
                    </p:spPr>
                  </p:pic>
                </p:oleObj>
              </mc:Fallback>
            </mc:AlternateContent>
          </a:graphicData>
        </a:graphic>
      </p:graphicFrame>
      <p:sp>
        <p:nvSpPr>
          <p:cNvPr id="6150" name="Rectangle 3"/>
          <p:cNvSpPr>
            <a:spLocks noChangeArrowheads="1"/>
          </p:cNvSpPr>
          <p:nvPr/>
        </p:nvSpPr>
        <p:spPr bwMode="auto">
          <a:xfrm>
            <a:off x="0" y="295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849102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371600"/>
            <a:ext cx="6480048" cy="2301240"/>
          </a:xfrm>
        </p:spPr>
        <p:txBody>
          <a:bodyPr>
            <a:normAutofit/>
          </a:bodyPr>
          <a:lstStyle/>
          <a:p>
            <a:pPr algn="ctr"/>
            <a:r>
              <a:rPr sz="6000" dirty="0" err="1" smtClean="0">
                <a:solidFill>
                  <a:schemeClr val="tx1">
                    <a:lumMod val="95000"/>
                  </a:schemeClr>
                </a:solidFill>
              </a:rPr>
              <a:t>WattMeter</a:t>
            </a:r>
            <a:endParaRPr lang="ar-JO" sz="6000" dirty="0">
              <a:solidFill>
                <a:schemeClr val="tx1">
                  <a:lumMod val="95000"/>
                </a:schemeClr>
              </a:solidFill>
            </a:endParaRPr>
          </a:p>
        </p:txBody>
      </p:sp>
    </p:spTree>
    <p:extLst>
      <p:ext uri="{BB962C8B-B14F-4D97-AF65-F5344CB8AC3E}">
        <p14:creationId xmlns:p14="http://schemas.microsoft.com/office/powerpoint/2010/main" val="4033084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upload.wikimedia.org/wikipedia/commons/thumb/0/01/Wattmeter.jpg/220px-Wattmeter.jpg"/>
          <p:cNvPicPr/>
          <p:nvPr/>
        </p:nvPicPr>
        <p:blipFill>
          <a:blip r:embed="rId2"/>
          <a:srcRect/>
          <a:stretch>
            <a:fillRect/>
          </a:stretch>
        </p:blipFill>
        <p:spPr bwMode="auto">
          <a:xfrm>
            <a:off x="5500694" y="1500174"/>
            <a:ext cx="3143272" cy="4143404"/>
          </a:xfrm>
          <a:prstGeom prst="rect">
            <a:avLst/>
          </a:prstGeom>
          <a:noFill/>
          <a:ln w="9525">
            <a:noFill/>
            <a:miter lim="800000"/>
            <a:headEnd/>
            <a:tailEnd/>
          </a:ln>
        </p:spPr>
      </p:pic>
      <p:sp>
        <p:nvSpPr>
          <p:cNvPr id="5" name="TextBox 4"/>
          <p:cNvSpPr txBox="1"/>
          <p:nvPr/>
        </p:nvSpPr>
        <p:spPr>
          <a:xfrm>
            <a:off x="357158" y="1714488"/>
            <a:ext cx="5143536" cy="3046988"/>
          </a:xfrm>
          <a:prstGeom prst="rect">
            <a:avLst/>
          </a:prstGeom>
          <a:noFill/>
        </p:spPr>
        <p:txBody>
          <a:bodyPr wrap="square" rtlCol="1">
            <a:spAutoFit/>
          </a:bodyPr>
          <a:lstStyle/>
          <a:p>
            <a:r>
              <a:rPr lang="ar-SA" dirty="0"/>
              <a:t> </a:t>
            </a:r>
            <a:endParaRPr lang="en-US" dirty="0"/>
          </a:p>
          <a:p>
            <a:pPr algn="l"/>
            <a:r>
              <a:rPr lang="en-US" sz="3000" b="1" u="sng" dirty="0"/>
              <a:t>The </a:t>
            </a:r>
            <a:r>
              <a:rPr lang="en-US" sz="3000" b="1" u="sng" dirty="0" smtClean="0"/>
              <a:t>wattmeter</a:t>
            </a:r>
            <a:r>
              <a:rPr lang="en-US" sz="3000" b="1" dirty="0" smtClean="0"/>
              <a:t> :</a:t>
            </a:r>
          </a:p>
          <a:p>
            <a:pPr algn="l"/>
            <a:endParaRPr lang="en-US" sz="3000" b="1" dirty="0" smtClean="0"/>
          </a:p>
          <a:p>
            <a:pPr algn="l"/>
            <a:r>
              <a:rPr lang="en-US" sz="2400" b="1" dirty="0"/>
              <a:t> is an instrument for measuring the </a:t>
            </a:r>
            <a:r>
              <a:rPr lang="en-US" sz="2400" b="1" dirty="0" smtClean="0"/>
              <a:t>electric power</a:t>
            </a:r>
            <a:r>
              <a:rPr lang="en-US" sz="2400" b="1" dirty="0"/>
              <a:t> (or the supply rate of </a:t>
            </a:r>
            <a:r>
              <a:rPr lang="en-US" sz="2400" b="1" dirty="0" smtClean="0"/>
              <a:t>electrical energy) </a:t>
            </a:r>
            <a:r>
              <a:rPr lang="en-US" sz="2400" b="1" dirty="0"/>
              <a:t>in </a:t>
            </a:r>
            <a:r>
              <a:rPr lang="en-US" sz="2400" b="1" dirty="0" smtClean="0"/>
              <a:t>watts of </a:t>
            </a:r>
            <a:r>
              <a:rPr lang="en-US" sz="2400" b="1" dirty="0"/>
              <a:t>any given </a:t>
            </a:r>
            <a:r>
              <a:rPr lang="en-US" sz="2400" b="1" dirty="0" smtClean="0"/>
              <a:t>circuit.</a:t>
            </a:r>
            <a:endParaRPr lang="en-US" sz="2400" b="1" dirty="0"/>
          </a:p>
          <a:p>
            <a:endParaRPr lang="ar-JO" dirty="0"/>
          </a:p>
        </p:txBody>
      </p:sp>
    </p:spTree>
    <p:extLst>
      <p:ext uri="{BB962C8B-B14F-4D97-AF65-F5344CB8AC3E}">
        <p14:creationId xmlns:p14="http://schemas.microsoft.com/office/powerpoint/2010/main" val="2994864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857232"/>
            <a:ext cx="7000892" cy="2585323"/>
          </a:xfrm>
          <a:prstGeom prst="rect">
            <a:avLst/>
          </a:prstGeom>
          <a:noFill/>
        </p:spPr>
        <p:txBody>
          <a:bodyPr wrap="square" rtlCol="1">
            <a:spAutoFit/>
          </a:bodyPr>
          <a:lstStyle/>
          <a:p>
            <a:pPr algn="l"/>
            <a:r>
              <a:rPr lang="en-US" sz="2400" b="1" dirty="0" smtClean="0"/>
              <a:t>The </a:t>
            </a:r>
            <a:r>
              <a:rPr lang="en-US" sz="2400" b="1" dirty="0"/>
              <a:t>traditional analog wattmeter </a:t>
            </a:r>
            <a:r>
              <a:rPr lang="en-US" sz="2400" b="1" dirty="0" smtClean="0"/>
              <a:t>is an</a:t>
            </a:r>
            <a:r>
              <a:rPr lang="en-US" sz="2400" b="1" dirty="0"/>
              <a:t> </a:t>
            </a:r>
            <a:r>
              <a:rPr lang="en-US" sz="2400" b="1" dirty="0" smtClean="0"/>
              <a:t>electrodynamics</a:t>
            </a:r>
            <a:r>
              <a:rPr lang="en-US" sz="2400" b="1" dirty="0"/>
              <a:t> instrument</a:t>
            </a:r>
            <a:r>
              <a:rPr lang="en-US" sz="2400" b="1" dirty="0" smtClean="0"/>
              <a:t>.</a:t>
            </a:r>
          </a:p>
          <a:p>
            <a:pPr algn="l"/>
            <a:endParaRPr lang="en-US" sz="2400" b="1" dirty="0"/>
          </a:p>
          <a:p>
            <a:pPr algn="l"/>
            <a:r>
              <a:rPr lang="en-US" sz="2400" b="1" dirty="0" smtClean="0"/>
              <a:t> </a:t>
            </a:r>
            <a:r>
              <a:rPr lang="en-US" sz="2400" b="1" dirty="0"/>
              <a:t>The device consists of a pair of </a:t>
            </a:r>
            <a:r>
              <a:rPr lang="en-US" sz="2400" b="1" dirty="0" smtClean="0"/>
              <a:t>fixed coils, </a:t>
            </a:r>
            <a:r>
              <a:rPr lang="en-US" sz="2400" b="1" dirty="0"/>
              <a:t>known as </a:t>
            </a:r>
            <a:r>
              <a:rPr lang="en-US" sz="2400" b="1" u="sng" dirty="0"/>
              <a:t>current coils</a:t>
            </a:r>
            <a:r>
              <a:rPr lang="en-US" sz="2400" b="1" dirty="0"/>
              <a:t>, and a movable coil known as the </a:t>
            </a:r>
            <a:r>
              <a:rPr lang="en-US" sz="2400" b="1" u="sng" dirty="0"/>
              <a:t>potential coil</a:t>
            </a:r>
            <a:r>
              <a:rPr lang="en-US" sz="2400" b="1" dirty="0"/>
              <a:t>.</a:t>
            </a:r>
          </a:p>
          <a:p>
            <a:endParaRPr lang="ar-JO" dirty="0"/>
          </a:p>
        </p:txBody>
      </p:sp>
      <p:pic>
        <p:nvPicPr>
          <p:cNvPr id="3" name="Picture 2" descr="http://sub.allaboutcircuits.com/images/00181.png"/>
          <p:cNvPicPr/>
          <p:nvPr/>
        </p:nvPicPr>
        <p:blipFill>
          <a:blip r:embed="rId2"/>
          <a:srcRect/>
          <a:stretch>
            <a:fillRect/>
          </a:stretch>
        </p:blipFill>
        <p:spPr bwMode="auto">
          <a:xfrm>
            <a:off x="1000100" y="3714752"/>
            <a:ext cx="5500726" cy="2357454"/>
          </a:xfrm>
          <a:prstGeom prst="rect">
            <a:avLst/>
          </a:prstGeom>
          <a:noFill/>
          <a:ln w="9525">
            <a:noFill/>
            <a:miter lim="800000"/>
            <a:headEnd/>
            <a:tailEnd/>
          </a:ln>
        </p:spPr>
      </p:pic>
    </p:spTree>
    <p:extLst>
      <p:ext uri="{BB962C8B-B14F-4D97-AF65-F5344CB8AC3E}">
        <p14:creationId xmlns:p14="http://schemas.microsoft.com/office/powerpoint/2010/main" val="1507949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7358114" cy="1477328"/>
          </a:xfrm>
          <a:prstGeom prst="rect">
            <a:avLst/>
          </a:prstGeom>
          <a:noFill/>
        </p:spPr>
        <p:txBody>
          <a:bodyPr wrap="square" rtlCol="1">
            <a:spAutoFit/>
          </a:bodyPr>
          <a:lstStyle/>
          <a:p>
            <a:pPr algn="l"/>
            <a:r>
              <a:rPr lang="en-US" sz="2400" b="1" dirty="0"/>
              <a:t>The current coils connected in </a:t>
            </a:r>
            <a:r>
              <a:rPr lang="en-US" sz="2400" b="1" dirty="0" smtClean="0"/>
              <a:t>series with </a:t>
            </a:r>
            <a:r>
              <a:rPr lang="en-US" sz="2400" b="1" dirty="0"/>
              <a:t>the circuit, while the potential coil is connected </a:t>
            </a:r>
            <a:r>
              <a:rPr lang="en-US" sz="2400" b="1" dirty="0" smtClean="0"/>
              <a:t>in parallel. </a:t>
            </a:r>
          </a:p>
          <a:p>
            <a:pPr algn="l"/>
            <a:endParaRPr lang="ar-JO" dirty="0"/>
          </a:p>
        </p:txBody>
      </p:sp>
      <p:pic>
        <p:nvPicPr>
          <p:cNvPr id="3" name="Picture 2" descr="http://t0.gstatic.com/images?q=tbn:ANd9GcS5Z682gbLsdRkV3KdrtF48moeCN9OjA9sxHxK4OqX9xy9YTPoIug"/>
          <p:cNvPicPr/>
          <p:nvPr/>
        </p:nvPicPr>
        <p:blipFill>
          <a:blip r:embed="rId2"/>
          <a:srcRect/>
          <a:stretch>
            <a:fillRect/>
          </a:stretch>
        </p:blipFill>
        <p:spPr bwMode="auto">
          <a:xfrm>
            <a:off x="1000100" y="2670174"/>
            <a:ext cx="6572295" cy="3330593"/>
          </a:xfrm>
          <a:prstGeom prst="rect">
            <a:avLst/>
          </a:prstGeom>
          <a:noFill/>
          <a:ln w="9525">
            <a:noFill/>
            <a:miter lim="800000"/>
            <a:headEnd/>
            <a:tailEnd/>
          </a:ln>
        </p:spPr>
      </p:pic>
    </p:spTree>
    <p:extLst>
      <p:ext uri="{BB962C8B-B14F-4D97-AF65-F5344CB8AC3E}">
        <p14:creationId xmlns:p14="http://schemas.microsoft.com/office/powerpoint/2010/main" val="335731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733800"/>
            <a:ext cx="3929090" cy="2677656"/>
          </a:xfrm>
          <a:prstGeom prst="rect">
            <a:avLst/>
          </a:prstGeom>
          <a:noFill/>
        </p:spPr>
        <p:txBody>
          <a:bodyPr wrap="square" rtlCol="1">
            <a:spAutoFit/>
          </a:bodyPr>
          <a:lstStyle/>
          <a:p>
            <a:pPr algn="l"/>
            <a:r>
              <a:rPr lang="en-US" sz="2400" b="1" dirty="0"/>
              <a:t>The movable coil carries a needle which moves </a:t>
            </a:r>
            <a:r>
              <a:rPr lang="en-US" sz="2400" b="1" dirty="0" smtClean="0"/>
              <a:t>over </a:t>
            </a:r>
            <a:r>
              <a:rPr lang="en-US" sz="2400" b="1" dirty="0"/>
              <a:t>a suitably marked scale. </a:t>
            </a:r>
            <a:endParaRPr lang="en-US" sz="2400" b="1" dirty="0" smtClean="0"/>
          </a:p>
          <a:p>
            <a:pPr algn="l"/>
            <a:r>
              <a:rPr lang="en-US" sz="2400" b="1" dirty="0" smtClean="0"/>
              <a:t>Spiral </a:t>
            </a:r>
            <a:r>
              <a:rPr lang="en-US" sz="2400" b="1" dirty="0"/>
              <a:t>coil springs hold the needle to a zero position</a:t>
            </a:r>
            <a:r>
              <a:rPr lang="en-US" dirty="0"/>
              <a:t>.</a:t>
            </a:r>
            <a:endParaRPr lang="ar-JO" dirty="0"/>
          </a:p>
        </p:txBody>
      </p:sp>
      <p:pic>
        <p:nvPicPr>
          <p:cNvPr id="3" name="Picture 2" descr="32NE0253.GIF (34063 bytes)"/>
          <p:cNvPicPr/>
          <p:nvPr/>
        </p:nvPicPr>
        <p:blipFill>
          <a:blip r:embed="rId2"/>
          <a:srcRect/>
          <a:stretch>
            <a:fillRect/>
          </a:stretch>
        </p:blipFill>
        <p:spPr bwMode="auto">
          <a:xfrm>
            <a:off x="4800600" y="838200"/>
            <a:ext cx="4038600" cy="5791200"/>
          </a:xfrm>
          <a:prstGeom prst="rect">
            <a:avLst/>
          </a:prstGeom>
          <a:noFill/>
          <a:ln w="9525">
            <a:noFill/>
            <a:miter lim="800000"/>
            <a:headEnd/>
            <a:tailEnd/>
          </a:ln>
        </p:spPr>
      </p:pic>
      <p:sp>
        <p:nvSpPr>
          <p:cNvPr id="4" name="TextBox 3"/>
          <p:cNvSpPr txBox="1"/>
          <p:nvPr/>
        </p:nvSpPr>
        <p:spPr>
          <a:xfrm>
            <a:off x="430871" y="990600"/>
            <a:ext cx="4071966" cy="2585323"/>
          </a:xfrm>
          <a:prstGeom prst="rect">
            <a:avLst/>
          </a:prstGeom>
          <a:noFill/>
        </p:spPr>
        <p:txBody>
          <a:bodyPr wrap="square" rtlCol="1">
            <a:spAutoFit/>
          </a:bodyPr>
          <a:lstStyle/>
          <a:p>
            <a:pPr algn="l"/>
            <a:r>
              <a:rPr lang="en-US" sz="2400" b="1" dirty="0"/>
              <a:t>The fixed coils are made up of a few turns of a comparatively large conductor. </a:t>
            </a:r>
            <a:endParaRPr lang="en-US" sz="2400" b="1" dirty="0" smtClean="0"/>
          </a:p>
          <a:p>
            <a:pPr algn="l"/>
            <a:r>
              <a:rPr lang="en-US" sz="2400" b="1" dirty="0" smtClean="0"/>
              <a:t>The </a:t>
            </a:r>
            <a:r>
              <a:rPr lang="en-US" sz="2400" b="1" dirty="0"/>
              <a:t>potential coil consists of many turns of fine </a:t>
            </a:r>
            <a:r>
              <a:rPr lang="en-US" sz="2400" b="1" dirty="0" smtClean="0"/>
              <a:t>wire.</a:t>
            </a:r>
            <a:endParaRPr lang="en-US" sz="2400" b="1" dirty="0"/>
          </a:p>
          <a:p>
            <a:endParaRPr lang="ar-JO" dirty="0"/>
          </a:p>
        </p:txBody>
      </p:sp>
    </p:spTree>
    <p:extLst>
      <p:ext uri="{BB962C8B-B14F-4D97-AF65-F5344CB8AC3E}">
        <p14:creationId xmlns:p14="http://schemas.microsoft.com/office/powerpoint/2010/main" val="3183985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3929090" cy="5632311"/>
          </a:xfrm>
          <a:prstGeom prst="rect">
            <a:avLst/>
          </a:prstGeom>
          <a:noFill/>
        </p:spPr>
        <p:txBody>
          <a:bodyPr wrap="square" rtlCol="1">
            <a:spAutoFit/>
          </a:bodyPr>
          <a:lstStyle/>
          <a:p>
            <a:pPr algn="l"/>
            <a:r>
              <a:rPr lang="en-US" sz="2400" b="1" dirty="0"/>
              <a:t>When line current flows through the current coil of a wattmeter, a field is </a:t>
            </a:r>
            <a:endParaRPr lang="ar-JO" sz="2400" b="1" dirty="0" smtClean="0"/>
          </a:p>
          <a:p>
            <a:pPr algn="l"/>
            <a:r>
              <a:rPr lang="en-US" sz="2400" b="1" dirty="0" smtClean="0"/>
              <a:t>set </a:t>
            </a:r>
            <a:r>
              <a:rPr lang="en-US" sz="2400" b="1" dirty="0"/>
              <a:t>up around the coil</a:t>
            </a:r>
            <a:r>
              <a:rPr lang="en-US" sz="2400" b="1" dirty="0" smtClean="0"/>
              <a:t>.</a:t>
            </a:r>
          </a:p>
          <a:p>
            <a:pPr algn="l"/>
            <a:endParaRPr lang="en-US" sz="2400" b="1" dirty="0" smtClean="0"/>
          </a:p>
          <a:p>
            <a:pPr algn="l"/>
            <a:r>
              <a:rPr lang="en-US" sz="2400" b="1" dirty="0" smtClean="0"/>
              <a:t> </a:t>
            </a:r>
            <a:r>
              <a:rPr lang="en-US" sz="2400" b="1" dirty="0"/>
              <a:t>The strength of this field is proportional to the line current and in phase with </a:t>
            </a:r>
            <a:endParaRPr lang="ar-JO" sz="2400" b="1" dirty="0" smtClean="0"/>
          </a:p>
          <a:p>
            <a:pPr algn="l"/>
            <a:r>
              <a:rPr lang="en-US" sz="2400" b="1" dirty="0" smtClean="0"/>
              <a:t>it.</a:t>
            </a:r>
          </a:p>
          <a:p>
            <a:pPr algn="l"/>
            <a:endParaRPr lang="en-US" sz="2400" b="1" dirty="0" smtClean="0"/>
          </a:p>
          <a:p>
            <a:pPr algn="l"/>
            <a:r>
              <a:rPr lang="en-US" sz="2400" b="1" dirty="0" smtClean="0"/>
              <a:t> </a:t>
            </a:r>
            <a:r>
              <a:rPr lang="en-US" sz="2400" b="1" dirty="0"/>
              <a:t>The potential coil of the wattmeter generally has a high-resistance resistor connected in series with it</a:t>
            </a:r>
            <a:r>
              <a:rPr lang="en-US" sz="2400" dirty="0"/>
              <a:t>.</a:t>
            </a:r>
            <a:endParaRPr lang="ar-JO" sz="2400" dirty="0"/>
          </a:p>
        </p:txBody>
      </p:sp>
      <p:pic>
        <p:nvPicPr>
          <p:cNvPr id="3" name="Picture 2" descr="32NE0253.GIF (34063 bytes)"/>
          <p:cNvPicPr/>
          <p:nvPr/>
        </p:nvPicPr>
        <p:blipFill>
          <a:blip r:embed="rId2"/>
          <a:srcRect/>
          <a:stretch>
            <a:fillRect/>
          </a:stretch>
        </p:blipFill>
        <p:spPr bwMode="auto">
          <a:xfrm>
            <a:off x="4643438" y="357166"/>
            <a:ext cx="4143372" cy="6119498"/>
          </a:xfrm>
          <a:prstGeom prst="rect">
            <a:avLst/>
          </a:prstGeom>
          <a:noFill/>
          <a:ln w="9525">
            <a:noFill/>
            <a:miter lim="800000"/>
            <a:headEnd/>
            <a:tailEnd/>
          </a:ln>
        </p:spPr>
      </p:pic>
    </p:spTree>
    <p:extLst>
      <p:ext uri="{BB962C8B-B14F-4D97-AF65-F5344CB8AC3E}">
        <p14:creationId xmlns:p14="http://schemas.microsoft.com/office/powerpoint/2010/main" val="716525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a:bodyPr>
          <a:lstStyle/>
          <a:p>
            <a:r>
              <a:rPr lang="en-US" sz="2800" dirty="0" smtClean="0">
                <a:latin typeface="Cambria" pitchFamily="18" charset="0"/>
              </a:rPr>
              <a:t>Electrodynamometer Type Instruments</a:t>
            </a:r>
            <a:endParaRPr lang="en-US" sz="2800" dirty="0"/>
          </a:p>
        </p:txBody>
      </p:sp>
      <p:pic>
        <p:nvPicPr>
          <p:cNvPr id="5" name="Content Placeholder 4" descr="moving iron type.png"/>
          <p:cNvPicPr>
            <a:picLocks noGrp="1" noChangeAspect="1"/>
          </p:cNvPicPr>
          <p:nvPr>
            <p:ph sz="half" idx="1"/>
          </p:nvPr>
        </p:nvPicPr>
        <p:blipFill>
          <a:blip r:embed="rId2">
            <a:lum bright="-20000" contrast="40000"/>
          </a:blip>
          <a:stretch>
            <a:fillRect/>
          </a:stretch>
        </p:blipFill>
        <p:spPr>
          <a:xfrm>
            <a:off x="457200" y="1981200"/>
            <a:ext cx="4038600" cy="4038599"/>
          </a:xfrm>
        </p:spPr>
      </p:pic>
      <p:pic>
        <p:nvPicPr>
          <p:cNvPr id="6" name="Content Placeholder 5" descr="moving iron type1.jpg"/>
          <p:cNvPicPr>
            <a:picLocks noGrp="1" noChangeAspect="1"/>
          </p:cNvPicPr>
          <p:nvPr>
            <p:ph sz="half" idx="2"/>
          </p:nvPr>
        </p:nvPicPr>
        <p:blipFill>
          <a:blip r:embed="rId3">
            <a:lum bright="-20000" contrast="40000"/>
          </a:blip>
          <a:stretch>
            <a:fillRect/>
          </a:stretch>
        </p:blipFill>
        <p:spPr>
          <a:xfrm>
            <a:off x="4648200" y="2209800"/>
            <a:ext cx="4191000" cy="3657599"/>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286808" cy="4062651"/>
          </a:xfrm>
          <a:prstGeom prst="rect">
            <a:avLst/>
          </a:prstGeom>
          <a:noFill/>
        </p:spPr>
        <p:txBody>
          <a:bodyPr wrap="square" rtlCol="1">
            <a:spAutoFit/>
          </a:bodyPr>
          <a:lstStyle/>
          <a:p>
            <a:pPr algn="l"/>
            <a:r>
              <a:rPr lang="en-US" sz="2400" b="1" dirty="0"/>
              <a:t>As a result, current in the potential circuit is practically in phase with line voltage. Therefore, when voltage is applied to the potential circuit, current is proportional to and in phase with the </a:t>
            </a:r>
            <a:endParaRPr lang="ar-JO" sz="2400" b="1" dirty="0" smtClean="0"/>
          </a:p>
          <a:p>
            <a:pPr algn="l"/>
            <a:r>
              <a:rPr lang="en-US" sz="2400" b="1" dirty="0" smtClean="0"/>
              <a:t>line </a:t>
            </a:r>
            <a:r>
              <a:rPr lang="en-US" sz="2400" b="1" dirty="0"/>
              <a:t>voltage</a:t>
            </a:r>
            <a:r>
              <a:rPr lang="en-US" dirty="0" smtClean="0"/>
              <a:t>.</a:t>
            </a:r>
          </a:p>
          <a:p>
            <a:pPr algn="l"/>
            <a:endParaRPr lang="en-US" dirty="0"/>
          </a:p>
          <a:p>
            <a:pPr algn="l"/>
            <a:r>
              <a:rPr lang="en-US" sz="2400" b="1" dirty="0"/>
              <a:t>The actuating force of a wattmeter comes from the field of its current coil and the field of its potential coil. The force acting on the movable coil at any instant (tending to turn it) is proportional to the instantaneous values of line current and voltage</a:t>
            </a:r>
            <a:r>
              <a:rPr lang="en-US" dirty="0"/>
              <a:t>.</a:t>
            </a:r>
            <a:endParaRPr lang="ar-JO" dirty="0"/>
          </a:p>
        </p:txBody>
      </p:sp>
      <p:pic>
        <p:nvPicPr>
          <p:cNvPr id="5" name="Picture 4" descr="http://t1.gstatic.com/images?q=tbn:ANd9GcTaASllWsNc9jL24rUfLcvPFLh9kQK4W_asNiP7sqOExJLh1YW2"/>
          <p:cNvPicPr/>
          <p:nvPr/>
        </p:nvPicPr>
        <p:blipFill>
          <a:blip r:embed="rId2"/>
          <a:srcRect/>
          <a:stretch>
            <a:fillRect/>
          </a:stretch>
        </p:blipFill>
        <p:spPr bwMode="auto">
          <a:xfrm>
            <a:off x="4286248" y="4286256"/>
            <a:ext cx="4513277" cy="2306323"/>
          </a:xfrm>
          <a:prstGeom prst="rect">
            <a:avLst/>
          </a:prstGeom>
          <a:noFill/>
          <a:ln w="9525">
            <a:noFill/>
            <a:miter lim="800000"/>
            <a:headEnd/>
            <a:tailEnd/>
          </a:ln>
        </p:spPr>
      </p:pic>
    </p:spTree>
    <p:extLst>
      <p:ext uri="{BB962C8B-B14F-4D97-AF65-F5344CB8AC3E}">
        <p14:creationId xmlns:p14="http://schemas.microsoft.com/office/powerpoint/2010/main" val="2234303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715304" cy="4062651"/>
          </a:xfrm>
          <a:prstGeom prst="rect">
            <a:avLst/>
          </a:prstGeom>
          <a:noFill/>
        </p:spPr>
        <p:txBody>
          <a:bodyPr wrap="square" rtlCol="1">
            <a:spAutoFit/>
          </a:bodyPr>
          <a:lstStyle/>
          <a:p>
            <a:pPr algn="l"/>
            <a:r>
              <a:rPr lang="en-US" sz="2400" b="1" dirty="0"/>
              <a:t>The wattmeter consists of two circuits, either of which will be damaged if too much current is </a:t>
            </a:r>
            <a:endParaRPr lang="ar-JO" sz="2400" b="1" dirty="0" smtClean="0"/>
          </a:p>
          <a:p>
            <a:pPr algn="l"/>
            <a:r>
              <a:rPr lang="en-US" sz="2400" b="1" dirty="0" smtClean="0"/>
              <a:t>passed </a:t>
            </a:r>
            <a:r>
              <a:rPr lang="en-US" sz="2400" b="1" dirty="0"/>
              <a:t>through them</a:t>
            </a:r>
            <a:r>
              <a:rPr lang="en-US" sz="2400" b="1" dirty="0" smtClean="0"/>
              <a:t>.</a:t>
            </a:r>
          </a:p>
          <a:p>
            <a:pPr algn="l"/>
            <a:endParaRPr lang="en-US" sz="2400" b="1" dirty="0" smtClean="0"/>
          </a:p>
          <a:p>
            <a:pPr algn="l"/>
            <a:r>
              <a:rPr lang="en-US" sz="2400" b="1" dirty="0" smtClean="0"/>
              <a:t> </a:t>
            </a:r>
            <a:r>
              <a:rPr lang="en-US" sz="2400" b="1" dirty="0"/>
              <a:t>This fact is to be especially emphasized in the case of wattmeters, because the reading of the instrument does not serve to tell the user that the coils are being overheated. If an ammeter or voltmeter is overloaded, the pointer will be indicating beyond the upper limit of its scale</a:t>
            </a:r>
          </a:p>
          <a:p>
            <a:endParaRPr lang="ar-JO" dirty="0"/>
          </a:p>
        </p:txBody>
      </p:sp>
    </p:spTree>
    <p:extLst>
      <p:ext uri="{BB962C8B-B14F-4D97-AF65-F5344CB8AC3E}">
        <p14:creationId xmlns:p14="http://schemas.microsoft.com/office/powerpoint/2010/main" val="3614941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514600"/>
            <a:ext cx="6429420" cy="1846659"/>
          </a:xfrm>
          <a:prstGeom prst="rect">
            <a:avLst/>
          </a:prstGeom>
          <a:noFill/>
        </p:spPr>
        <p:txBody>
          <a:bodyPr wrap="square" rtlCol="1">
            <a:spAutoFit/>
          </a:bodyPr>
          <a:lstStyle/>
          <a:p>
            <a:pPr algn="l"/>
            <a:r>
              <a:rPr lang="en-US" sz="2400" b="1" dirty="0"/>
              <a:t>Power in an electric circuit is the product (multiplication) of voltage </a:t>
            </a:r>
            <a:r>
              <a:rPr lang="en-US" sz="2400" b="1" i="1" dirty="0"/>
              <a:t>and</a:t>
            </a:r>
            <a:r>
              <a:rPr lang="en-US" sz="2400" b="1" dirty="0"/>
              <a:t> current, so any meter designed to measure power must account for </a:t>
            </a:r>
            <a:r>
              <a:rPr lang="en-US" sz="2400" b="1" i="1" dirty="0"/>
              <a:t>both</a:t>
            </a:r>
            <a:r>
              <a:rPr lang="en-US" sz="2400" b="1" dirty="0"/>
              <a:t> of these variables</a:t>
            </a:r>
            <a:r>
              <a:rPr lang="en-US" dirty="0"/>
              <a:t>.</a:t>
            </a:r>
          </a:p>
          <a:p>
            <a:endParaRPr lang="ar-JO" dirty="0"/>
          </a:p>
        </p:txBody>
      </p:sp>
    </p:spTree>
    <p:extLst>
      <p:ext uri="{BB962C8B-B14F-4D97-AF65-F5344CB8AC3E}">
        <p14:creationId xmlns:p14="http://schemas.microsoft.com/office/powerpoint/2010/main" val="1446896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91000"/>
            <a:ext cx="8229600" cy="1143000"/>
          </a:xfrm>
        </p:spPr>
        <p:txBody>
          <a:bodyPr>
            <a:noAutofit/>
          </a:bodyPr>
          <a:lstStyle/>
          <a:p>
            <a:pPr algn="ctr"/>
            <a:r>
              <a:rPr lang="en-US" sz="9600" dirty="0">
                <a:latin typeface="Bodoni MT Black" panose="02070A03080606020203" pitchFamily="18" charset="0"/>
              </a:rPr>
              <a:t>THE END</a:t>
            </a:r>
            <a:br>
              <a:rPr lang="en-US" sz="9600" dirty="0">
                <a:latin typeface="Bodoni MT Black" panose="02070A03080606020203" pitchFamily="18" charset="0"/>
              </a:rPr>
            </a:br>
            <a:endParaRPr lang="en-US" sz="9600" dirty="0">
              <a:latin typeface="Bodoni MT Black" panose="02070A03080606020203" pitchFamily="18" charset="0"/>
            </a:endParaRPr>
          </a:p>
        </p:txBody>
      </p:sp>
    </p:spTree>
    <p:extLst>
      <p:ext uri="{BB962C8B-B14F-4D97-AF65-F5344CB8AC3E}">
        <p14:creationId xmlns:p14="http://schemas.microsoft.com/office/powerpoint/2010/main" val="2360502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a:bodyPr>
          <a:lstStyle/>
          <a:p>
            <a:r>
              <a:rPr lang="en-US" sz="2800" dirty="0" smtClean="0">
                <a:latin typeface="Cambria" pitchFamily="18" charset="0"/>
              </a:rPr>
              <a:t>Electrodynamometer Type Instruments</a:t>
            </a:r>
            <a:endParaRPr lang="en-US" sz="2800" dirty="0"/>
          </a:p>
        </p:txBody>
      </p:sp>
      <p:sp>
        <p:nvSpPr>
          <p:cNvPr id="3" name="Content Placeholder 2"/>
          <p:cNvSpPr>
            <a:spLocks noGrp="1"/>
          </p:cNvSpPr>
          <p:nvPr>
            <p:ph idx="1"/>
          </p:nvPr>
        </p:nvSpPr>
        <p:spPr>
          <a:xfrm>
            <a:off x="228600" y="914400"/>
            <a:ext cx="8686800" cy="5791200"/>
          </a:xfrm>
        </p:spPr>
        <p:txBody>
          <a:bodyPr>
            <a:noAutofit/>
          </a:bodyPr>
          <a:lstStyle/>
          <a:p>
            <a:pPr algn="just">
              <a:lnSpc>
                <a:spcPct val="150000"/>
              </a:lnSpc>
              <a:buFont typeface="Wingdings" pitchFamily="2" charset="2"/>
              <a:buChar char="q"/>
            </a:pPr>
            <a:r>
              <a:rPr lang="en-US" sz="2000" dirty="0" smtClean="0">
                <a:latin typeface="Cambria" pitchFamily="18" charset="0"/>
              </a:rPr>
              <a:t>The necessity for the A.C. calibration of moving iron instruments as well as other types of instruments, which cannot be correctly calibrated, requires the use of a transfer type of instrument.</a:t>
            </a:r>
          </a:p>
          <a:p>
            <a:pPr algn="just">
              <a:lnSpc>
                <a:spcPct val="150000"/>
              </a:lnSpc>
              <a:buFont typeface="Wingdings" pitchFamily="2" charset="2"/>
              <a:buChar char="q"/>
            </a:pPr>
            <a:r>
              <a:rPr lang="en-US" sz="2000" dirty="0" smtClean="0">
                <a:latin typeface="Cambria" pitchFamily="18" charset="0"/>
              </a:rPr>
              <a:t>A transfer instrument is one that may be calibrated with a D.C. Source and then used without modification to measure A.C.</a:t>
            </a:r>
          </a:p>
          <a:p>
            <a:pPr algn="just">
              <a:lnSpc>
                <a:spcPct val="150000"/>
              </a:lnSpc>
              <a:buFont typeface="Wingdings" pitchFamily="2" charset="2"/>
              <a:buChar char="q"/>
            </a:pPr>
            <a:r>
              <a:rPr lang="en-US" sz="2000" dirty="0" smtClean="0">
                <a:latin typeface="Cambria" pitchFamily="18" charset="0"/>
              </a:rPr>
              <a:t>This requires the transfer type instrument to have same accuracy for both D.C. and A.C., which the electrodynamometer instruments have.</a:t>
            </a:r>
          </a:p>
          <a:p>
            <a:pPr algn="just">
              <a:lnSpc>
                <a:spcPct val="150000"/>
              </a:lnSpc>
              <a:buFont typeface="Wingdings" pitchFamily="2" charset="2"/>
              <a:buChar char="q"/>
            </a:pPr>
            <a:r>
              <a:rPr lang="en-US" sz="2000" dirty="0" smtClean="0">
                <a:latin typeface="Cambria" pitchFamily="18" charset="0"/>
              </a:rPr>
              <a:t>These standards are precision resistors and the Weston standard cell (which is a D.C. cell).</a:t>
            </a:r>
          </a:p>
          <a:p>
            <a:pPr algn="just">
              <a:lnSpc>
                <a:spcPct val="150000"/>
              </a:lnSpc>
              <a:buFont typeface="Wingdings" pitchFamily="2" charset="2"/>
              <a:buChar char="q"/>
            </a:pPr>
            <a:r>
              <a:rPr lang="en-US" sz="2000" dirty="0" smtClean="0">
                <a:latin typeface="Cambria" pitchFamily="18" charset="0"/>
              </a:rPr>
              <a:t>It is obvious, therefore, that it would be impossible to calibrate an A.C. instrument directly against the fundamental standards.</a:t>
            </a:r>
          </a:p>
          <a:p>
            <a:pPr algn="just">
              <a:lnSpc>
                <a:spcPct val="150000"/>
              </a:lnSpc>
              <a:buFont typeface="Wingdings" pitchFamily="2" charset="2"/>
              <a:buChar char="q"/>
            </a:pPr>
            <a:r>
              <a:rPr lang="en-US" sz="2000" dirty="0" smtClean="0">
                <a:latin typeface="Cambria" pitchFamily="18" charset="0"/>
              </a:rPr>
              <a:t>Electrodynamics instruments are capable of service as transfer instruments.</a:t>
            </a:r>
            <a:endParaRPr lang="en-US" sz="2000" dirty="0">
              <a:latin typeface="Cambri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8001000" cy="552448"/>
          </a:xfrm>
        </p:spPr>
        <p:txBody>
          <a:bodyPr/>
          <a:lstStyle/>
          <a:p>
            <a:r>
              <a:rPr lang="en-US" sz="2400" dirty="0" smtClean="0">
                <a:latin typeface="Cambria" pitchFamily="18" charset="0"/>
              </a:rPr>
              <a:t>Electrodynamometer Type Instruments</a:t>
            </a:r>
            <a:br>
              <a:rPr lang="en-US" sz="2400" dirty="0" smtClean="0">
                <a:latin typeface="Cambria" pitchFamily="18" charset="0"/>
              </a:rPr>
            </a:br>
            <a:r>
              <a:rPr lang="en-US" sz="2400" dirty="0" smtClean="0">
                <a:latin typeface="Cambria" pitchFamily="18" charset="0"/>
              </a:rPr>
              <a:t>Working:</a:t>
            </a:r>
            <a:endParaRPr lang="en-US" sz="2400" dirty="0"/>
          </a:p>
        </p:txBody>
      </p:sp>
      <p:sp>
        <p:nvSpPr>
          <p:cNvPr id="3" name="Text Placeholder 2"/>
          <p:cNvSpPr>
            <a:spLocks noGrp="1"/>
          </p:cNvSpPr>
          <p:nvPr>
            <p:ph type="body" idx="2"/>
          </p:nvPr>
        </p:nvSpPr>
        <p:spPr>
          <a:xfrm>
            <a:off x="228600" y="1600200"/>
            <a:ext cx="8763000" cy="5257800"/>
          </a:xfrm>
        </p:spPr>
        <p:txBody>
          <a:bodyPr>
            <a:noAutofit/>
          </a:bodyPr>
          <a:lstStyle/>
          <a:p>
            <a:pPr marL="274320" indent="-274320" algn="just">
              <a:lnSpc>
                <a:spcPct val="160000"/>
              </a:lnSpc>
              <a:buFont typeface="Wingdings" pitchFamily="2" charset="2"/>
              <a:buChar char="q"/>
            </a:pPr>
            <a:r>
              <a:rPr lang="en-US" sz="1600" dirty="0" smtClean="0">
                <a:latin typeface="Cambria" pitchFamily="18" charset="0"/>
              </a:rPr>
              <a:t>Electrodynamic type instruments are similar to the PMMC-type elements except that the magnet is replaced by two serially connected fixed coils that produce the magnetic field when energized.</a:t>
            </a:r>
          </a:p>
          <a:p>
            <a:pPr marL="274320" indent="-274320" algn="just">
              <a:lnSpc>
                <a:spcPct val="160000"/>
              </a:lnSpc>
              <a:buFont typeface="Wingdings" pitchFamily="2" charset="2"/>
              <a:buChar char="q"/>
            </a:pPr>
            <a:r>
              <a:rPr lang="en-US" sz="1600" dirty="0" smtClean="0">
                <a:latin typeface="Cambria" pitchFamily="18" charset="0"/>
              </a:rPr>
              <a:t>The fixed coils are spaced far enough apart to allow passage of the shaft of the movable coil. The movable coil carries a pointer, which is balanced by counter weights. Its rotation is controlled by springs. </a:t>
            </a:r>
          </a:p>
          <a:p>
            <a:pPr marL="274320" indent="-274320" algn="just">
              <a:lnSpc>
                <a:spcPct val="160000"/>
              </a:lnSpc>
              <a:buFont typeface="Wingdings" pitchFamily="2" charset="2"/>
              <a:buChar char="q"/>
            </a:pPr>
            <a:r>
              <a:rPr lang="en-US" sz="1600" dirty="0" smtClean="0">
                <a:latin typeface="Cambria" pitchFamily="18" charset="0"/>
              </a:rPr>
              <a:t>The motor torque is proportional to the product of the currents in the moving and fixed coils.</a:t>
            </a:r>
          </a:p>
          <a:p>
            <a:pPr marL="274320" indent="-274320" algn="just">
              <a:lnSpc>
                <a:spcPct val="160000"/>
              </a:lnSpc>
              <a:buFont typeface="Wingdings" pitchFamily="2" charset="2"/>
              <a:buChar char="q"/>
            </a:pPr>
            <a:r>
              <a:rPr lang="en-US" sz="1600" dirty="0" smtClean="0">
                <a:latin typeface="Cambria" pitchFamily="18" charset="0"/>
              </a:rPr>
              <a:t>If the current is reversed, the field polarity and the polarity of the moving coil reverse at the same time, and the turning force continues in the original direction. Since the reversing the current direction does not reverse the turning force, this type of instruments can be used to measure AC or DC current, voltage, or its major application as a wattmeter for power measurement. </a:t>
            </a:r>
          </a:p>
        </p:txBody>
      </p:sp>
      <p:pic>
        <p:nvPicPr>
          <p:cNvPr id="5" name="Content Placeholder 4" descr="moving iron type1.jpg"/>
          <p:cNvPicPr>
            <a:picLocks noGrp="1" noChangeAspect="1"/>
          </p:cNvPicPr>
          <p:nvPr>
            <p:ph sz="half" idx="1"/>
          </p:nvPr>
        </p:nvPicPr>
        <p:blipFill>
          <a:blip r:embed="rId2"/>
          <a:stretch>
            <a:fillRect/>
          </a:stretch>
        </p:blipFill>
        <p:spPr>
          <a:xfrm>
            <a:off x="6172200" y="0"/>
            <a:ext cx="2667000" cy="16002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8001000" cy="552448"/>
          </a:xfrm>
        </p:spPr>
        <p:txBody>
          <a:bodyPr/>
          <a:lstStyle/>
          <a:p>
            <a:r>
              <a:rPr lang="en-US" sz="2400" dirty="0" smtClean="0">
                <a:latin typeface="Cambria" pitchFamily="18" charset="0"/>
              </a:rPr>
              <a:t>Electrodynamometer Type Instruments</a:t>
            </a:r>
            <a:br>
              <a:rPr lang="en-US" sz="2400" dirty="0" smtClean="0">
                <a:latin typeface="Cambria" pitchFamily="18" charset="0"/>
              </a:rPr>
            </a:br>
            <a:r>
              <a:rPr lang="en-US" sz="2400" dirty="0" smtClean="0">
                <a:latin typeface="Cambria" pitchFamily="18" charset="0"/>
              </a:rPr>
              <a:t>Working Principle:</a:t>
            </a:r>
            <a:endParaRPr lang="en-US" sz="2400" dirty="0"/>
          </a:p>
        </p:txBody>
      </p:sp>
      <p:sp>
        <p:nvSpPr>
          <p:cNvPr id="3" name="Text Placeholder 2"/>
          <p:cNvSpPr>
            <a:spLocks noGrp="1"/>
          </p:cNvSpPr>
          <p:nvPr>
            <p:ph type="body" idx="2"/>
          </p:nvPr>
        </p:nvSpPr>
        <p:spPr>
          <a:xfrm>
            <a:off x="228600" y="1676400"/>
            <a:ext cx="8763000" cy="5029200"/>
          </a:xfrm>
        </p:spPr>
        <p:txBody>
          <a:bodyPr>
            <a:normAutofit/>
          </a:bodyPr>
          <a:lstStyle/>
          <a:p>
            <a:pPr marL="274320" indent="-274320" algn="just">
              <a:lnSpc>
                <a:spcPct val="160000"/>
              </a:lnSpc>
            </a:pPr>
            <a:r>
              <a:rPr lang="en-US" sz="1600" b="1" dirty="0" smtClean="0">
                <a:latin typeface="Cambria" pitchFamily="18" charset="0"/>
              </a:rPr>
              <a:t>Principle:</a:t>
            </a:r>
            <a:r>
              <a:rPr lang="en-US" sz="1600" dirty="0" smtClean="0">
                <a:latin typeface="Cambria" pitchFamily="18" charset="0"/>
              </a:rPr>
              <a:t> </a:t>
            </a:r>
          </a:p>
          <a:p>
            <a:pPr marL="274320" indent="-274320" algn="just">
              <a:lnSpc>
                <a:spcPct val="160000"/>
              </a:lnSpc>
              <a:buFont typeface="Wingdings" pitchFamily="2" charset="2"/>
              <a:buChar char="q"/>
            </a:pPr>
            <a:r>
              <a:rPr lang="en-US" sz="1600" dirty="0" smtClean="0">
                <a:latin typeface="Cambria" pitchFamily="18" charset="0"/>
              </a:rPr>
              <a:t>Electro-dynamometer type instruments are very similar to PMMC type instrument in which the operating field is produced, not by a permanent magnet but by another fixed coil (usually two fixed air cored coils are used).</a:t>
            </a:r>
          </a:p>
          <a:p>
            <a:pPr marL="274320" indent="-274320" algn="just">
              <a:lnSpc>
                <a:spcPct val="160000"/>
              </a:lnSpc>
              <a:buFont typeface="Wingdings" pitchFamily="2" charset="2"/>
              <a:buChar char="q"/>
            </a:pPr>
            <a:r>
              <a:rPr lang="en-US" sz="1600" dirty="0" smtClean="0">
                <a:latin typeface="Cambria" pitchFamily="18" charset="0"/>
              </a:rPr>
              <a:t>The PMMC instrument cannot be used on A.C currents or voltages. If A.C supply is given to these instruments, an alternating torque will be developed. Due to moment of inertia of the moving system, the pointer will not follow the rapidly changing alternating torque and will fail to show any reading. </a:t>
            </a:r>
          </a:p>
          <a:p>
            <a:pPr marL="274320" indent="-274320" algn="just">
              <a:lnSpc>
                <a:spcPct val="160000"/>
              </a:lnSpc>
              <a:buFont typeface="Wingdings" pitchFamily="2" charset="2"/>
              <a:buChar char="q"/>
            </a:pPr>
            <a:r>
              <a:rPr lang="en-US" sz="1600" dirty="0" smtClean="0">
                <a:latin typeface="Cambria" pitchFamily="18" charset="0"/>
              </a:rPr>
              <a:t>In order that the instrument should be able to read A.C quantities, the magnetic field in the air gap must change along with the change in current. This principle is used in the electro-dynamometer type instrument.</a:t>
            </a:r>
          </a:p>
          <a:p>
            <a:pPr>
              <a:lnSpc>
                <a:spcPct val="150000"/>
              </a:lnSpc>
              <a:buFont typeface="Wingdings" pitchFamily="2" charset="2"/>
              <a:buChar char="q"/>
            </a:pPr>
            <a:endParaRPr lang="en-US" sz="2000" dirty="0">
              <a:latin typeface="Cambria" pitchFamily="18" charset="0"/>
            </a:endParaRPr>
          </a:p>
        </p:txBody>
      </p:sp>
      <p:pic>
        <p:nvPicPr>
          <p:cNvPr id="5" name="Content Placeholder 4" descr="moving iron type1.jpg"/>
          <p:cNvPicPr>
            <a:picLocks noGrp="1" noChangeAspect="1"/>
          </p:cNvPicPr>
          <p:nvPr>
            <p:ph sz="half" idx="1"/>
          </p:nvPr>
        </p:nvPicPr>
        <p:blipFill>
          <a:blip r:embed="rId2"/>
          <a:stretch>
            <a:fillRect/>
          </a:stretch>
        </p:blipFill>
        <p:spPr>
          <a:xfrm>
            <a:off x="6172200" y="0"/>
            <a:ext cx="2667000" cy="16002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8001000" cy="552448"/>
          </a:xfrm>
        </p:spPr>
        <p:txBody>
          <a:bodyPr/>
          <a:lstStyle/>
          <a:p>
            <a:r>
              <a:rPr lang="en-US" sz="2400" dirty="0" smtClean="0">
                <a:latin typeface="Cambria" pitchFamily="18" charset="0"/>
              </a:rPr>
              <a:t>Electrodynamometer Type Instruments</a:t>
            </a:r>
            <a:br>
              <a:rPr lang="en-US" sz="2400" dirty="0" smtClean="0">
                <a:latin typeface="Cambria" pitchFamily="18" charset="0"/>
              </a:rPr>
            </a:br>
            <a:r>
              <a:rPr lang="en-US" sz="2400" dirty="0" smtClean="0">
                <a:latin typeface="Cambria" pitchFamily="18" charset="0"/>
              </a:rPr>
              <a:t>Construction:</a:t>
            </a:r>
            <a:endParaRPr lang="en-US" sz="2400" dirty="0"/>
          </a:p>
        </p:txBody>
      </p:sp>
      <p:sp>
        <p:nvSpPr>
          <p:cNvPr id="3" name="Text Placeholder 2"/>
          <p:cNvSpPr>
            <a:spLocks noGrp="1"/>
          </p:cNvSpPr>
          <p:nvPr>
            <p:ph type="body" idx="2"/>
          </p:nvPr>
        </p:nvSpPr>
        <p:spPr>
          <a:xfrm>
            <a:off x="228600" y="1676400"/>
            <a:ext cx="8763000" cy="5029200"/>
          </a:xfrm>
        </p:spPr>
        <p:txBody>
          <a:bodyPr>
            <a:normAutofit lnSpcReduction="10000"/>
          </a:bodyPr>
          <a:lstStyle/>
          <a:p>
            <a:pPr marL="274320" indent="-274320" algn="just">
              <a:lnSpc>
                <a:spcPct val="160000"/>
              </a:lnSpc>
            </a:pPr>
            <a:r>
              <a:rPr lang="en-US" sz="1600" b="1" dirty="0" smtClean="0">
                <a:latin typeface="Cambria" pitchFamily="18" charset="0"/>
              </a:rPr>
              <a:t>Fixed Coils:</a:t>
            </a:r>
          </a:p>
          <a:p>
            <a:pPr marL="274320" indent="-274320" algn="just">
              <a:lnSpc>
                <a:spcPct val="160000"/>
              </a:lnSpc>
              <a:buFont typeface="Wingdings" pitchFamily="2" charset="2"/>
              <a:buChar char="q"/>
            </a:pPr>
            <a:r>
              <a:rPr lang="en-US" sz="1600" dirty="0" smtClean="0">
                <a:latin typeface="Cambria" pitchFamily="18" charset="0"/>
              </a:rPr>
              <a:t>The field is produced by a fixed coil.</a:t>
            </a:r>
          </a:p>
          <a:p>
            <a:pPr marL="274320" indent="-274320" algn="just">
              <a:lnSpc>
                <a:spcPct val="160000"/>
              </a:lnSpc>
              <a:buFont typeface="Wingdings" pitchFamily="2" charset="2"/>
              <a:buChar char="q"/>
            </a:pPr>
            <a:r>
              <a:rPr lang="en-US" sz="1600" dirty="0" smtClean="0">
                <a:latin typeface="Cambria" pitchFamily="18" charset="0"/>
              </a:rPr>
              <a:t>This coil is divided into two sections to give a more uniform field near the centre and to allow passage of the instrument shaft.</a:t>
            </a:r>
          </a:p>
          <a:p>
            <a:pPr marL="274320" indent="-274320" algn="just">
              <a:lnSpc>
                <a:spcPct val="160000"/>
              </a:lnSpc>
              <a:buFont typeface="Wingdings" pitchFamily="2" charset="2"/>
              <a:buChar char="q"/>
            </a:pPr>
            <a:r>
              <a:rPr lang="en-US" sz="1600" dirty="0" smtClean="0">
                <a:latin typeface="Cambria" pitchFamily="18" charset="0"/>
              </a:rPr>
              <a:t>Fixed coils are usually wound with heavy wire carrying the main current in ammeters and watt meters.</a:t>
            </a:r>
          </a:p>
          <a:p>
            <a:pPr marL="274320" indent="-274320" algn="just">
              <a:lnSpc>
                <a:spcPct val="160000"/>
              </a:lnSpc>
              <a:buFont typeface="Wingdings" pitchFamily="2" charset="2"/>
              <a:buChar char="q"/>
            </a:pPr>
            <a:r>
              <a:rPr lang="en-US" sz="1600" dirty="0" smtClean="0">
                <a:latin typeface="Cambria" pitchFamily="18" charset="0"/>
              </a:rPr>
              <a:t>The wire is stranded where necessary to reduce eddy current losses in conductors.</a:t>
            </a:r>
          </a:p>
          <a:p>
            <a:pPr marL="274320" indent="-274320" algn="just">
              <a:lnSpc>
                <a:spcPct val="160000"/>
              </a:lnSpc>
            </a:pPr>
            <a:r>
              <a:rPr lang="en-US" sz="1600" b="1" dirty="0" smtClean="0">
                <a:latin typeface="Cambria" pitchFamily="18" charset="0"/>
              </a:rPr>
              <a:t>Moving Coil:</a:t>
            </a:r>
          </a:p>
          <a:p>
            <a:pPr marL="274320" indent="-274320" algn="just">
              <a:lnSpc>
                <a:spcPct val="160000"/>
              </a:lnSpc>
              <a:buFont typeface="Wingdings" pitchFamily="2" charset="2"/>
              <a:buChar char="q"/>
            </a:pPr>
            <a:r>
              <a:rPr lang="en-US" sz="1600" dirty="0" smtClean="0">
                <a:latin typeface="Cambria" pitchFamily="18" charset="0"/>
              </a:rPr>
              <a:t>A single element instrument has one moving coil.</a:t>
            </a:r>
          </a:p>
          <a:p>
            <a:pPr marL="274320" indent="-274320" algn="just">
              <a:lnSpc>
                <a:spcPct val="160000"/>
              </a:lnSpc>
              <a:buFont typeface="Wingdings" pitchFamily="2" charset="2"/>
              <a:buChar char="q"/>
            </a:pPr>
            <a:r>
              <a:rPr lang="en-US" sz="1600" dirty="0" smtClean="0">
                <a:latin typeface="Cambria" pitchFamily="18" charset="0"/>
              </a:rPr>
              <a:t>The moving coil is wound either as a self-sustaining coil or else on a non-metallic former.</a:t>
            </a:r>
          </a:p>
          <a:p>
            <a:pPr marL="274320" indent="-274320" algn="just">
              <a:lnSpc>
                <a:spcPct val="160000"/>
              </a:lnSpc>
              <a:buFont typeface="Wingdings" pitchFamily="2" charset="2"/>
              <a:buChar char="q"/>
            </a:pPr>
            <a:r>
              <a:rPr lang="en-US" sz="1600" dirty="0" smtClean="0">
                <a:latin typeface="Cambria" pitchFamily="18" charset="0"/>
              </a:rPr>
              <a:t>A metallic former cannot be used as eddy current would be induced in it by the alternating field.</a:t>
            </a:r>
          </a:p>
          <a:p>
            <a:pPr marL="274320" indent="-274320" algn="just">
              <a:lnSpc>
                <a:spcPct val="160000"/>
              </a:lnSpc>
              <a:buFont typeface="Wingdings" pitchFamily="2" charset="2"/>
              <a:buChar char="q"/>
            </a:pPr>
            <a:r>
              <a:rPr lang="en-US" sz="1600" dirty="0" smtClean="0">
                <a:latin typeface="Cambria" pitchFamily="18" charset="0"/>
              </a:rPr>
              <a:t>It should be noted that both fixed and moving coils are air cored.</a:t>
            </a:r>
          </a:p>
          <a:p>
            <a:pPr marL="274320" indent="-274320" algn="just">
              <a:lnSpc>
                <a:spcPct val="160000"/>
              </a:lnSpc>
            </a:pPr>
            <a:endParaRPr lang="en-US" sz="1600" b="1" dirty="0" smtClean="0">
              <a:latin typeface="Cambria" pitchFamily="18" charset="0"/>
            </a:endParaRPr>
          </a:p>
          <a:p>
            <a:pPr marL="274320" indent="-274320" algn="just">
              <a:lnSpc>
                <a:spcPct val="160000"/>
              </a:lnSpc>
            </a:pPr>
            <a:endParaRPr lang="en-US" sz="1600" b="1" dirty="0" smtClean="0">
              <a:latin typeface="Cambria" pitchFamily="18" charset="0"/>
            </a:endParaRPr>
          </a:p>
          <a:p>
            <a:pPr algn="just"/>
            <a:endParaRPr lang="en-US" sz="2000" dirty="0">
              <a:latin typeface="Cambria" pitchFamily="18" charset="0"/>
            </a:endParaRPr>
          </a:p>
        </p:txBody>
      </p:sp>
      <p:pic>
        <p:nvPicPr>
          <p:cNvPr id="5" name="Content Placeholder 4" descr="moving iron type1.jpg"/>
          <p:cNvPicPr>
            <a:picLocks noGrp="1" noChangeAspect="1"/>
          </p:cNvPicPr>
          <p:nvPr>
            <p:ph sz="half" idx="1"/>
          </p:nvPr>
        </p:nvPicPr>
        <p:blipFill>
          <a:blip r:embed="rId2"/>
          <a:stretch>
            <a:fillRect/>
          </a:stretch>
        </p:blipFill>
        <p:spPr>
          <a:xfrm>
            <a:off x="6172200" y="0"/>
            <a:ext cx="2667000" cy="16002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8001000" cy="552448"/>
          </a:xfrm>
        </p:spPr>
        <p:txBody>
          <a:bodyPr/>
          <a:lstStyle/>
          <a:p>
            <a:r>
              <a:rPr lang="en-US" sz="2400" dirty="0" smtClean="0">
                <a:latin typeface="Cambria" pitchFamily="18" charset="0"/>
              </a:rPr>
              <a:t>Electrodynamometer Type Instruments</a:t>
            </a:r>
            <a:br>
              <a:rPr lang="en-US" sz="2400" dirty="0" smtClean="0">
                <a:latin typeface="Cambria" pitchFamily="18" charset="0"/>
              </a:rPr>
            </a:br>
            <a:r>
              <a:rPr lang="en-US" sz="2400" dirty="0" smtClean="0">
                <a:latin typeface="Cambria" pitchFamily="18" charset="0"/>
              </a:rPr>
              <a:t>Construction:</a:t>
            </a:r>
            <a:endParaRPr lang="en-US" sz="2400" dirty="0"/>
          </a:p>
        </p:txBody>
      </p:sp>
      <p:sp>
        <p:nvSpPr>
          <p:cNvPr id="3" name="Text Placeholder 2"/>
          <p:cNvSpPr>
            <a:spLocks noGrp="1"/>
          </p:cNvSpPr>
          <p:nvPr>
            <p:ph type="body" idx="2"/>
          </p:nvPr>
        </p:nvSpPr>
        <p:spPr>
          <a:xfrm>
            <a:off x="228600" y="1676400"/>
            <a:ext cx="8763000" cy="5029200"/>
          </a:xfrm>
        </p:spPr>
        <p:txBody>
          <a:bodyPr>
            <a:normAutofit/>
          </a:bodyPr>
          <a:lstStyle/>
          <a:p>
            <a:pPr marL="274320" indent="-274320" algn="just">
              <a:lnSpc>
                <a:spcPct val="160000"/>
              </a:lnSpc>
            </a:pPr>
            <a:r>
              <a:rPr lang="en-US" sz="1600" b="1" dirty="0" smtClean="0">
                <a:latin typeface="Cambria" pitchFamily="18" charset="0"/>
              </a:rPr>
              <a:t>Control:</a:t>
            </a:r>
          </a:p>
          <a:p>
            <a:pPr marL="274320" indent="-274320" algn="just">
              <a:lnSpc>
                <a:spcPct val="160000"/>
              </a:lnSpc>
              <a:buFont typeface="Wingdings" pitchFamily="2" charset="2"/>
              <a:buChar char="q"/>
            </a:pPr>
            <a:r>
              <a:rPr lang="en-US" sz="1600" dirty="0" smtClean="0"/>
              <a:t>The controlling torque is provided by two control springs. </a:t>
            </a:r>
          </a:p>
          <a:p>
            <a:pPr marL="274320" indent="-274320" algn="just">
              <a:lnSpc>
                <a:spcPct val="160000"/>
              </a:lnSpc>
              <a:buFont typeface="Wingdings" pitchFamily="2" charset="2"/>
              <a:buChar char="q"/>
            </a:pPr>
            <a:r>
              <a:rPr lang="en-US" sz="1600" dirty="0" smtClean="0"/>
              <a:t>These springs act as leads to the moving coil.</a:t>
            </a:r>
            <a:endParaRPr lang="en-US" sz="1600" dirty="0" smtClean="0">
              <a:latin typeface="Cambria" pitchFamily="18" charset="0"/>
            </a:endParaRPr>
          </a:p>
          <a:p>
            <a:pPr marL="274320" indent="-274320" algn="just">
              <a:lnSpc>
                <a:spcPct val="160000"/>
              </a:lnSpc>
            </a:pPr>
            <a:r>
              <a:rPr lang="en-US" sz="1600" b="1" dirty="0" smtClean="0">
                <a:latin typeface="Cambria" pitchFamily="18" charset="0"/>
              </a:rPr>
              <a:t>Moving System:</a:t>
            </a:r>
          </a:p>
          <a:p>
            <a:pPr marL="274320" indent="-274320" algn="just">
              <a:lnSpc>
                <a:spcPct val="160000"/>
              </a:lnSpc>
              <a:buFont typeface="Wingdings" pitchFamily="2" charset="2"/>
              <a:buChar char="q"/>
            </a:pPr>
            <a:r>
              <a:rPr lang="en-US" sz="1600" dirty="0" smtClean="0"/>
              <a:t>The moving coil is mounted on an aluminum spindle. </a:t>
            </a:r>
          </a:p>
          <a:p>
            <a:pPr marL="274320" indent="-274320" algn="just">
              <a:lnSpc>
                <a:spcPct val="160000"/>
              </a:lnSpc>
              <a:buFont typeface="Wingdings" pitchFamily="2" charset="2"/>
              <a:buChar char="q"/>
            </a:pPr>
            <a:r>
              <a:rPr lang="en-US" sz="1600" dirty="0" smtClean="0"/>
              <a:t>The moving system also carries the counter weights and truss type pointer. </a:t>
            </a:r>
          </a:p>
          <a:p>
            <a:pPr marL="274320" indent="-274320" algn="just">
              <a:lnSpc>
                <a:spcPct val="160000"/>
              </a:lnSpc>
              <a:buFont typeface="Wingdings" pitchFamily="2" charset="2"/>
              <a:buChar char="q"/>
            </a:pPr>
            <a:r>
              <a:rPr lang="en-US" sz="1600" dirty="0" smtClean="0"/>
              <a:t>Sometimes a suspension may be used in case a high sensitivity is desired.</a:t>
            </a:r>
          </a:p>
          <a:p>
            <a:pPr marL="274320" indent="-274320" algn="just">
              <a:lnSpc>
                <a:spcPct val="160000"/>
              </a:lnSpc>
            </a:pPr>
            <a:r>
              <a:rPr lang="en-US" sz="1600" b="1" dirty="0" smtClean="0">
                <a:latin typeface="Cambria" pitchFamily="18" charset="0"/>
              </a:rPr>
              <a:t>Damping:</a:t>
            </a:r>
          </a:p>
          <a:p>
            <a:pPr marL="274320" indent="-274320" algn="just">
              <a:lnSpc>
                <a:spcPct val="160000"/>
              </a:lnSpc>
              <a:buFont typeface="Wingdings" pitchFamily="2" charset="2"/>
              <a:buChar char="q"/>
            </a:pPr>
            <a:r>
              <a:rPr lang="en-US" sz="1600" dirty="0" smtClean="0"/>
              <a:t>Air friction damping is employed for these instruments and is provided by a pair of aluminum vanes, attached to the spindle at the bottom.</a:t>
            </a:r>
          </a:p>
          <a:p>
            <a:pPr marL="274320" indent="-274320" algn="just">
              <a:lnSpc>
                <a:spcPct val="160000"/>
              </a:lnSpc>
              <a:buFont typeface="Wingdings" pitchFamily="2" charset="2"/>
              <a:buChar char="q"/>
            </a:pPr>
            <a:r>
              <a:rPr lang="en-US" sz="1600" dirty="0" smtClean="0"/>
              <a:t>These vanes move in sector shaped chambers.</a:t>
            </a:r>
            <a:endParaRPr lang="en-US" sz="1600" b="1" dirty="0" smtClean="0">
              <a:latin typeface="Cambria" pitchFamily="18" charset="0"/>
            </a:endParaRPr>
          </a:p>
          <a:p>
            <a:pPr marL="274320" indent="-274320" algn="just">
              <a:lnSpc>
                <a:spcPct val="160000"/>
              </a:lnSpc>
            </a:pPr>
            <a:endParaRPr lang="en-US" sz="1600" b="1" dirty="0" smtClean="0">
              <a:latin typeface="Cambria" pitchFamily="18" charset="0"/>
            </a:endParaRPr>
          </a:p>
          <a:p>
            <a:pPr algn="just"/>
            <a:endParaRPr lang="en-US" sz="2000" dirty="0">
              <a:latin typeface="Cambria" pitchFamily="18" charset="0"/>
            </a:endParaRPr>
          </a:p>
        </p:txBody>
      </p:sp>
      <p:pic>
        <p:nvPicPr>
          <p:cNvPr id="5" name="Content Placeholder 4" descr="moving iron type1.jpg"/>
          <p:cNvPicPr>
            <a:picLocks noGrp="1" noChangeAspect="1"/>
          </p:cNvPicPr>
          <p:nvPr>
            <p:ph sz="half" idx="1"/>
          </p:nvPr>
        </p:nvPicPr>
        <p:blipFill>
          <a:blip r:embed="rId2"/>
          <a:stretch>
            <a:fillRect/>
          </a:stretch>
        </p:blipFill>
        <p:spPr>
          <a:xfrm>
            <a:off x="6172200" y="0"/>
            <a:ext cx="2667000" cy="16002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8001000" cy="552448"/>
          </a:xfrm>
        </p:spPr>
        <p:txBody>
          <a:bodyPr/>
          <a:lstStyle/>
          <a:p>
            <a:r>
              <a:rPr lang="en-US" sz="2400" dirty="0" smtClean="0">
                <a:latin typeface="Cambria" pitchFamily="18" charset="0"/>
              </a:rPr>
              <a:t>Electrodynamometer Type Instruments</a:t>
            </a:r>
            <a:br>
              <a:rPr lang="en-US" sz="2400" dirty="0" smtClean="0">
                <a:latin typeface="Cambria" pitchFamily="18" charset="0"/>
              </a:rPr>
            </a:br>
            <a:r>
              <a:rPr lang="en-US" sz="2400" dirty="0" smtClean="0">
                <a:latin typeface="Cambria" pitchFamily="18" charset="0"/>
              </a:rPr>
              <a:t>Construction:</a:t>
            </a:r>
            <a:endParaRPr lang="en-US" sz="2400" dirty="0"/>
          </a:p>
        </p:txBody>
      </p:sp>
      <p:sp>
        <p:nvSpPr>
          <p:cNvPr id="3" name="Text Placeholder 2"/>
          <p:cNvSpPr>
            <a:spLocks noGrp="1"/>
          </p:cNvSpPr>
          <p:nvPr>
            <p:ph type="body" idx="2"/>
          </p:nvPr>
        </p:nvSpPr>
        <p:spPr>
          <a:xfrm>
            <a:off x="228600" y="1676400"/>
            <a:ext cx="8763000" cy="5029200"/>
          </a:xfrm>
        </p:spPr>
        <p:txBody>
          <a:bodyPr>
            <a:normAutofit lnSpcReduction="10000"/>
          </a:bodyPr>
          <a:lstStyle/>
          <a:p>
            <a:pPr marL="274320" indent="-274320" algn="just">
              <a:lnSpc>
                <a:spcPct val="160000"/>
              </a:lnSpc>
            </a:pPr>
            <a:r>
              <a:rPr lang="en-US" sz="1600" b="1" dirty="0" smtClean="0">
                <a:latin typeface="Cambria" pitchFamily="18" charset="0"/>
              </a:rPr>
              <a:t>Damping:</a:t>
            </a:r>
          </a:p>
          <a:p>
            <a:pPr marL="274320" indent="-274320" algn="just">
              <a:lnSpc>
                <a:spcPct val="160000"/>
              </a:lnSpc>
              <a:buFont typeface="Wingdings" pitchFamily="2" charset="2"/>
              <a:buChar char="q"/>
            </a:pPr>
            <a:r>
              <a:rPr lang="en-US" sz="1600" dirty="0" smtClean="0"/>
              <a:t>Eddy current damping cannot be used in these instruments as the operating field is very weak (on account of the fact that the coils are air cored) and any introduction of a permanent magnet required for eddy current damping would distort the operating magnetic field of the instrument.</a:t>
            </a:r>
          </a:p>
          <a:p>
            <a:pPr marL="274320" indent="-274320" algn="just">
              <a:lnSpc>
                <a:spcPct val="160000"/>
              </a:lnSpc>
            </a:pPr>
            <a:r>
              <a:rPr lang="en-US" sz="1600" b="1" dirty="0" smtClean="0"/>
              <a:t>Shielding:</a:t>
            </a:r>
          </a:p>
          <a:p>
            <a:pPr marL="274320" indent="-274320" algn="just">
              <a:lnSpc>
                <a:spcPct val="160000"/>
              </a:lnSpc>
              <a:buFont typeface="Wingdings" pitchFamily="2" charset="2"/>
              <a:buChar char="q"/>
            </a:pPr>
            <a:r>
              <a:rPr lang="en-US" sz="1600" dirty="0" smtClean="0"/>
              <a:t>The field produced by the fixed coils is somewhat weaker than in other types of instruments.</a:t>
            </a:r>
          </a:p>
          <a:p>
            <a:pPr marL="274320" indent="-274320" algn="just">
              <a:lnSpc>
                <a:spcPct val="160000"/>
              </a:lnSpc>
              <a:buFont typeface="Wingdings" pitchFamily="2" charset="2"/>
              <a:buChar char="q"/>
            </a:pPr>
            <a:r>
              <a:rPr lang="en-US" sz="1600" dirty="0" smtClean="0"/>
              <a:t>It is nearly 0.005 to 0.006 </a:t>
            </a:r>
            <a:r>
              <a:rPr lang="en-US" sz="1600" dirty="0" err="1" smtClean="0"/>
              <a:t>Wb</a:t>
            </a:r>
            <a:r>
              <a:rPr lang="en-US" sz="1600" dirty="0" smtClean="0"/>
              <a:t>/m.</a:t>
            </a:r>
          </a:p>
          <a:p>
            <a:pPr marL="274320" indent="-274320" algn="just">
              <a:lnSpc>
                <a:spcPct val="160000"/>
              </a:lnSpc>
              <a:buFont typeface="Wingdings" pitchFamily="2" charset="2"/>
              <a:buChar char="q"/>
            </a:pPr>
            <a:r>
              <a:rPr lang="en-US" sz="1600" dirty="0" smtClean="0"/>
              <a:t>In D.C. Measurements even the earth magnetic field may affect the readings.</a:t>
            </a:r>
          </a:p>
          <a:p>
            <a:pPr marL="274320" indent="-274320" algn="just">
              <a:lnSpc>
                <a:spcPct val="160000"/>
              </a:lnSpc>
              <a:buFont typeface="Wingdings" pitchFamily="2" charset="2"/>
              <a:buChar char="q"/>
            </a:pPr>
            <a:r>
              <a:rPr lang="en-US" sz="1600" dirty="0" smtClean="0"/>
              <a:t>Thus it is necessary to shield an electrodynamometer type instrument from the effect of stray magnetic fields.</a:t>
            </a:r>
          </a:p>
          <a:p>
            <a:pPr marL="274320" indent="-274320" algn="just">
              <a:lnSpc>
                <a:spcPct val="160000"/>
              </a:lnSpc>
              <a:buFont typeface="Wingdings" pitchFamily="2" charset="2"/>
              <a:buChar char="q"/>
            </a:pPr>
            <a:r>
              <a:rPr lang="en-US" sz="1600" dirty="0" smtClean="0"/>
              <a:t>Air cored electrodynamometer type instruments are protected against external magnetic fields by enclosing them in a casing of high permeability alloy.</a:t>
            </a:r>
            <a:endParaRPr lang="en-US" sz="1600" b="1" dirty="0" smtClean="0"/>
          </a:p>
          <a:p>
            <a:pPr marL="274320" indent="-274320" algn="just">
              <a:lnSpc>
                <a:spcPct val="160000"/>
              </a:lnSpc>
            </a:pPr>
            <a:endParaRPr lang="en-US" sz="1600" b="1" dirty="0" smtClean="0">
              <a:latin typeface="Cambria" pitchFamily="18" charset="0"/>
            </a:endParaRPr>
          </a:p>
          <a:p>
            <a:pPr algn="just"/>
            <a:endParaRPr lang="en-US" sz="2000" dirty="0">
              <a:latin typeface="Cambria" pitchFamily="18" charset="0"/>
            </a:endParaRPr>
          </a:p>
        </p:txBody>
      </p:sp>
      <p:pic>
        <p:nvPicPr>
          <p:cNvPr id="5" name="Content Placeholder 4" descr="moving iron type1.jpg"/>
          <p:cNvPicPr>
            <a:picLocks noGrp="1" noChangeAspect="1"/>
          </p:cNvPicPr>
          <p:nvPr>
            <p:ph sz="half" idx="1"/>
          </p:nvPr>
        </p:nvPicPr>
        <p:blipFill>
          <a:blip r:embed="rId2"/>
          <a:stretch>
            <a:fillRect/>
          </a:stretch>
        </p:blipFill>
        <p:spPr>
          <a:xfrm>
            <a:off x="6172200" y="0"/>
            <a:ext cx="2667000" cy="16002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8001000" cy="552448"/>
          </a:xfrm>
        </p:spPr>
        <p:txBody>
          <a:bodyPr/>
          <a:lstStyle/>
          <a:p>
            <a:r>
              <a:rPr lang="en-US" sz="2400" dirty="0" smtClean="0">
                <a:latin typeface="Cambria" pitchFamily="18" charset="0"/>
              </a:rPr>
              <a:t>Electrodynamometer Type Instruments</a:t>
            </a:r>
            <a:br>
              <a:rPr lang="en-US" sz="2400" dirty="0" smtClean="0">
                <a:latin typeface="Cambria" pitchFamily="18" charset="0"/>
              </a:rPr>
            </a:br>
            <a:r>
              <a:rPr lang="en-US" sz="2400" dirty="0" smtClean="0">
                <a:latin typeface="Cambria" pitchFamily="18" charset="0"/>
              </a:rPr>
              <a:t>Construction:</a:t>
            </a:r>
            <a:endParaRPr lang="en-US" sz="2400" dirty="0"/>
          </a:p>
        </p:txBody>
      </p:sp>
      <p:sp>
        <p:nvSpPr>
          <p:cNvPr id="3" name="Text Placeholder 2"/>
          <p:cNvSpPr>
            <a:spLocks noGrp="1"/>
          </p:cNvSpPr>
          <p:nvPr>
            <p:ph type="body" idx="2"/>
          </p:nvPr>
        </p:nvSpPr>
        <p:spPr>
          <a:xfrm>
            <a:off x="228600" y="1676400"/>
            <a:ext cx="8763000" cy="5029200"/>
          </a:xfrm>
        </p:spPr>
        <p:txBody>
          <a:bodyPr>
            <a:normAutofit/>
          </a:bodyPr>
          <a:lstStyle/>
          <a:p>
            <a:pPr marL="274320" indent="-274320" algn="just">
              <a:lnSpc>
                <a:spcPct val="160000"/>
              </a:lnSpc>
            </a:pPr>
            <a:r>
              <a:rPr lang="en-US" sz="1600" b="1" dirty="0" smtClean="0"/>
              <a:t>Shielding:</a:t>
            </a:r>
          </a:p>
          <a:p>
            <a:pPr marL="274320" indent="-274320" algn="just">
              <a:lnSpc>
                <a:spcPct val="160000"/>
              </a:lnSpc>
              <a:buFont typeface="Wingdings" pitchFamily="2" charset="2"/>
              <a:buChar char="q"/>
            </a:pPr>
            <a:r>
              <a:rPr lang="en-US" sz="1600" dirty="0" smtClean="0"/>
              <a:t>This shunts external magnetic fields around the instrument mechanism and minimizes their effects on the indication.</a:t>
            </a:r>
          </a:p>
          <a:p>
            <a:pPr marL="274320" indent="-274320" algn="just">
              <a:lnSpc>
                <a:spcPct val="160000"/>
              </a:lnSpc>
            </a:pPr>
            <a:r>
              <a:rPr lang="en-US" sz="1600" b="1" dirty="0" smtClean="0"/>
              <a:t>Cases and Scales:</a:t>
            </a:r>
          </a:p>
          <a:p>
            <a:pPr marL="274320" indent="-274320" algn="just">
              <a:lnSpc>
                <a:spcPct val="160000"/>
              </a:lnSpc>
              <a:buFont typeface="Wingdings" pitchFamily="2" charset="2"/>
              <a:buChar char="q"/>
            </a:pPr>
            <a:r>
              <a:rPr lang="en-US" sz="1600" dirty="0" smtClean="0"/>
              <a:t>Laboratory standard instruments are usually contained in highly polished wooden cases.</a:t>
            </a:r>
          </a:p>
          <a:p>
            <a:pPr marL="274320" indent="-274320" algn="just">
              <a:lnSpc>
                <a:spcPct val="160000"/>
              </a:lnSpc>
              <a:buFont typeface="Wingdings" pitchFamily="2" charset="2"/>
              <a:buChar char="q"/>
            </a:pPr>
            <a:r>
              <a:rPr lang="en-US" sz="1600" dirty="0" smtClean="0"/>
              <a:t>These cases are so constructed as to remain dimensionally stable over long periods of time.</a:t>
            </a:r>
          </a:p>
          <a:p>
            <a:pPr marL="274320" indent="-274320" algn="just">
              <a:lnSpc>
                <a:spcPct val="160000"/>
              </a:lnSpc>
              <a:buFont typeface="Wingdings" pitchFamily="2" charset="2"/>
              <a:buChar char="q"/>
            </a:pPr>
            <a:r>
              <a:rPr lang="en-US" sz="1600" dirty="0" smtClean="0"/>
              <a:t>The glass is coated with some conducting material to completely remove the electrostatic effects.</a:t>
            </a:r>
          </a:p>
          <a:p>
            <a:pPr marL="274320" indent="-274320" algn="just">
              <a:lnSpc>
                <a:spcPct val="160000"/>
              </a:lnSpc>
              <a:buFont typeface="Wingdings" pitchFamily="2" charset="2"/>
              <a:buChar char="q"/>
            </a:pPr>
            <a:r>
              <a:rPr lang="en-US" sz="1600" dirty="0" smtClean="0"/>
              <a:t>Adjustable leveling screws support the case.</a:t>
            </a:r>
          </a:p>
          <a:p>
            <a:pPr marL="274320" indent="-274320" algn="just">
              <a:lnSpc>
                <a:spcPct val="160000"/>
              </a:lnSpc>
              <a:buFont typeface="Wingdings" pitchFamily="2" charset="2"/>
              <a:buChar char="q"/>
            </a:pPr>
            <a:r>
              <a:rPr lang="en-US" sz="1600" dirty="0" smtClean="0"/>
              <a:t>A spirit level is also provided to ensure proper leveling.</a:t>
            </a:r>
          </a:p>
          <a:p>
            <a:pPr marL="274320" indent="-274320" algn="just">
              <a:lnSpc>
                <a:spcPct val="160000"/>
              </a:lnSpc>
              <a:buFont typeface="Wingdings" pitchFamily="2" charset="2"/>
              <a:buChar char="q"/>
            </a:pPr>
            <a:r>
              <a:rPr lang="en-US" sz="1600" dirty="0" smtClean="0"/>
              <a:t>The scales are hand drawn, using machine sub-dividing equipment.</a:t>
            </a:r>
            <a:endParaRPr lang="en-US" sz="1600" b="1" dirty="0" smtClean="0"/>
          </a:p>
          <a:p>
            <a:pPr marL="274320" indent="-274320" algn="just">
              <a:lnSpc>
                <a:spcPct val="160000"/>
              </a:lnSpc>
              <a:buFont typeface="Wingdings" pitchFamily="2" charset="2"/>
              <a:buChar char="q"/>
            </a:pPr>
            <a:endParaRPr lang="en-US" sz="1600" b="1" dirty="0" smtClean="0"/>
          </a:p>
          <a:p>
            <a:pPr marL="274320" indent="-274320" algn="just">
              <a:lnSpc>
                <a:spcPct val="160000"/>
              </a:lnSpc>
            </a:pPr>
            <a:endParaRPr lang="en-US" sz="1600" b="1" dirty="0" smtClean="0">
              <a:latin typeface="Cambria" pitchFamily="18" charset="0"/>
            </a:endParaRPr>
          </a:p>
          <a:p>
            <a:pPr algn="just"/>
            <a:endParaRPr lang="en-US" sz="2000" dirty="0">
              <a:latin typeface="Cambria" pitchFamily="18" charset="0"/>
            </a:endParaRPr>
          </a:p>
        </p:txBody>
      </p:sp>
      <p:pic>
        <p:nvPicPr>
          <p:cNvPr id="5" name="Content Placeholder 4" descr="moving iron type1.jpg"/>
          <p:cNvPicPr>
            <a:picLocks noGrp="1" noChangeAspect="1"/>
          </p:cNvPicPr>
          <p:nvPr>
            <p:ph sz="half" idx="1"/>
          </p:nvPr>
        </p:nvPicPr>
        <p:blipFill>
          <a:blip r:embed="rId2"/>
          <a:stretch>
            <a:fillRect/>
          </a:stretch>
        </p:blipFill>
        <p:spPr>
          <a:xfrm>
            <a:off x="6172200" y="0"/>
            <a:ext cx="2667000" cy="16002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2066</TotalTime>
  <Words>1220</Words>
  <Application>Microsoft Office PowerPoint</Application>
  <PresentationFormat>On-screen Show (4:3)</PresentationFormat>
  <Paragraphs>124</Paragraphs>
  <Slides>23</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6" baseType="lpstr">
      <vt:lpstr>Arial</vt:lpstr>
      <vt:lpstr>Bodoni MT Black</vt:lpstr>
      <vt:lpstr>Calibri</vt:lpstr>
      <vt:lpstr>Cambria</vt:lpstr>
      <vt:lpstr>Constantia</vt:lpstr>
      <vt:lpstr>Majalla UI</vt:lpstr>
      <vt:lpstr>Symbol</vt:lpstr>
      <vt:lpstr>Traditional Arabic</vt:lpstr>
      <vt:lpstr>Wingdings</vt:lpstr>
      <vt:lpstr>Wingdings 2</vt:lpstr>
      <vt:lpstr>Flow</vt:lpstr>
      <vt:lpstr>Picture</vt:lpstr>
      <vt:lpstr>Equation</vt:lpstr>
      <vt:lpstr>ELECTRODYNAMOMETER</vt:lpstr>
      <vt:lpstr>Electrodynamometer Type Instruments</vt:lpstr>
      <vt:lpstr>Electrodynamometer Type Instruments</vt:lpstr>
      <vt:lpstr>Electrodynamometer Type Instruments Working:</vt:lpstr>
      <vt:lpstr>Electrodynamometer Type Instruments Working Principle:</vt:lpstr>
      <vt:lpstr>Electrodynamometer Type Instruments Construction:</vt:lpstr>
      <vt:lpstr>Electrodynamometer Type Instruments Construction:</vt:lpstr>
      <vt:lpstr>Electrodynamometer Type Instruments Construction:</vt:lpstr>
      <vt:lpstr>Electrodynamometer Type Instruments Construction:</vt:lpstr>
      <vt:lpstr>Electrodynamometer in power measurement</vt:lpstr>
      <vt:lpstr>Electrodynamometer (cont.)</vt:lpstr>
      <vt:lpstr>Electrodynamometer (cont.) </vt:lpstr>
      <vt:lpstr>Electrodynamometer (cont.)</vt:lpstr>
      <vt:lpstr>WattMeter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CHAPTER:2 Measuring Instruments</dc:title>
  <dc:creator>Administrator</dc:creator>
  <cp:lastModifiedBy>HP</cp:lastModifiedBy>
  <cp:revision>110</cp:revision>
  <dcterms:created xsi:type="dcterms:W3CDTF">2006-08-16T00:00:00Z</dcterms:created>
  <dcterms:modified xsi:type="dcterms:W3CDTF">2021-02-16T06:46:56Z</dcterms:modified>
</cp:coreProperties>
</file>