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13"/>
  </p:notesMasterIdLst>
  <p:sldIdLst>
    <p:sldId id="256" r:id="rId2"/>
    <p:sldId id="257" r:id="rId3"/>
    <p:sldId id="258" r:id="rId4"/>
    <p:sldId id="262" r:id="rId5"/>
    <p:sldId id="268" r:id="rId6"/>
    <p:sldId id="261" r:id="rId7"/>
    <p:sldId id="260" r:id="rId8"/>
    <p:sldId id="264" r:id="rId9"/>
    <p:sldId id="263" r:id="rId10"/>
    <p:sldId id="265" r:id="rId11"/>
    <p:sldId id="266" r:id="rId12"/>
  </p:sldIdLst>
  <p:sldSz cx="9144000" cy="6858000" type="screen4x3"/>
  <p:notesSz cx="6858000" cy="9144000"/>
  <p:defaultText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p:cViewPr varScale="1">
        <p:scale>
          <a:sx n="67" d="100"/>
          <a:sy n="67" d="100"/>
        </p:scale>
        <p:origin x="-125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EG"/>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E7A59AC5-2EDC-4EF3-A5A9-C4AD1D4CCA32}" type="datetimeFigureOut">
              <a:rPr lang="ar-EG" smtClean="0"/>
              <a:pPr/>
              <a:t>19/03/1444</a:t>
            </a:fld>
            <a:endParaRPr lang="ar-E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E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EG"/>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95F439ED-EF87-4DB4-A401-7A9400D31E5B}" type="slidenum">
              <a:rPr lang="ar-EG" smtClean="0"/>
              <a:pPr/>
              <a:t>‹#›</a:t>
            </a:fld>
            <a:endParaRPr lang="ar-EG"/>
          </a:p>
        </p:txBody>
      </p:sp>
    </p:spTree>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95F439ED-EF87-4DB4-A401-7A9400D31E5B}" type="slidenum">
              <a:rPr lang="ar-EG" smtClean="0"/>
              <a:pPr/>
              <a:t>1</a:t>
            </a:fld>
            <a:endParaRPr lang="ar-EG"/>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95F439ED-EF87-4DB4-A401-7A9400D31E5B}" type="slidenum">
              <a:rPr lang="ar-EG" smtClean="0"/>
              <a:pPr/>
              <a:t>10</a:t>
            </a:fld>
            <a:endParaRPr lang="ar-EG"/>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95F439ED-EF87-4DB4-A401-7A9400D31E5B}" type="slidenum">
              <a:rPr lang="ar-EG" smtClean="0"/>
              <a:pPr/>
              <a:t>11</a:t>
            </a:fld>
            <a:endParaRPr lang="ar-EG"/>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95F439ED-EF87-4DB4-A401-7A9400D31E5B}" type="slidenum">
              <a:rPr lang="ar-EG" smtClean="0"/>
              <a:pPr/>
              <a:t>2</a:t>
            </a:fld>
            <a:endParaRPr lang="ar-EG"/>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95F439ED-EF87-4DB4-A401-7A9400D31E5B}" type="slidenum">
              <a:rPr lang="ar-EG" smtClean="0"/>
              <a:pPr/>
              <a:t>3</a:t>
            </a:fld>
            <a:endParaRPr lang="ar-E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95F439ED-EF87-4DB4-A401-7A9400D31E5B}" type="slidenum">
              <a:rPr lang="ar-EG" smtClean="0"/>
              <a:pPr/>
              <a:t>4</a:t>
            </a:fld>
            <a:endParaRPr lang="ar-EG"/>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DB83BF19-EC22-4863-BB1D-EB44ECF00F87}" type="slidenum">
              <a:rPr lang="ar-EG" smtClean="0"/>
              <a:pPr/>
              <a:t>5</a:t>
            </a:fld>
            <a:endParaRPr lang="ar-EG"/>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95F439ED-EF87-4DB4-A401-7A9400D31E5B}" type="slidenum">
              <a:rPr lang="ar-EG" smtClean="0"/>
              <a:pPr/>
              <a:t>6</a:t>
            </a:fld>
            <a:endParaRPr lang="ar-EG"/>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95F439ED-EF87-4DB4-A401-7A9400D31E5B}" type="slidenum">
              <a:rPr lang="ar-EG" smtClean="0"/>
              <a:pPr/>
              <a:t>7</a:t>
            </a:fld>
            <a:endParaRPr lang="ar-EG"/>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95F439ED-EF87-4DB4-A401-7A9400D31E5B}" type="slidenum">
              <a:rPr lang="ar-EG" smtClean="0"/>
              <a:pPr/>
              <a:t>8</a:t>
            </a:fld>
            <a:endParaRPr lang="ar-EG"/>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95F439ED-EF87-4DB4-A401-7A9400D31E5B}" type="slidenum">
              <a:rPr lang="ar-EG" smtClean="0"/>
              <a:pPr/>
              <a:t>9</a:t>
            </a:fld>
            <a:endParaRPr lang="ar-EG"/>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4B414A9A-7A3C-4AB1-A169-06DE4BBA376F}" type="datetimeFigureOut">
              <a:rPr lang="ar-EG" smtClean="0"/>
              <a:pPr/>
              <a:t>19/03/1444</a:t>
            </a:fld>
            <a:endParaRPr lang="ar-EG"/>
          </a:p>
        </p:txBody>
      </p:sp>
      <p:sp>
        <p:nvSpPr>
          <p:cNvPr id="17" name="Footer Placeholder 16"/>
          <p:cNvSpPr>
            <a:spLocks noGrp="1"/>
          </p:cNvSpPr>
          <p:nvPr>
            <p:ph type="ftr" sz="quarter" idx="11"/>
          </p:nvPr>
        </p:nvSpPr>
        <p:spPr/>
        <p:txBody>
          <a:bodyPr/>
          <a:lstStyle/>
          <a:p>
            <a:endParaRPr lang="ar-EG"/>
          </a:p>
        </p:txBody>
      </p:sp>
      <p:sp>
        <p:nvSpPr>
          <p:cNvPr id="29" name="Slide Number Placeholder 28"/>
          <p:cNvSpPr>
            <a:spLocks noGrp="1"/>
          </p:cNvSpPr>
          <p:nvPr>
            <p:ph type="sldNum" sz="quarter" idx="12"/>
          </p:nvPr>
        </p:nvSpPr>
        <p:spPr/>
        <p:txBody>
          <a:bodyPr/>
          <a:lstStyle/>
          <a:p>
            <a:fld id="{895C177E-CD7D-40D8-89DE-F5FCE6A12BCE}" type="slidenum">
              <a:rPr lang="ar-EG" smtClean="0"/>
              <a:pPr/>
              <a:t>‹#›</a:t>
            </a:fld>
            <a:endParaRPr lang="ar-EG"/>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B414A9A-7A3C-4AB1-A169-06DE4BBA376F}" type="datetimeFigureOut">
              <a:rPr lang="ar-EG" smtClean="0"/>
              <a:pPr/>
              <a:t>19/03/1444</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895C177E-CD7D-40D8-89DE-F5FCE6A12BCE}" type="slidenum">
              <a:rPr lang="ar-EG" smtClean="0"/>
              <a:pPr/>
              <a:t>‹#›</a:t>
            </a:fld>
            <a:endParaRPr lang="ar-E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B414A9A-7A3C-4AB1-A169-06DE4BBA376F}" type="datetimeFigureOut">
              <a:rPr lang="ar-EG" smtClean="0"/>
              <a:pPr/>
              <a:t>19/03/1444</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895C177E-CD7D-40D8-89DE-F5FCE6A12BCE}" type="slidenum">
              <a:rPr lang="ar-EG" smtClean="0"/>
              <a:pPr/>
              <a:t>‹#›</a:t>
            </a:fld>
            <a:endParaRPr lang="ar-E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B414A9A-7A3C-4AB1-A169-06DE4BBA376F}" type="datetimeFigureOut">
              <a:rPr lang="ar-EG" smtClean="0"/>
              <a:pPr/>
              <a:t>19/03/1444</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895C177E-CD7D-40D8-89DE-F5FCE6A12BCE}" type="slidenum">
              <a:rPr lang="ar-EG" smtClean="0"/>
              <a:pPr/>
              <a:t>‹#›</a:t>
            </a:fld>
            <a:endParaRPr lang="ar-E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B414A9A-7A3C-4AB1-A169-06DE4BBA376F}" type="datetimeFigureOut">
              <a:rPr lang="ar-EG" smtClean="0"/>
              <a:pPr/>
              <a:t>19/03/1444</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a:xfrm>
            <a:off x="7924800" y="6416675"/>
            <a:ext cx="762000" cy="365125"/>
          </a:xfrm>
        </p:spPr>
        <p:txBody>
          <a:bodyPr/>
          <a:lstStyle/>
          <a:p>
            <a:fld id="{895C177E-CD7D-40D8-89DE-F5FCE6A12BCE}" type="slidenum">
              <a:rPr lang="ar-EG" smtClean="0"/>
              <a:pPr/>
              <a:t>‹#›</a:t>
            </a:fld>
            <a:endParaRPr lang="ar-EG"/>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B414A9A-7A3C-4AB1-A169-06DE4BBA376F}" type="datetimeFigureOut">
              <a:rPr lang="ar-EG" smtClean="0"/>
              <a:pPr/>
              <a:t>19/03/1444</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895C177E-CD7D-40D8-89DE-F5FCE6A12BCE}" type="slidenum">
              <a:rPr lang="ar-EG" smtClean="0"/>
              <a:pPr/>
              <a:t>‹#›</a:t>
            </a:fld>
            <a:endParaRPr lang="ar-E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B414A9A-7A3C-4AB1-A169-06DE4BBA376F}" type="datetimeFigureOut">
              <a:rPr lang="ar-EG" smtClean="0"/>
              <a:pPr/>
              <a:t>19/03/1444</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895C177E-CD7D-40D8-89DE-F5FCE6A12BCE}" type="slidenum">
              <a:rPr lang="ar-EG" smtClean="0"/>
              <a:pPr/>
              <a:t>‹#›</a:t>
            </a:fld>
            <a:endParaRPr lang="ar-E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B414A9A-7A3C-4AB1-A169-06DE4BBA376F}" type="datetimeFigureOut">
              <a:rPr lang="ar-EG" smtClean="0"/>
              <a:pPr/>
              <a:t>19/03/1444</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895C177E-CD7D-40D8-89DE-F5FCE6A12BCE}" type="slidenum">
              <a:rPr lang="ar-EG" smtClean="0"/>
              <a:pPr/>
              <a:t>‹#›</a:t>
            </a:fld>
            <a:endParaRPr lang="ar-E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414A9A-7A3C-4AB1-A169-06DE4BBA376F}" type="datetimeFigureOut">
              <a:rPr lang="ar-EG" smtClean="0"/>
              <a:pPr/>
              <a:t>19/03/1444</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895C177E-CD7D-40D8-89DE-F5FCE6A12BCE}" type="slidenum">
              <a:rPr lang="ar-EG" smtClean="0"/>
              <a:pPr/>
              <a:t>‹#›</a:t>
            </a:fld>
            <a:endParaRPr lang="ar-E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B414A9A-7A3C-4AB1-A169-06DE4BBA376F}" type="datetimeFigureOut">
              <a:rPr lang="ar-EG" smtClean="0"/>
              <a:pPr/>
              <a:t>19/03/1444</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895C177E-CD7D-40D8-89DE-F5FCE6A12BCE}" type="slidenum">
              <a:rPr lang="ar-EG" smtClean="0"/>
              <a:pPr/>
              <a:t>‹#›</a:t>
            </a:fld>
            <a:endParaRPr lang="ar-E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dirty="0">
                <a:solidFill>
                  <a:schemeClr val="lt1"/>
                </a:solidFill>
                <a:latin typeface="+mn-lt"/>
                <a:ea typeface="+mn-ea"/>
                <a:cs typeface="+mn-cs"/>
              </a:rPr>
              <a:t>Click icon to add picture</a:t>
            </a: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B414A9A-7A3C-4AB1-A169-06DE4BBA376F}" type="datetimeFigureOut">
              <a:rPr lang="ar-EG" smtClean="0"/>
              <a:pPr/>
              <a:t>19/03/1444</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895C177E-CD7D-40D8-89DE-F5FCE6A12BCE}" type="slidenum">
              <a:rPr lang="ar-EG" smtClean="0"/>
              <a:pPr/>
              <a:t>‹#›</a:t>
            </a:fld>
            <a:endParaRPr lang="ar-E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8488C4">
                <a:alpha val="85000"/>
              </a:srgbClr>
            </a:gs>
            <a:gs pos="53000">
              <a:srgbClr val="D4DEFF"/>
            </a:gs>
            <a:gs pos="83000">
              <a:srgbClr val="D4DEFF"/>
            </a:gs>
            <a:gs pos="100000">
              <a:srgbClr val="96AB94"/>
            </a:gs>
          </a:gsLst>
          <a:lin ang="5400000" scaled="0"/>
          <a:tileRect/>
        </a:grad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4B414A9A-7A3C-4AB1-A169-06DE4BBA376F}" type="datetimeFigureOut">
              <a:rPr lang="ar-EG" smtClean="0"/>
              <a:pPr/>
              <a:t>19/03/1444</a:t>
            </a:fld>
            <a:endParaRPr lang="ar-EG"/>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ar-EG"/>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895C177E-CD7D-40D8-89DE-F5FCE6A12BCE}" type="slidenum">
              <a:rPr lang="ar-EG" smtClean="0"/>
              <a:pPr/>
              <a:t>‹#›</a:t>
            </a:fld>
            <a:endParaRPr lang="ar-EG"/>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1"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r" rtl="1"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r" rtl="1"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r" rtl="1"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r" rtl="1"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r" rtl="1"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r" rtl="1"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r" rtl="1"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r" rtl="1"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r" rtl="1"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notesSlide" Target="../notesSlides/notesSlide10.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11.xml"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rgbClr val="FF0000"/>
                </a:solidFill>
              </a:rPr>
              <a:t>Main Shafting and propeller</a:t>
            </a:r>
            <a:endParaRPr lang="ar-EG" b="1" dirty="0">
              <a:solidFill>
                <a:srgbClr val="FF0000"/>
              </a:solidFill>
            </a:endParaRPr>
          </a:p>
        </p:txBody>
      </p:sp>
      <p:sp>
        <p:nvSpPr>
          <p:cNvPr id="3" name="Subtitle 2"/>
          <p:cNvSpPr>
            <a:spLocks noGrp="1"/>
          </p:cNvSpPr>
          <p:nvPr>
            <p:ph type="subTitle" idx="1"/>
          </p:nvPr>
        </p:nvSpPr>
        <p:spPr/>
        <p:txBody>
          <a:bodyPr/>
          <a:lstStyle/>
          <a:p>
            <a:endParaRPr lang="en-US" dirty="0"/>
          </a:p>
          <a:p>
            <a:r>
              <a:rPr lang="en-US" dirty="0">
                <a:solidFill>
                  <a:schemeClr val="bg1"/>
                </a:solidFill>
              </a:rPr>
              <a:t>Basic  knowledge </a:t>
            </a:r>
            <a:endParaRPr lang="ar-EG"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peller.jpg"/>
          <p:cNvPicPr>
            <a:picLocks noChangeAspect="1"/>
          </p:cNvPicPr>
          <p:nvPr/>
        </p:nvPicPr>
        <p:blipFill>
          <a:blip r:embed="rId3" cstate="print"/>
          <a:stretch>
            <a:fillRect/>
          </a:stretch>
        </p:blipFill>
        <p:spPr>
          <a:xfrm>
            <a:off x="1857356" y="0"/>
            <a:ext cx="5572164" cy="6477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142852"/>
            <a:ext cx="8286808" cy="2677656"/>
          </a:xfrm>
          <a:prstGeom prst="rect">
            <a:avLst/>
          </a:prstGeom>
        </p:spPr>
        <p:txBody>
          <a:bodyPr wrap="square">
            <a:spAutoFit/>
          </a:bodyPr>
          <a:lstStyle/>
          <a:p>
            <a:pPr algn="l" rtl="0"/>
            <a:r>
              <a:rPr lang="en-US" sz="2800" b="1" dirty="0">
                <a:solidFill>
                  <a:srgbClr val="C00000"/>
                </a:solidFill>
              </a:rPr>
              <a:t>(7) Shaft bearings:   </a:t>
            </a:r>
            <a:r>
              <a:rPr lang="en-US" sz="2800" dirty="0">
                <a:solidFill>
                  <a:schemeClr val="bg1"/>
                </a:solidFill>
              </a:rPr>
              <a:t>The function of shaft bearings to carry shaft weight and to keep it aligned , these bearings are lubricated by oil which is cooled mostly by sea water coils passing in their sumps. Wear of these bearings above limit could cause harmful vibration and shaft misalignment.   </a:t>
            </a:r>
            <a:endParaRPr lang="ar-EG" sz="2800" dirty="0">
              <a:solidFill>
                <a:schemeClr val="bg1"/>
              </a:solidFill>
            </a:endParaRPr>
          </a:p>
        </p:txBody>
      </p:sp>
      <p:pic>
        <p:nvPicPr>
          <p:cNvPr id="3" name="Picture 2" descr="ship-propeller-shaft-bearing-202888.jpg"/>
          <p:cNvPicPr>
            <a:picLocks noChangeAspect="1"/>
          </p:cNvPicPr>
          <p:nvPr/>
        </p:nvPicPr>
        <p:blipFill>
          <a:blip r:embed="rId3" cstate="print"/>
          <a:stretch>
            <a:fillRect/>
          </a:stretch>
        </p:blipFill>
        <p:spPr>
          <a:xfrm>
            <a:off x="1285852" y="2928934"/>
            <a:ext cx="6572296" cy="392906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haft.jpg"/>
          <p:cNvPicPr>
            <a:picLocks noGrp="1" noChangeAspect="1"/>
          </p:cNvPicPr>
          <p:nvPr>
            <p:ph idx="1"/>
          </p:nvPr>
        </p:nvPicPr>
        <p:blipFill>
          <a:blip r:embed="rId3" cstate="print"/>
          <a:stretch>
            <a:fillRect/>
          </a:stretch>
        </p:blipFill>
        <p:spPr>
          <a:xfrm>
            <a:off x="571472" y="0"/>
            <a:ext cx="8229600" cy="3999266"/>
          </a:xfrm>
        </p:spPr>
      </p:pic>
      <p:sp>
        <p:nvSpPr>
          <p:cNvPr id="5" name="TextBox 4"/>
          <p:cNvSpPr txBox="1"/>
          <p:nvPr/>
        </p:nvSpPr>
        <p:spPr>
          <a:xfrm>
            <a:off x="500034" y="3357562"/>
            <a:ext cx="8215370" cy="369332"/>
          </a:xfrm>
          <a:prstGeom prst="rect">
            <a:avLst/>
          </a:prstGeom>
          <a:noFill/>
        </p:spPr>
        <p:txBody>
          <a:bodyPr wrap="square" rtlCol="1">
            <a:spAutoFit/>
          </a:bodyPr>
          <a:lstStyle/>
          <a:p>
            <a:endParaRPr lang="ar-EG" dirty="0">
              <a:solidFill>
                <a:srgbClr val="FF0000"/>
              </a:solidFill>
            </a:endParaRPr>
          </a:p>
        </p:txBody>
      </p:sp>
      <p:sp>
        <p:nvSpPr>
          <p:cNvPr id="6" name="TextBox 5"/>
          <p:cNvSpPr txBox="1"/>
          <p:nvPr/>
        </p:nvSpPr>
        <p:spPr>
          <a:xfrm>
            <a:off x="428596" y="3786190"/>
            <a:ext cx="8429684" cy="3108543"/>
          </a:xfrm>
          <a:prstGeom prst="rect">
            <a:avLst/>
          </a:prstGeom>
          <a:noFill/>
        </p:spPr>
        <p:txBody>
          <a:bodyPr wrap="square" rtlCol="1">
            <a:spAutoFit/>
          </a:bodyPr>
          <a:lstStyle/>
          <a:p>
            <a:pPr algn="l" rtl="0"/>
            <a:r>
              <a:rPr lang="en-US" sz="2800" b="1" dirty="0">
                <a:solidFill>
                  <a:srgbClr val="C00000"/>
                </a:solidFill>
              </a:rPr>
              <a:t>1- Thrust shaft.</a:t>
            </a:r>
          </a:p>
          <a:p>
            <a:pPr algn="l" rtl="0"/>
            <a:r>
              <a:rPr lang="en-US" sz="2800" b="1" dirty="0">
                <a:solidFill>
                  <a:srgbClr val="C00000"/>
                </a:solidFill>
              </a:rPr>
              <a:t>2- Thrust block.</a:t>
            </a:r>
          </a:p>
          <a:p>
            <a:pPr algn="l" rtl="0"/>
            <a:r>
              <a:rPr lang="en-US" sz="2800" b="1" dirty="0">
                <a:solidFill>
                  <a:srgbClr val="C00000"/>
                </a:solidFill>
              </a:rPr>
              <a:t>3- Stern tube.</a:t>
            </a:r>
          </a:p>
          <a:p>
            <a:pPr algn="l" rtl="0"/>
            <a:r>
              <a:rPr lang="en-US" sz="2800" b="1" dirty="0">
                <a:solidFill>
                  <a:srgbClr val="C00000"/>
                </a:solidFill>
              </a:rPr>
              <a:t>4- intermediate shaft.</a:t>
            </a:r>
          </a:p>
          <a:p>
            <a:pPr algn="l" rtl="0"/>
            <a:r>
              <a:rPr lang="en-US" sz="2800" b="1" dirty="0">
                <a:solidFill>
                  <a:srgbClr val="C00000"/>
                </a:solidFill>
              </a:rPr>
              <a:t>5- Propeller shaft ( screw shaft ).</a:t>
            </a:r>
          </a:p>
          <a:p>
            <a:pPr algn="l" rtl="0"/>
            <a:r>
              <a:rPr lang="en-US" sz="2800" b="1" dirty="0">
                <a:solidFill>
                  <a:srgbClr val="C00000"/>
                </a:solidFill>
              </a:rPr>
              <a:t>6- Propeller.</a:t>
            </a:r>
          </a:p>
          <a:p>
            <a:pPr algn="l" rtl="0"/>
            <a:r>
              <a:rPr lang="en-US" sz="2800" b="1" dirty="0">
                <a:solidFill>
                  <a:srgbClr val="C00000"/>
                </a:solidFill>
              </a:rPr>
              <a:t>7- Shaft bearing.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haft.jpg"/>
          <p:cNvPicPr>
            <a:picLocks noGrp="1" noChangeAspect="1"/>
          </p:cNvPicPr>
          <p:nvPr>
            <p:ph idx="1"/>
          </p:nvPr>
        </p:nvPicPr>
        <p:blipFill>
          <a:blip r:embed="rId3" cstate="print"/>
          <a:stretch>
            <a:fillRect/>
          </a:stretch>
        </p:blipFill>
        <p:spPr>
          <a:xfrm>
            <a:off x="6159398" y="0"/>
            <a:ext cx="2984601" cy="1857364"/>
          </a:xfrm>
        </p:spPr>
      </p:pic>
      <p:sp>
        <p:nvSpPr>
          <p:cNvPr id="8" name="TextBox 7"/>
          <p:cNvSpPr txBox="1"/>
          <p:nvPr/>
        </p:nvSpPr>
        <p:spPr>
          <a:xfrm>
            <a:off x="0" y="428604"/>
            <a:ext cx="9144000" cy="5109091"/>
          </a:xfrm>
          <a:prstGeom prst="rect">
            <a:avLst/>
          </a:prstGeom>
          <a:noFill/>
        </p:spPr>
        <p:txBody>
          <a:bodyPr wrap="square" rtlCol="1">
            <a:spAutoFit/>
          </a:bodyPr>
          <a:lstStyle/>
          <a:p>
            <a:pPr algn="l" rtl="0"/>
            <a:r>
              <a:rPr lang="en-US" sz="2800" b="1" dirty="0">
                <a:solidFill>
                  <a:srgbClr val="C00000"/>
                </a:solidFill>
              </a:rPr>
              <a:t>What happen when the engine runs?</a:t>
            </a:r>
          </a:p>
          <a:p>
            <a:pPr algn="l" rtl="0"/>
            <a:r>
              <a:rPr lang="en-US" sz="2800" dirty="0">
                <a:solidFill>
                  <a:schemeClr val="bg1"/>
                </a:solidFill>
              </a:rPr>
              <a:t>when the main engine runs its </a:t>
            </a:r>
          </a:p>
          <a:p>
            <a:pPr algn="l" rtl="0"/>
            <a:r>
              <a:rPr lang="en-US" sz="2800" dirty="0">
                <a:solidFill>
                  <a:schemeClr val="bg1"/>
                </a:solidFill>
              </a:rPr>
              <a:t>Crankshaft turns the thrust shaft (1) </a:t>
            </a:r>
          </a:p>
          <a:p>
            <a:pPr algn="l" rtl="0"/>
            <a:r>
              <a:rPr lang="en-US" sz="2800" dirty="0">
                <a:solidFill>
                  <a:schemeClr val="bg1"/>
                </a:solidFill>
              </a:rPr>
              <a:t>Which is connected to it by a heavy flange, </a:t>
            </a:r>
          </a:p>
          <a:p>
            <a:pPr algn="l" rtl="0"/>
            <a:r>
              <a:rPr lang="en-US" sz="2800" dirty="0">
                <a:solidFill>
                  <a:schemeClr val="bg1"/>
                </a:solidFill>
              </a:rPr>
              <a:t>The torque is transmitted to the screw shaft (5) and to the propeller boss (6) through the intermediate shaft (4) .</a:t>
            </a:r>
          </a:p>
          <a:p>
            <a:pPr algn="l" rtl="0"/>
            <a:r>
              <a:rPr lang="en-US" sz="2800" dirty="0">
                <a:solidFill>
                  <a:schemeClr val="bg1"/>
                </a:solidFill>
              </a:rPr>
              <a:t>The thrust from the propeller is taken up by the thrust bearing which transmits the thrust to the ship’s hull and causes the ship to be propelled in the direction of the thrust. The thrust block(2) is always fitted at the aft end of the main engine crankshaft. </a:t>
            </a:r>
          </a:p>
          <a:p>
            <a:pPr algn="l" rtl="0"/>
            <a:endParaRPr lang="ar-EG"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428604"/>
            <a:ext cx="8429684" cy="1384995"/>
          </a:xfrm>
          <a:prstGeom prst="rect">
            <a:avLst/>
          </a:prstGeom>
          <a:noFill/>
        </p:spPr>
        <p:txBody>
          <a:bodyPr wrap="square" rtlCol="1">
            <a:spAutoFit/>
          </a:bodyPr>
          <a:lstStyle/>
          <a:p>
            <a:pPr algn="l" rtl="0"/>
            <a:endParaRPr lang="en-US" sz="2800" dirty="0">
              <a:solidFill>
                <a:srgbClr val="C00000"/>
              </a:solidFill>
            </a:endParaRPr>
          </a:p>
          <a:p>
            <a:pPr algn="l" rtl="0"/>
            <a:endParaRPr lang="en-US" sz="2800" dirty="0">
              <a:solidFill>
                <a:srgbClr val="C00000"/>
              </a:solidFill>
            </a:endParaRPr>
          </a:p>
          <a:p>
            <a:pPr algn="l" rtl="0"/>
            <a:endParaRPr lang="ar-EG" sz="2800" dirty="0">
              <a:solidFill>
                <a:srgbClr val="C00000"/>
              </a:solidFill>
            </a:endParaRPr>
          </a:p>
        </p:txBody>
      </p:sp>
      <p:sp>
        <p:nvSpPr>
          <p:cNvPr id="5" name="TextBox 4"/>
          <p:cNvSpPr txBox="1"/>
          <p:nvPr/>
        </p:nvSpPr>
        <p:spPr>
          <a:xfrm>
            <a:off x="571472" y="428604"/>
            <a:ext cx="8072494" cy="523220"/>
          </a:xfrm>
          <a:prstGeom prst="rect">
            <a:avLst/>
          </a:prstGeom>
          <a:noFill/>
        </p:spPr>
        <p:txBody>
          <a:bodyPr wrap="square" rtlCol="1">
            <a:spAutoFit/>
          </a:bodyPr>
          <a:lstStyle/>
          <a:p>
            <a:pPr algn="l" rtl="0"/>
            <a:endParaRPr lang="ar-EG" sz="2800" dirty="0">
              <a:solidFill>
                <a:schemeClr val="bg1"/>
              </a:solidFill>
            </a:endParaRPr>
          </a:p>
        </p:txBody>
      </p:sp>
      <p:sp>
        <p:nvSpPr>
          <p:cNvPr id="6" name="TextBox 5"/>
          <p:cNvSpPr txBox="1"/>
          <p:nvPr/>
        </p:nvSpPr>
        <p:spPr>
          <a:xfrm>
            <a:off x="428596" y="357166"/>
            <a:ext cx="8715404" cy="6555641"/>
          </a:xfrm>
          <a:prstGeom prst="rect">
            <a:avLst/>
          </a:prstGeom>
          <a:noFill/>
        </p:spPr>
        <p:txBody>
          <a:bodyPr wrap="square" rtlCol="1">
            <a:spAutoFit/>
          </a:bodyPr>
          <a:lstStyle/>
          <a:p>
            <a:pPr algn="l" rtl="0"/>
            <a:r>
              <a:rPr lang="en-US" sz="2800" b="1" dirty="0">
                <a:solidFill>
                  <a:srgbClr val="002060"/>
                </a:solidFill>
              </a:rPr>
              <a:t>Functions of the main parts of Propulsion system: </a:t>
            </a:r>
          </a:p>
          <a:p>
            <a:pPr marL="514350" indent="-514350" algn="l" rtl="0">
              <a:buFontTx/>
              <a:buAutoNum type="arabicParenBoth"/>
            </a:pPr>
            <a:r>
              <a:rPr lang="en-US" sz="2800" dirty="0">
                <a:solidFill>
                  <a:srgbClr val="C00000"/>
                </a:solidFill>
              </a:rPr>
              <a:t>Thrust shaft : </a:t>
            </a:r>
          </a:p>
          <a:p>
            <a:pPr marL="514350" indent="-514350" algn="l" rtl="0"/>
            <a:r>
              <a:rPr lang="en-US" sz="2800" dirty="0">
                <a:solidFill>
                  <a:schemeClr val="bg1"/>
                </a:solidFill>
              </a:rPr>
              <a:t>The function of the thrust shaft is transferring the revolution motion to the intermediate shaft and transfers the thrust from it to the thrust block.</a:t>
            </a:r>
          </a:p>
          <a:p>
            <a:pPr marL="514350" indent="-514350" algn="l" rtl="0"/>
            <a:r>
              <a:rPr lang="en-US" sz="2800" dirty="0">
                <a:solidFill>
                  <a:schemeClr val="bg1"/>
                </a:solidFill>
              </a:rPr>
              <a:t>(2) </a:t>
            </a:r>
            <a:r>
              <a:rPr lang="en-US" sz="2800" dirty="0">
                <a:solidFill>
                  <a:srgbClr val="C00000"/>
                </a:solidFill>
              </a:rPr>
              <a:t>Thrust bearing: </a:t>
            </a:r>
          </a:p>
          <a:p>
            <a:pPr marL="514350" indent="-514350" algn="l" rtl="0"/>
            <a:r>
              <a:rPr lang="en-US" sz="2800" dirty="0">
                <a:solidFill>
                  <a:schemeClr val="bg1"/>
                </a:solidFill>
              </a:rPr>
              <a:t>The function of the thrust bearing is</a:t>
            </a:r>
          </a:p>
          <a:p>
            <a:pPr marL="514350" indent="-514350" algn="l" rtl="0"/>
            <a:r>
              <a:rPr lang="en-US" sz="2800" dirty="0">
                <a:solidFill>
                  <a:schemeClr val="bg1"/>
                </a:solidFill>
              </a:rPr>
              <a:t> transferring propeller thrust to the </a:t>
            </a:r>
          </a:p>
          <a:p>
            <a:pPr marL="514350" indent="-514350" algn="l" rtl="0"/>
            <a:r>
              <a:rPr lang="en-US" sz="2800" dirty="0">
                <a:solidFill>
                  <a:schemeClr val="bg1"/>
                </a:solidFill>
              </a:rPr>
              <a:t>thrust block casing which is fitted </a:t>
            </a:r>
          </a:p>
          <a:p>
            <a:pPr marL="514350" indent="-514350" algn="l" rtl="0"/>
            <a:r>
              <a:rPr lang="en-US" sz="2800" dirty="0">
                <a:solidFill>
                  <a:schemeClr val="bg1"/>
                </a:solidFill>
              </a:rPr>
              <a:t>to ship’s hull and causes the ship </a:t>
            </a:r>
          </a:p>
          <a:p>
            <a:pPr marL="514350" indent="-514350" algn="l" rtl="0"/>
            <a:r>
              <a:rPr lang="en-US" sz="2800" dirty="0">
                <a:solidFill>
                  <a:schemeClr val="bg1"/>
                </a:solidFill>
              </a:rPr>
              <a:t>to move to the thrust direction (forward. or aft). </a:t>
            </a:r>
          </a:p>
          <a:p>
            <a:pPr marL="514350" indent="-514350" algn="l" rtl="0"/>
            <a:r>
              <a:rPr lang="en-US" sz="2800" dirty="0">
                <a:solidFill>
                  <a:schemeClr val="bg1"/>
                </a:solidFill>
              </a:rPr>
              <a:t> </a:t>
            </a:r>
          </a:p>
          <a:p>
            <a:pPr marL="514350" indent="-514350" algn="l" rtl="0"/>
            <a:r>
              <a:rPr lang="en-US" sz="2800" dirty="0">
                <a:solidFill>
                  <a:schemeClr val="bg1"/>
                </a:solidFill>
              </a:rPr>
              <a:t>  </a:t>
            </a:r>
          </a:p>
          <a:p>
            <a:pPr marL="514350" indent="-514350" algn="l" rtl="0">
              <a:buAutoNum type="arabicParenBoth"/>
            </a:pPr>
            <a:endParaRPr lang="en-US" sz="2800" dirty="0">
              <a:solidFill>
                <a:schemeClr val="bg1"/>
              </a:solidFill>
            </a:endParaRPr>
          </a:p>
          <a:p>
            <a:pPr marL="514350" indent="-514350" algn="l" rtl="0"/>
            <a:endParaRPr lang="ar-EG" sz="2800" dirty="0">
              <a:solidFill>
                <a:schemeClr val="bg1"/>
              </a:solidFill>
            </a:endParaRPr>
          </a:p>
        </p:txBody>
      </p:sp>
      <p:pic>
        <p:nvPicPr>
          <p:cNvPr id="8" name="Content Placeholder 7" descr="hltBearings.jpg"/>
          <p:cNvPicPr>
            <a:picLocks noGrp="1" noChangeAspect="1"/>
          </p:cNvPicPr>
          <p:nvPr>
            <p:ph idx="1"/>
          </p:nvPr>
        </p:nvPicPr>
        <p:blipFill>
          <a:blip r:embed="rId3" cstate="print"/>
          <a:stretch>
            <a:fillRect/>
          </a:stretch>
        </p:blipFill>
        <p:spPr>
          <a:xfrm>
            <a:off x="6215074" y="2786058"/>
            <a:ext cx="2786082" cy="1724028"/>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lowchart: Manual Input 26"/>
          <p:cNvSpPr/>
          <p:nvPr/>
        </p:nvSpPr>
        <p:spPr>
          <a:xfrm>
            <a:off x="3500430" y="2857496"/>
            <a:ext cx="714380" cy="885828"/>
          </a:xfrm>
          <a:prstGeom prst="flowChartManualInput">
            <a:avLst/>
          </a:prstGeom>
          <a:scene3d>
            <a:camera prst="orthographicFront">
              <a:rot lat="0" lon="9599998"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6" name="Flowchart: Manual Input 25"/>
          <p:cNvSpPr/>
          <p:nvPr/>
        </p:nvSpPr>
        <p:spPr>
          <a:xfrm>
            <a:off x="5286380" y="2857496"/>
            <a:ext cx="714380" cy="885828"/>
          </a:xfrm>
          <a:prstGeom prst="flowChartManualInput">
            <a:avLst/>
          </a:prstGeom>
          <a:scene3d>
            <a:camera prst="orthographicFront">
              <a:rot lat="0" lon="20399999" rev="16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6" name="Flowchart: Process 5"/>
          <p:cNvSpPr/>
          <p:nvPr/>
        </p:nvSpPr>
        <p:spPr>
          <a:xfrm>
            <a:off x="3000364" y="3643314"/>
            <a:ext cx="3643338" cy="612648"/>
          </a:xfrm>
          <a:prstGeom prst="flowChartProcess">
            <a:avLst/>
          </a:prstGeom>
          <a:solidFill>
            <a:schemeClr val="bg2"/>
          </a:solidFill>
          <a:ln w="0" cap="rnd">
            <a:solidFill>
              <a:schemeClr val="bg2"/>
            </a:solidFill>
          </a:ln>
          <a:scene3d>
            <a:camera prst="orthographicFront"/>
            <a:lightRig rig="threePt" dir="t"/>
          </a:scene3d>
          <a:sp3d contourW="12700" prstMaterial="dkEdge">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7" name="Flowchart: Process 6"/>
          <p:cNvSpPr/>
          <p:nvPr/>
        </p:nvSpPr>
        <p:spPr>
          <a:xfrm>
            <a:off x="6643702" y="3214686"/>
            <a:ext cx="285752" cy="1398466"/>
          </a:xfrm>
          <a:prstGeom prst="flowChartProcess">
            <a:avLst/>
          </a:prstGeom>
          <a:solidFill>
            <a:schemeClr val="bg2"/>
          </a:solidFill>
          <a:ln w="0" cap="rnd">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9" name="Flowchart: Process 8"/>
          <p:cNvSpPr/>
          <p:nvPr/>
        </p:nvSpPr>
        <p:spPr>
          <a:xfrm>
            <a:off x="2714612" y="3214686"/>
            <a:ext cx="285752" cy="1428760"/>
          </a:xfrm>
          <a:prstGeom prst="flowChartProcess">
            <a:avLst/>
          </a:prstGeom>
          <a:solidFill>
            <a:schemeClr val="bg2"/>
          </a:solidFill>
          <a:ln w="0" cap="rnd">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0" name="Rounded Rectangle 9"/>
          <p:cNvSpPr/>
          <p:nvPr/>
        </p:nvSpPr>
        <p:spPr>
          <a:xfrm>
            <a:off x="4500562" y="3071810"/>
            <a:ext cx="500066" cy="1771656"/>
          </a:xfrm>
          <a:prstGeom prst="roundRect">
            <a:avLst/>
          </a:prstGeom>
          <a:solidFill>
            <a:schemeClr val="bg2"/>
          </a:solidFill>
          <a:ln w="0" cap="rnd" cmpd="sng">
            <a:solidFill>
              <a:schemeClr val="bg2"/>
            </a:solidFill>
            <a:round/>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1" name="Flowchart: Alternate Process 10"/>
          <p:cNvSpPr/>
          <p:nvPr/>
        </p:nvSpPr>
        <p:spPr>
          <a:xfrm>
            <a:off x="5072066" y="3143248"/>
            <a:ext cx="142876" cy="398334"/>
          </a:xfrm>
          <a:prstGeom prst="flowChartAlternate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5" name="Flowchart: Alternate Process 14"/>
          <p:cNvSpPr/>
          <p:nvPr/>
        </p:nvSpPr>
        <p:spPr>
          <a:xfrm>
            <a:off x="4286248" y="3143248"/>
            <a:ext cx="142876" cy="398334"/>
          </a:xfrm>
          <a:prstGeom prst="flowChartAlternate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8" name="Flowchart: Manual Input 17"/>
          <p:cNvSpPr/>
          <p:nvPr/>
        </p:nvSpPr>
        <p:spPr>
          <a:xfrm>
            <a:off x="5143504" y="4357694"/>
            <a:ext cx="1285884" cy="1143008"/>
          </a:xfrm>
          <a:prstGeom prst="flowChartManualInput">
            <a:avLst/>
          </a:prstGeom>
          <a:scene3d>
            <a:camera prst="orthographicFront">
              <a:rot lat="0" lon="0" rev="16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9" name="Flowchart: Manual Input 18"/>
          <p:cNvSpPr/>
          <p:nvPr/>
        </p:nvSpPr>
        <p:spPr>
          <a:xfrm>
            <a:off x="3000364" y="4357694"/>
            <a:ext cx="1428760" cy="1214446"/>
          </a:xfrm>
          <a:prstGeom prst="flowChartManualInput">
            <a:avLst/>
          </a:prstGeom>
          <a:scene3d>
            <a:camera prst="orthographicFront">
              <a:rot lat="0" lon="960000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0" name="L-Shape 19"/>
          <p:cNvSpPr/>
          <p:nvPr/>
        </p:nvSpPr>
        <p:spPr>
          <a:xfrm>
            <a:off x="4286248" y="4929198"/>
            <a:ext cx="500066" cy="71438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1" name="L-Shape 20"/>
          <p:cNvSpPr/>
          <p:nvPr/>
        </p:nvSpPr>
        <p:spPr>
          <a:xfrm>
            <a:off x="4786314" y="4929198"/>
            <a:ext cx="500066" cy="714380"/>
          </a:xfrm>
          <a:prstGeom prst="corner">
            <a:avLst/>
          </a:prstGeom>
          <a:scene3d>
            <a:camera prst="orthographicFront">
              <a:rot lat="0" lon="10799977"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3" name="Minus 22"/>
          <p:cNvSpPr/>
          <p:nvPr/>
        </p:nvSpPr>
        <p:spPr>
          <a:xfrm>
            <a:off x="5214942" y="4143380"/>
            <a:ext cx="914400" cy="357190"/>
          </a:xfrm>
          <a:prstGeom prst="mathMinus">
            <a:avLst>
              <a:gd name="adj1" fmla="val 2352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dirty="0">
              <a:solidFill>
                <a:schemeClr val="tx1"/>
              </a:solidFill>
            </a:endParaRPr>
          </a:p>
        </p:txBody>
      </p:sp>
      <p:sp>
        <p:nvSpPr>
          <p:cNvPr id="24" name="Minus 23"/>
          <p:cNvSpPr/>
          <p:nvPr/>
        </p:nvSpPr>
        <p:spPr>
          <a:xfrm>
            <a:off x="3428992" y="4143380"/>
            <a:ext cx="914400" cy="357190"/>
          </a:xfrm>
          <a:prstGeom prst="mathMinus">
            <a:avLst>
              <a:gd name="adj1" fmla="val 2352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2" name="Minus 21"/>
          <p:cNvSpPr/>
          <p:nvPr/>
        </p:nvSpPr>
        <p:spPr>
          <a:xfrm>
            <a:off x="5143504" y="3429000"/>
            <a:ext cx="914400" cy="357190"/>
          </a:xfrm>
          <a:prstGeom prst="mathMinus">
            <a:avLst>
              <a:gd name="adj1" fmla="val 2352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5" name="Minus 24"/>
          <p:cNvSpPr/>
          <p:nvPr/>
        </p:nvSpPr>
        <p:spPr>
          <a:xfrm>
            <a:off x="3428992" y="3429000"/>
            <a:ext cx="914400" cy="357190"/>
          </a:xfrm>
          <a:prstGeom prst="mathMinus">
            <a:avLst>
              <a:gd name="adj1" fmla="val 2352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8" name="L-Shape 27"/>
          <p:cNvSpPr/>
          <p:nvPr/>
        </p:nvSpPr>
        <p:spPr>
          <a:xfrm>
            <a:off x="5072066" y="2857496"/>
            <a:ext cx="714380" cy="285752"/>
          </a:xfrm>
          <a:prstGeom prst="corner">
            <a:avLst/>
          </a:prstGeom>
          <a:solidFill>
            <a:schemeClr val="accent1">
              <a:lumMod val="50000"/>
            </a:schemeClr>
          </a:solidFill>
          <a:scene3d>
            <a:camera prst="orthographicFront">
              <a:rot lat="2700000" lon="10799999"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30" name="L-Shape 29"/>
          <p:cNvSpPr/>
          <p:nvPr/>
        </p:nvSpPr>
        <p:spPr>
          <a:xfrm>
            <a:off x="3714744" y="2857496"/>
            <a:ext cx="714380" cy="285752"/>
          </a:xfrm>
          <a:prstGeom prst="corner">
            <a:avLst/>
          </a:prstGeom>
          <a:solidFill>
            <a:schemeClr val="accent1">
              <a:lumMod val="50000"/>
            </a:schemeClr>
          </a:solidFill>
          <a:scene3d>
            <a:camera prst="orthographicFront">
              <a:rot lat="18899993" lon="21599976"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31" name="Flowchart: Process 30"/>
          <p:cNvSpPr/>
          <p:nvPr/>
        </p:nvSpPr>
        <p:spPr>
          <a:xfrm>
            <a:off x="3714744" y="2857496"/>
            <a:ext cx="2071702" cy="117157"/>
          </a:xfrm>
          <a:prstGeom prst="flowChartProcess">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32" name="Rectangle 31"/>
          <p:cNvSpPr/>
          <p:nvPr/>
        </p:nvSpPr>
        <p:spPr>
          <a:xfrm>
            <a:off x="2428860" y="5500702"/>
            <a:ext cx="4643470"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35" name="TextBox 34"/>
          <p:cNvSpPr txBox="1"/>
          <p:nvPr/>
        </p:nvSpPr>
        <p:spPr>
          <a:xfrm>
            <a:off x="7429520" y="2857496"/>
            <a:ext cx="541921" cy="369332"/>
          </a:xfrm>
          <a:prstGeom prst="rect">
            <a:avLst/>
          </a:prstGeom>
          <a:noFill/>
        </p:spPr>
        <p:txBody>
          <a:bodyPr wrap="square" rtlCol="1">
            <a:spAutoFit/>
          </a:bodyPr>
          <a:lstStyle/>
          <a:p>
            <a:endParaRPr lang="ar-EG" dirty="0"/>
          </a:p>
        </p:txBody>
      </p:sp>
      <p:sp>
        <p:nvSpPr>
          <p:cNvPr id="40" name="TextBox 39"/>
          <p:cNvSpPr txBox="1"/>
          <p:nvPr/>
        </p:nvSpPr>
        <p:spPr>
          <a:xfrm>
            <a:off x="4786314" y="6143644"/>
            <a:ext cx="1857388" cy="369332"/>
          </a:xfrm>
          <a:prstGeom prst="rect">
            <a:avLst/>
          </a:prstGeom>
          <a:noFill/>
        </p:spPr>
        <p:txBody>
          <a:bodyPr wrap="square" rtlCol="1">
            <a:spAutoFit/>
          </a:bodyPr>
          <a:lstStyle/>
          <a:p>
            <a:pPr algn="l" rtl="0"/>
            <a:r>
              <a:rPr lang="en-US" b="1" dirty="0">
                <a:solidFill>
                  <a:schemeClr val="bg1"/>
                </a:solidFill>
              </a:rPr>
              <a:t>Thrust collar</a:t>
            </a:r>
            <a:endParaRPr lang="ar-EG" b="1" dirty="0">
              <a:solidFill>
                <a:schemeClr val="bg1"/>
              </a:solidFill>
            </a:endParaRPr>
          </a:p>
        </p:txBody>
      </p:sp>
      <p:sp>
        <p:nvSpPr>
          <p:cNvPr id="41" name="TextBox 40"/>
          <p:cNvSpPr txBox="1"/>
          <p:nvPr/>
        </p:nvSpPr>
        <p:spPr>
          <a:xfrm>
            <a:off x="6643702" y="2857496"/>
            <a:ext cx="1785950" cy="369332"/>
          </a:xfrm>
          <a:prstGeom prst="rect">
            <a:avLst/>
          </a:prstGeom>
          <a:noFill/>
        </p:spPr>
        <p:txBody>
          <a:bodyPr wrap="square" rtlCol="1">
            <a:spAutoFit/>
          </a:bodyPr>
          <a:lstStyle/>
          <a:p>
            <a:pPr algn="l" rtl="0"/>
            <a:r>
              <a:rPr lang="en-US" b="1" dirty="0">
                <a:solidFill>
                  <a:schemeClr val="bg1"/>
                </a:solidFill>
              </a:rPr>
              <a:t>Thrust pad</a:t>
            </a:r>
            <a:endParaRPr lang="ar-EG" b="1" dirty="0">
              <a:solidFill>
                <a:schemeClr val="bg1"/>
              </a:solidFill>
            </a:endParaRPr>
          </a:p>
        </p:txBody>
      </p:sp>
      <p:sp>
        <p:nvSpPr>
          <p:cNvPr id="42" name="TextBox 41"/>
          <p:cNvSpPr txBox="1"/>
          <p:nvPr/>
        </p:nvSpPr>
        <p:spPr>
          <a:xfrm>
            <a:off x="2000232" y="4786322"/>
            <a:ext cx="1071570" cy="369332"/>
          </a:xfrm>
          <a:prstGeom prst="rect">
            <a:avLst/>
          </a:prstGeom>
          <a:noFill/>
        </p:spPr>
        <p:txBody>
          <a:bodyPr wrap="square" rtlCol="1">
            <a:spAutoFit/>
          </a:bodyPr>
          <a:lstStyle/>
          <a:p>
            <a:pPr algn="l" rtl="0"/>
            <a:r>
              <a:rPr lang="en-US" b="1" dirty="0">
                <a:solidFill>
                  <a:schemeClr val="bg1"/>
                </a:solidFill>
              </a:rPr>
              <a:t>Bearing</a:t>
            </a:r>
            <a:endParaRPr lang="ar-EG" b="1" dirty="0">
              <a:solidFill>
                <a:schemeClr val="bg1"/>
              </a:solidFill>
            </a:endParaRPr>
          </a:p>
        </p:txBody>
      </p:sp>
      <p:sp>
        <p:nvSpPr>
          <p:cNvPr id="43" name="TextBox 42"/>
          <p:cNvSpPr txBox="1"/>
          <p:nvPr/>
        </p:nvSpPr>
        <p:spPr>
          <a:xfrm>
            <a:off x="7072330" y="4786322"/>
            <a:ext cx="1785950" cy="369332"/>
          </a:xfrm>
          <a:prstGeom prst="rect">
            <a:avLst/>
          </a:prstGeom>
          <a:noFill/>
        </p:spPr>
        <p:txBody>
          <a:bodyPr wrap="square" rtlCol="1">
            <a:spAutoFit/>
          </a:bodyPr>
          <a:lstStyle/>
          <a:p>
            <a:pPr algn="l" rtl="0"/>
            <a:r>
              <a:rPr lang="en-US" b="1" dirty="0">
                <a:solidFill>
                  <a:schemeClr val="bg1"/>
                </a:solidFill>
              </a:rPr>
              <a:t>Thrust shaft</a:t>
            </a:r>
            <a:endParaRPr lang="ar-EG" b="1" dirty="0">
              <a:solidFill>
                <a:schemeClr val="bg1"/>
              </a:solidFill>
            </a:endParaRPr>
          </a:p>
        </p:txBody>
      </p:sp>
      <p:sp>
        <p:nvSpPr>
          <p:cNvPr id="46" name="TextBox 45"/>
          <p:cNvSpPr txBox="1"/>
          <p:nvPr/>
        </p:nvSpPr>
        <p:spPr>
          <a:xfrm>
            <a:off x="3071802" y="6072206"/>
            <a:ext cx="1928826" cy="369332"/>
          </a:xfrm>
          <a:prstGeom prst="rect">
            <a:avLst/>
          </a:prstGeom>
          <a:noFill/>
        </p:spPr>
        <p:txBody>
          <a:bodyPr wrap="square" rtlCol="1">
            <a:spAutoFit/>
          </a:bodyPr>
          <a:lstStyle/>
          <a:p>
            <a:pPr algn="l" rtl="0"/>
            <a:r>
              <a:rPr lang="en-US" b="1" dirty="0">
                <a:solidFill>
                  <a:schemeClr val="bg1"/>
                </a:solidFill>
              </a:rPr>
              <a:t>Oil bath</a:t>
            </a:r>
            <a:endParaRPr lang="ar-EG" b="1" dirty="0">
              <a:solidFill>
                <a:schemeClr val="bg1"/>
              </a:solidFill>
            </a:endParaRPr>
          </a:p>
        </p:txBody>
      </p:sp>
      <p:cxnSp>
        <p:nvCxnSpPr>
          <p:cNvPr id="48" name="Straight Arrow Connector 47"/>
          <p:cNvCxnSpPr>
            <a:stCxn id="41" idx="1"/>
          </p:cNvCxnSpPr>
          <p:nvPr/>
        </p:nvCxnSpPr>
        <p:spPr>
          <a:xfrm rot="10800000" flipV="1">
            <a:off x="5143504" y="3042162"/>
            <a:ext cx="1500198" cy="243962"/>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16200000" flipV="1">
            <a:off x="4357686" y="5286388"/>
            <a:ext cx="1428760" cy="42862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24" idx="1"/>
          </p:cNvCxnSpPr>
          <p:nvPr/>
        </p:nvCxnSpPr>
        <p:spPr>
          <a:xfrm flipV="1">
            <a:off x="2928926" y="4363981"/>
            <a:ext cx="957266" cy="636655"/>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3" idx="1"/>
          </p:cNvCxnSpPr>
          <p:nvPr/>
        </p:nvCxnSpPr>
        <p:spPr>
          <a:xfrm rot="10800000">
            <a:off x="5715008" y="3929066"/>
            <a:ext cx="1357322" cy="1041922"/>
          </a:xfrm>
          <a:prstGeom prst="straightConnector1">
            <a:avLst/>
          </a:prstGeom>
          <a:ln>
            <a:solidFill>
              <a:srgbClr val="C00000"/>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3428992" y="5143512"/>
            <a:ext cx="1357322" cy="107157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0" y="0"/>
            <a:ext cx="9144000" cy="4216539"/>
          </a:xfrm>
          <a:prstGeom prst="rect">
            <a:avLst/>
          </a:prstGeom>
          <a:noFill/>
        </p:spPr>
        <p:txBody>
          <a:bodyPr wrap="square" rtlCol="1">
            <a:spAutoFit/>
          </a:bodyPr>
          <a:lstStyle/>
          <a:p>
            <a:pPr algn="l" rtl="0"/>
            <a:r>
              <a:rPr lang="en-US" sz="2800" b="1" dirty="0">
                <a:solidFill>
                  <a:srgbClr val="002060"/>
                </a:solidFill>
              </a:rPr>
              <a:t>Thrust block working theory :</a:t>
            </a:r>
          </a:p>
          <a:p>
            <a:pPr algn="l" rtl="0"/>
            <a:r>
              <a:rPr lang="en-US" sz="2400" dirty="0">
                <a:solidFill>
                  <a:schemeClr val="bg1"/>
                </a:solidFill>
              </a:rPr>
              <a:t>Thrust collar is forged integrally with the thrust shaft, Thrust pads are fitted in forward and aft side of the thrust collar and they are able to tilt.</a:t>
            </a:r>
          </a:p>
          <a:p>
            <a:pPr algn="l" rtl="0"/>
            <a:r>
              <a:rPr lang="en-US" sz="2400" dirty="0">
                <a:solidFill>
                  <a:schemeClr val="bg1"/>
                </a:solidFill>
              </a:rPr>
              <a:t>When the shaft rotates, an oil pressure is built up between the white metal face of the thrust pad and the thrust collar, The thrust will transfer from the collar to the thrust pads through the oil film to the casing which is </a:t>
            </a:r>
          </a:p>
          <a:p>
            <a:pPr algn="l" rtl="0"/>
            <a:r>
              <a:rPr lang="en-US" sz="2400" dirty="0">
                <a:solidFill>
                  <a:schemeClr val="bg1"/>
                </a:solidFill>
              </a:rPr>
              <a:t>rigid to ship’s hull </a:t>
            </a:r>
          </a:p>
          <a:p>
            <a:pPr algn="l" rtl="0"/>
            <a:r>
              <a:rPr lang="en-US" sz="2400" dirty="0">
                <a:solidFill>
                  <a:schemeClr val="bg1"/>
                </a:solidFill>
              </a:rPr>
              <a:t>causing  movement </a:t>
            </a:r>
          </a:p>
          <a:p>
            <a:pPr algn="l" rtl="0"/>
            <a:r>
              <a:rPr lang="en-US" sz="2400" dirty="0">
                <a:solidFill>
                  <a:schemeClr val="bg1"/>
                </a:solidFill>
              </a:rPr>
              <a:t>of the ship. </a:t>
            </a:r>
            <a:endParaRPr lang="ar-EG" sz="2400" dirty="0">
              <a:solidFill>
                <a:schemeClr val="bg1"/>
              </a:solidFill>
            </a:endParaRPr>
          </a:p>
        </p:txBody>
      </p:sp>
      <p:sp>
        <p:nvSpPr>
          <p:cNvPr id="12" name="Flowchart: Alternate Process 11"/>
          <p:cNvSpPr/>
          <p:nvPr/>
        </p:nvSpPr>
        <p:spPr>
          <a:xfrm>
            <a:off x="5072066" y="4357694"/>
            <a:ext cx="142876" cy="428628"/>
          </a:xfrm>
          <a:prstGeom prst="flowChartAlternate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4" name="Flowchart: Alternate Process 13"/>
          <p:cNvSpPr/>
          <p:nvPr/>
        </p:nvSpPr>
        <p:spPr>
          <a:xfrm>
            <a:off x="4286248" y="4357694"/>
            <a:ext cx="142876" cy="428628"/>
          </a:xfrm>
          <a:prstGeom prst="flowChartAlternate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haft.jpg"/>
          <p:cNvPicPr>
            <a:picLocks noGrp="1" noChangeAspect="1"/>
          </p:cNvPicPr>
          <p:nvPr>
            <p:ph idx="1"/>
          </p:nvPr>
        </p:nvPicPr>
        <p:blipFill>
          <a:blip r:embed="rId3" cstate="print"/>
          <a:stretch>
            <a:fillRect/>
          </a:stretch>
        </p:blipFill>
        <p:spPr>
          <a:xfrm>
            <a:off x="5815018" y="0"/>
            <a:ext cx="3328982" cy="1617756"/>
          </a:xfrm>
        </p:spPr>
      </p:pic>
      <p:sp>
        <p:nvSpPr>
          <p:cNvPr id="3" name="TextBox 2"/>
          <p:cNvSpPr txBox="1"/>
          <p:nvPr/>
        </p:nvSpPr>
        <p:spPr>
          <a:xfrm>
            <a:off x="142844" y="357166"/>
            <a:ext cx="9001156" cy="6986528"/>
          </a:xfrm>
          <a:prstGeom prst="rect">
            <a:avLst/>
          </a:prstGeom>
          <a:noFill/>
        </p:spPr>
        <p:txBody>
          <a:bodyPr wrap="square" rtlCol="1">
            <a:spAutoFit/>
          </a:bodyPr>
          <a:lstStyle/>
          <a:p>
            <a:pPr marL="514350" indent="-514350" algn="l" rtl="0"/>
            <a:r>
              <a:rPr lang="en-US" sz="2800" b="1" dirty="0">
                <a:solidFill>
                  <a:srgbClr val="C00000"/>
                </a:solidFill>
              </a:rPr>
              <a:t>(3) Stern tube:</a:t>
            </a:r>
          </a:p>
          <a:p>
            <a:pPr marL="514350" indent="-514350" algn="l" rtl="0"/>
            <a:r>
              <a:rPr lang="en-US" sz="2800" dirty="0">
                <a:solidFill>
                  <a:schemeClr val="bg1"/>
                </a:solidFill>
              </a:rPr>
              <a:t>The function of stern tube is to </a:t>
            </a:r>
          </a:p>
          <a:p>
            <a:pPr marL="514350" indent="-514350" algn="l" rtl="0"/>
            <a:r>
              <a:rPr lang="en-US" sz="2800" dirty="0">
                <a:solidFill>
                  <a:schemeClr val="bg1"/>
                </a:solidFill>
              </a:rPr>
              <a:t> support the weight of the </a:t>
            </a:r>
          </a:p>
          <a:p>
            <a:pPr marL="514350" indent="-514350" algn="l" rtl="0"/>
            <a:r>
              <a:rPr lang="en-US" sz="2800" dirty="0">
                <a:solidFill>
                  <a:schemeClr val="bg1"/>
                </a:solidFill>
              </a:rPr>
              <a:t>propeller and screw shaft, also prevents sea water</a:t>
            </a:r>
          </a:p>
          <a:p>
            <a:pPr marL="514350" indent="-514350" algn="l" rtl="0"/>
            <a:r>
              <a:rPr lang="en-US" sz="2800" dirty="0">
                <a:solidFill>
                  <a:schemeClr val="bg1"/>
                </a:solidFill>
              </a:rPr>
              <a:t>to pass through to the ship.</a:t>
            </a:r>
          </a:p>
          <a:p>
            <a:pPr marL="514350" indent="-514350" algn="l" rtl="0"/>
            <a:r>
              <a:rPr lang="en-US" sz="2800" dirty="0">
                <a:solidFill>
                  <a:schemeClr val="bg1"/>
                </a:solidFill>
              </a:rPr>
              <a:t>There are two types of stern tube:</a:t>
            </a:r>
          </a:p>
          <a:p>
            <a:pPr marL="514350" indent="-514350" algn="l" rtl="0"/>
            <a:r>
              <a:rPr lang="en-US" sz="2800" b="1" dirty="0">
                <a:solidFill>
                  <a:srgbClr val="002060"/>
                </a:solidFill>
              </a:rPr>
              <a:t>A- water lubricating type: </a:t>
            </a:r>
            <a:r>
              <a:rPr lang="en-US" sz="2800" dirty="0">
                <a:solidFill>
                  <a:schemeClr val="bg1"/>
                </a:solidFill>
              </a:rPr>
              <a:t>used in this type lignum-vita</a:t>
            </a:r>
          </a:p>
          <a:p>
            <a:pPr marL="514350" indent="-514350" algn="l" rtl="0"/>
            <a:r>
              <a:rPr lang="en-US" sz="2800" dirty="0">
                <a:solidFill>
                  <a:schemeClr val="bg1"/>
                </a:solidFill>
              </a:rPr>
              <a:t>wood or impregnated resin compound .Lubrication of</a:t>
            </a:r>
          </a:p>
          <a:p>
            <a:pPr marL="514350" indent="-514350" algn="l" rtl="0"/>
            <a:r>
              <a:rPr lang="en-US" sz="2800" dirty="0">
                <a:solidFill>
                  <a:schemeClr val="bg1"/>
                </a:solidFill>
              </a:rPr>
              <a:t>stern tube takes place when the bearings absorb water</a:t>
            </a:r>
          </a:p>
          <a:p>
            <a:pPr marL="514350" indent="-514350" algn="l" rtl="0"/>
            <a:r>
              <a:rPr lang="en-US" sz="2800" dirty="0">
                <a:solidFill>
                  <a:schemeClr val="bg1"/>
                </a:solidFill>
              </a:rPr>
              <a:t>and result a wet slippery surface has low friction ratio</a:t>
            </a:r>
          </a:p>
          <a:p>
            <a:pPr marL="514350" indent="-514350" algn="l" rtl="0"/>
            <a:r>
              <a:rPr lang="en-US" sz="2800" dirty="0">
                <a:solidFill>
                  <a:schemeClr val="bg1"/>
                </a:solidFill>
              </a:rPr>
              <a:t>with high resistance to wear.</a:t>
            </a:r>
          </a:p>
          <a:p>
            <a:pPr marL="514350" indent="-514350" algn="l" rtl="0"/>
            <a:r>
              <a:rPr lang="en-US" sz="2800" b="1" dirty="0">
                <a:solidFill>
                  <a:srgbClr val="002060"/>
                </a:solidFill>
              </a:rPr>
              <a:t>B- oil lubricating type: </a:t>
            </a:r>
            <a:r>
              <a:rPr lang="en-US" sz="2800" dirty="0">
                <a:solidFill>
                  <a:schemeClr val="bg1"/>
                </a:solidFill>
              </a:rPr>
              <a:t>used in this type lubricating oil</a:t>
            </a:r>
          </a:p>
          <a:p>
            <a:pPr marL="514350" indent="-514350" algn="l" rtl="0"/>
            <a:r>
              <a:rPr lang="en-US" sz="2800" dirty="0">
                <a:solidFill>
                  <a:schemeClr val="bg1"/>
                </a:solidFill>
              </a:rPr>
              <a:t>which lubricate stern tube bearings, mostly three stage</a:t>
            </a:r>
          </a:p>
          <a:p>
            <a:pPr marL="514350" indent="-514350" algn="l" rtl="0"/>
            <a:r>
              <a:rPr lang="en-US" sz="2800" dirty="0">
                <a:solidFill>
                  <a:schemeClr val="bg1"/>
                </a:solidFill>
              </a:rPr>
              <a:t>of seals are used to prevent water to enter the ship and</a:t>
            </a:r>
          </a:p>
          <a:p>
            <a:pPr marL="514350" indent="-514350" algn="l" rtl="0"/>
            <a:r>
              <a:rPr lang="en-US" sz="2800" dirty="0">
                <a:solidFill>
                  <a:schemeClr val="bg1"/>
                </a:solidFill>
              </a:rPr>
              <a:t>prevent oil to escape out of the ship. </a:t>
            </a:r>
            <a:r>
              <a:rPr lang="en-US" sz="2800" b="1" dirty="0">
                <a:solidFill>
                  <a:srgbClr val="002060"/>
                </a:solidFill>
              </a:rPr>
              <a:t>    </a:t>
            </a:r>
          </a:p>
          <a:p>
            <a:pPr marL="514350" indent="-514350" algn="l" rtl="0"/>
            <a:r>
              <a:rPr lang="en-US" sz="2800" dirty="0">
                <a:solidFill>
                  <a:schemeClr val="bg1"/>
                </a:solidFill>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haft.jpg"/>
          <p:cNvPicPr>
            <a:picLocks noGrp="1" noChangeAspect="1"/>
          </p:cNvPicPr>
          <p:nvPr>
            <p:ph idx="1"/>
          </p:nvPr>
        </p:nvPicPr>
        <p:blipFill>
          <a:blip r:embed="rId3" cstate="print"/>
          <a:stretch>
            <a:fillRect/>
          </a:stretch>
        </p:blipFill>
        <p:spPr>
          <a:xfrm>
            <a:off x="5815018" y="0"/>
            <a:ext cx="3328982" cy="1617756"/>
          </a:xfrm>
        </p:spPr>
      </p:pic>
      <p:sp>
        <p:nvSpPr>
          <p:cNvPr id="3" name="TextBox 2"/>
          <p:cNvSpPr txBox="1"/>
          <p:nvPr/>
        </p:nvSpPr>
        <p:spPr>
          <a:xfrm>
            <a:off x="214282" y="357166"/>
            <a:ext cx="8929718" cy="4401205"/>
          </a:xfrm>
          <a:prstGeom prst="rect">
            <a:avLst/>
          </a:prstGeom>
          <a:noFill/>
        </p:spPr>
        <p:txBody>
          <a:bodyPr wrap="square" rtlCol="1">
            <a:spAutoFit/>
          </a:bodyPr>
          <a:lstStyle/>
          <a:p>
            <a:pPr marL="514350" indent="-514350" algn="l" rtl="0"/>
            <a:r>
              <a:rPr lang="en-US" sz="2800" b="1" dirty="0">
                <a:solidFill>
                  <a:srgbClr val="C00000"/>
                </a:solidFill>
              </a:rPr>
              <a:t>(4) Intermediate shaft : </a:t>
            </a:r>
          </a:p>
          <a:p>
            <a:pPr marL="514350" indent="-514350" algn="l" rtl="0"/>
            <a:r>
              <a:rPr lang="en-US" sz="2800" dirty="0">
                <a:solidFill>
                  <a:schemeClr val="bg1"/>
                </a:solidFill>
              </a:rPr>
              <a:t>The function of the intermediate </a:t>
            </a:r>
          </a:p>
          <a:p>
            <a:pPr marL="514350" indent="-514350" algn="l" rtl="0"/>
            <a:r>
              <a:rPr lang="en-US" sz="2800" dirty="0">
                <a:solidFill>
                  <a:schemeClr val="bg1"/>
                </a:solidFill>
              </a:rPr>
              <a:t>shaft is transmit the rotation from </a:t>
            </a:r>
          </a:p>
          <a:p>
            <a:pPr marL="514350" indent="-514350" algn="l" rtl="0"/>
            <a:r>
              <a:rPr lang="en-US" sz="2800" dirty="0">
                <a:solidFill>
                  <a:schemeClr val="bg1"/>
                </a:solidFill>
              </a:rPr>
              <a:t>the thrust shaft to the screw shaft (propeller shaft)and</a:t>
            </a:r>
          </a:p>
          <a:p>
            <a:pPr marL="514350" indent="-514350" algn="l" rtl="0"/>
            <a:r>
              <a:rPr lang="en-US" sz="2800" dirty="0">
                <a:solidFill>
                  <a:schemeClr val="bg1"/>
                </a:solidFill>
              </a:rPr>
              <a:t>transmit the thrust from screw shaft to the thrust shaft.   </a:t>
            </a:r>
          </a:p>
          <a:p>
            <a:pPr algn="l" rtl="0"/>
            <a:r>
              <a:rPr lang="en-US" sz="2800" b="1" dirty="0">
                <a:solidFill>
                  <a:srgbClr val="C00000"/>
                </a:solidFill>
              </a:rPr>
              <a:t>(5) propeller shaft : </a:t>
            </a:r>
          </a:p>
          <a:p>
            <a:pPr algn="l" rtl="0"/>
            <a:r>
              <a:rPr lang="en-US" sz="2800" dirty="0">
                <a:solidFill>
                  <a:schemeClr val="bg1"/>
                </a:solidFill>
              </a:rPr>
              <a:t>The function of the propeller shaft </a:t>
            </a:r>
          </a:p>
          <a:p>
            <a:pPr algn="l" rtl="0"/>
            <a:r>
              <a:rPr lang="en-US" sz="2800" dirty="0">
                <a:solidFill>
                  <a:schemeClr val="bg1"/>
                </a:solidFill>
              </a:rPr>
              <a:t>is transmit the rotation from intermediate shaft to the propeller and transmit the thrust from the propeller to the intermediate shaft.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pic>
        <p:nvPicPr>
          <p:cNvPr id="4" name="Content Placeholder 3" descr="..shaft.jpg"/>
          <p:cNvPicPr>
            <a:picLocks noGrp="1" noChangeAspect="1"/>
          </p:cNvPicPr>
          <p:nvPr>
            <p:ph idx="1"/>
          </p:nvPr>
        </p:nvPicPr>
        <p:blipFill>
          <a:blip r:embed="rId3" cstate="print"/>
          <a:stretch>
            <a:fillRect/>
          </a:stretch>
        </p:blipFill>
        <p:spPr>
          <a:xfrm>
            <a:off x="285721" y="334961"/>
            <a:ext cx="8643998" cy="595155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428604"/>
            <a:ext cx="8786874" cy="6124754"/>
          </a:xfrm>
          <a:prstGeom prst="rect">
            <a:avLst/>
          </a:prstGeom>
          <a:noFill/>
        </p:spPr>
        <p:txBody>
          <a:bodyPr wrap="square" rtlCol="1">
            <a:spAutoFit/>
          </a:bodyPr>
          <a:lstStyle/>
          <a:p>
            <a:pPr algn="l" rtl="0"/>
            <a:r>
              <a:rPr lang="en-US" sz="2400" b="1" dirty="0">
                <a:solidFill>
                  <a:srgbClr val="C00000"/>
                </a:solidFill>
              </a:rPr>
              <a:t>(</a:t>
            </a:r>
            <a:r>
              <a:rPr lang="en-US" sz="2800" b="1" dirty="0">
                <a:solidFill>
                  <a:srgbClr val="C00000"/>
                </a:solidFill>
              </a:rPr>
              <a:t>6) The Propeller :</a:t>
            </a:r>
            <a:r>
              <a:rPr lang="en-US" sz="2800" dirty="0">
                <a:solidFill>
                  <a:schemeClr val="bg1"/>
                </a:solidFill>
              </a:rPr>
              <a:t>The function of the propeller is to produce  the thrust which transmitted to the propeller shaft , That thrust generated due to turning of propeller blades (which have designed angle shape) in the water , some ships have fixed angle propeller , in this type controlling of the ship’s speed is only by controlling main engine speed,  Reversing direction ( ahead or astern) is by reversing of engine motion clockwise or anticlockwise , Other ships have controlled pitch propeller which can move propeller blades around their axis, By that way we can reverse ship direction ahead or astern by reversing propeller blades’ angle , also speed can be effected by changing that angle.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967</TotalTime>
  <Words>719</Words>
  <Application>Microsoft Office PowerPoint</Application>
  <PresentationFormat>On-screen Show (4:3)</PresentationFormat>
  <Paragraphs>76</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Apex</vt:lpstr>
      <vt:lpstr>Main Shafting and propeller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Shafting and propeller</dc:title>
  <dc:creator>ayman</dc:creator>
  <cp:lastModifiedBy>Unknown User</cp:lastModifiedBy>
  <cp:revision>71</cp:revision>
  <dcterms:created xsi:type="dcterms:W3CDTF">2009-10-24T23:03:15Z</dcterms:created>
  <dcterms:modified xsi:type="dcterms:W3CDTF">2022-10-14T06:50:58Z</dcterms:modified>
</cp:coreProperties>
</file>