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EBF1DF-357B-42EE-A473-55D8F13F4314}">
  <a:tblStyle styleId="{79EBF1DF-357B-42EE-A473-55D8F13F4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d13f83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d13f83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ad13f831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ad13f831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ad13f831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ad13f831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ad13f831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ad13f831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ad13f831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ad13f831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d13f831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ad13f831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ad13f831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ad13f831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ad13f831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ad13f831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ad13f831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ad13f831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ad13f831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ad13f831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ad13f831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ad13f831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ad13f831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ad13f831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ad13f831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ad13f831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ad13f831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ad13f831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ad13f831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ad13f831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ad13f831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ad13f83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ad13f831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ad13f831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ad13f831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ad13f831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ad13f831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ad13f831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ad13f831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ad13f831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geeksforgeeks.org/c-data-types/" TargetMode="External"/><Relationship Id="rId5" Type="http://schemas.openxmlformats.org/officeDocument/2006/relationships/hyperlink" Target="https://www.geeksforgeeks.org/derived-data-types-in-c/" TargetMode="External"/><Relationship Id="rId6" Type="http://schemas.openxmlformats.org/officeDocument/2006/relationships/hyperlink" Target="https://www.geeksforgeeks.org/user-defined-data-types-in-c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Data Types Example	</a:t>
            </a:r>
            <a:endParaRPr sz="3011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11"/>
              <a:t>printf(“%d”, 120);</a:t>
            </a:r>
            <a:endParaRPr sz="261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1"/>
              <a:t>printf(“%d”, -120);</a:t>
            </a:r>
            <a:endParaRPr sz="261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1"/>
              <a:t>printf(“%f”, 50.3463);</a:t>
            </a:r>
            <a:endParaRPr sz="261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1"/>
              <a:t>printf(“%.2f”, 50.3463);</a:t>
            </a:r>
            <a:endParaRPr sz="261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1"/>
              <a:t>printf(“%c”, ‘A’);</a:t>
            </a:r>
            <a:endParaRPr sz="261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11"/>
              <a:t>printf(“%s”, “peter”);</a:t>
            </a:r>
            <a:endParaRPr sz="261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to do something!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Constant Variables</a:t>
            </a:r>
            <a:endParaRPr sz="3011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qualifier </a:t>
            </a:r>
            <a:r>
              <a:rPr lang="en-GB" sz="2600">
                <a:solidFill>
                  <a:srgbClr val="FF0000"/>
                </a:solidFill>
                <a:highlight>
                  <a:schemeClr val="lt1"/>
                </a:highlight>
              </a:rPr>
              <a:t>const </a:t>
            </a:r>
            <a:r>
              <a:rPr lang="en-GB" sz="2600"/>
              <a:t>can be applied to the declaration of any variable to specify that its value will not be changed.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/>
              <a:t>c</a:t>
            </a:r>
            <a:r>
              <a:rPr lang="en-GB" sz="2600"/>
              <a:t>onst int pi = 3.142857143</a:t>
            </a:r>
            <a:endParaRPr sz="2600"/>
          </a:p>
        </p:txBody>
      </p:sp>
      <p:sp>
        <p:nvSpPr>
          <p:cNvPr id="131" name="Google Shape;131;p24"/>
          <p:cNvSpPr txBox="1"/>
          <p:nvPr/>
        </p:nvSpPr>
        <p:spPr>
          <a:xfrm>
            <a:off x="353750" y="4428925"/>
            <a:ext cx="20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onst</a:t>
            </a:r>
            <a:r>
              <a:rPr lang="en-GB"/>
              <a:t> keyword</a:t>
            </a:r>
            <a:endParaRPr/>
          </a:p>
        </p:txBody>
      </p:sp>
      <p:cxnSp>
        <p:nvCxnSpPr>
          <p:cNvPr id="132" name="Google Shape;132;p24"/>
          <p:cNvCxnSpPr>
            <a:stCxn id="131" idx="0"/>
          </p:cNvCxnSpPr>
          <p:nvPr/>
        </p:nvCxnSpPr>
        <p:spPr>
          <a:xfrm rot="10800000">
            <a:off x="955250" y="3799225"/>
            <a:ext cx="413700" cy="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4"/>
          <p:cNvSpPr txBox="1"/>
          <p:nvPr/>
        </p:nvSpPr>
        <p:spPr>
          <a:xfrm>
            <a:off x="2320600" y="4209600"/>
            <a:ext cx="15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ata</a:t>
            </a:r>
            <a:r>
              <a:rPr lang="en-GB"/>
              <a:t> type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2384275" y="2822900"/>
            <a:ext cx="14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r>
              <a:rPr lang="en-GB"/>
              <a:t>ariable name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5249625" y="3282775"/>
            <a:ext cx="17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</a:t>
            </a:r>
            <a:endParaRPr/>
          </a:p>
        </p:txBody>
      </p:sp>
      <p:cxnSp>
        <p:nvCxnSpPr>
          <p:cNvPr id="136" name="Google Shape;136;p24"/>
          <p:cNvCxnSpPr>
            <a:stCxn id="134" idx="1"/>
          </p:cNvCxnSpPr>
          <p:nvPr/>
        </p:nvCxnSpPr>
        <p:spPr>
          <a:xfrm flipH="1">
            <a:off x="1896175" y="3023000"/>
            <a:ext cx="488100" cy="3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4"/>
          <p:cNvCxnSpPr>
            <a:stCxn id="133" idx="1"/>
          </p:cNvCxnSpPr>
          <p:nvPr/>
        </p:nvCxnSpPr>
        <p:spPr>
          <a:xfrm rot="10800000">
            <a:off x="1528300" y="3728400"/>
            <a:ext cx="7923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4"/>
          <p:cNvCxnSpPr>
            <a:stCxn id="135" idx="1"/>
          </p:cNvCxnSpPr>
          <p:nvPr/>
        </p:nvCxnSpPr>
        <p:spPr>
          <a:xfrm flipH="1">
            <a:off x="4322925" y="3482875"/>
            <a:ext cx="9267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4"/>
          <p:cNvSpPr txBox="1"/>
          <p:nvPr/>
        </p:nvSpPr>
        <p:spPr>
          <a:xfrm>
            <a:off x="3318150" y="4568875"/>
            <a:ext cx="48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value of the constant should be assigned at the declaration time.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Preprocessor Constants</a:t>
            </a:r>
            <a:endParaRPr sz="3011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We can create constants using preprocessor.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Preprocessor is an editor, it perform search and replace task.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/>
              <a:t>	#define pi 3.14</a:t>
            </a:r>
            <a:endParaRPr sz="2600"/>
          </a:p>
        </p:txBody>
      </p:sp>
      <p:sp>
        <p:nvSpPr>
          <p:cNvPr id="146" name="Google Shape;146;p25"/>
          <p:cNvSpPr txBox="1"/>
          <p:nvPr/>
        </p:nvSpPr>
        <p:spPr>
          <a:xfrm>
            <a:off x="1054175" y="3990275"/>
            <a:ext cx="17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215850" y="2748900"/>
            <a:ext cx="17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text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806925" y="3590075"/>
            <a:ext cx="17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Replace text</a:t>
            </a:r>
            <a:endParaRPr/>
          </a:p>
        </p:txBody>
      </p:sp>
      <p:cxnSp>
        <p:nvCxnSpPr>
          <p:cNvPr id="149" name="Google Shape;149;p25"/>
          <p:cNvCxnSpPr>
            <a:stCxn id="146" idx="0"/>
          </p:cNvCxnSpPr>
          <p:nvPr/>
        </p:nvCxnSpPr>
        <p:spPr>
          <a:xfrm rot="10800000">
            <a:off x="1627175" y="3792275"/>
            <a:ext cx="2901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5"/>
          <p:cNvCxnSpPr>
            <a:stCxn id="147" idx="1"/>
          </p:cNvCxnSpPr>
          <p:nvPr/>
        </p:nvCxnSpPr>
        <p:spPr>
          <a:xfrm flipH="1">
            <a:off x="2242650" y="2949000"/>
            <a:ext cx="973200" cy="4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/>
          <p:nvPr/>
        </p:nvCxnSpPr>
        <p:spPr>
          <a:xfrm rot="10800000">
            <a:off x="3084825" y="3587075"/>
            <a:ext cx="7221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Getting User Input</a:t>
            </a:r>
            <a:endParaRPr sz="3020"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We use scanf function to get user inputs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r>
              <a:rPr lang="en-GB" sz="2600"/>
              <a:t>i</a:t>
            </a:r>
            <a:r>
              <a:rPr lang="en-GB" sz="2600"/>
              <a:t>nt a;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/>
              <a:t>	scanf(“%d”, &amp;a);</a:t>
            </a:r>
            <a:endParaRPr sz="2600"/>
          </a:p>
        </p:txBody>
      </p:sp>
      <p:sp>
        <p:nvSpPr>
          <p:cNvPr id="158" name="Google Shape;158;p26"/>
          <p:cNvSpPr txBox="1"/>
          <p:nvPr/>
        </p:nvSpPr>
        <p:spPr>
          <a:xfrm>
            <a:off x="2164950" y="3976125"/>
            <a:ext cx="318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of the variable as argument</a:t>
            </a:r>
            <a:endParaRPr/>
          </a:p>
        </p:txBody>
      </p:sp>
      <p:cxnSp>
        <p:nvCxnSpPr>
          <p:cNvPr id="159" name="Google Shape;159;p26"/>
          <p:cNvCxnSpPr>
            <a:stCxn id="158" idx="0"/>
          </p:cNvCxnSpPr>
          <p:nvPr/>
        </p:nvCxnSpPr>
        <p:spPr>
          <a:xfrm rot="10800000">
            <a:off x="2985750" y="3452625"/>
            <a:ext cx="771000" cy="5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6"/>
          <p:cNvSpPr txBox="1"/>
          <p:nvPr/>
        </p:nvSpPr>
        <p:spPr>
          <a:xfrm>
            <a:off x="3749725" y="2610650"/>
            <a:ext cx="24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 specifier</a:t>
            </a:r>
            <a:endParaRPr/>
          </a:p>
        </p:txBody>
      </p:sp>
      <p:cxnSp>
        <p:nvCxnSpPr>
          <p:cNvPr id="161" name="Google Shape;161;p26"/>
          <p:cNvCxnSpPr>
            <a:stCxn id="160" idx="1"/>
          </p:cNvCxnSpPr>
          <p:nvPr/>
        </p:nvCxnSpPr>
        <p:spPr>
          <a:xfrm flipH="1">
            <a:off x="2292325" y="2810750"/>
            <a:ext cx="14574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make simple calculator by getting user inputs!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C Structures</a:t>
            </a:r>
            <a:endParaRPr sz="3011"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Simply a structure is a collection of related variables under one name.</a:t>
            </a:r>
            <a:endParaRPr sz="2611"/>
          </a:p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May contain variables of different types</a:t>
            </a:r>
            <a:endParaRPr sz="2611"/>
          </a:p>
          <a:p>
            <a:pPr indent="-394405" lvl="0" marL="457200" rtl="0" algn="l">
              <a:spcBef>
                <a:spcPts val="0"/>
              </a:spcBef>
              <a:spcAft>
                <a:spcPts val="0"/>
              </a:spcAft>
              <a:buSzPts val="2611"/>
              <a:buChar char="●"/>
            </a:pPr>
            <a:r>
              <a:rPr lang="en-GB" sz="2611"/>
              <a:t>Keyword struct is used to declare a structure.</a:t>
            </a:r>
            <a:endParaRPr sz="261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Structure Definition</a:t>
            </a:r>
            <a:endParaRPr sz="3011"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</a:t>
            </a:r>
            <a:r>
              <a:rPr lang="en-GB" sz="2600"/>
              <a:t>truct </a:t>
            </a:r>
            <a:r>
              <a:rPr lang="en-GB" sz="2600">
                <a:solidFill>
                  <a:srgbClr val="FF0000"/>
                </a:solidFill>
              </a:rPr>
              <a:t>student</a:t>
            </a:r>
            <a:r>
              <a:rPr lang="en-GB" sz="2600"/>
              <a:t>{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r>
              <a:rPr lang="en-GB" sz="2600"/>
              <a:t>i</a:t>
            </a:r>
            <a:r>
              <a:rPr lang="en-GB" sz="2600"/>
              <a:t>nt regNo;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r>
              <a:rPr lang="en-GB" sz="2600"/>
              <a:t>i</a:t>
            </a:r>
            <a:r>
              <a:rPr lang="en-GB" sz="2600"/>
              <a:t>nt age;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r>
              <a:rPr lang="en-GB" sz="2600"/>
              <a:t>i</a:t>
            </a:r>
            <a:r>
              <a:rPr lang="en-GB" sz="2600"/>
              <a:t>nt grade;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r>
              <a:rPr lang="en-GB" sz="2600"/>
              <a:t>c</a:t>
            </a:r>
            <a:r>
              <a:rPr lang="en-GB" sz="2600"/>
              <a:t>har gender;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/>
              <a:t>}student1, student2;</a:t>
            </a:r>
            <a:endParaRPr sz="2600"/>
          </a:p>
        </p:txBody>
      </p:sp>
      <p:sp>
        <p:nvSpPr>
          <p:cNvPr id="179" name="Google Shape;179;p29"/>
          <p:cNvSpPr txBox="1"/>
          <p:nvPr/>
        </p:nvSpPr>
        <p:spPr>
          <a:xfrm>
            <a:off x="4704850" y="9056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identifier</a:t>
            </a:r>
            <a:endParaRPr/>
          </a:p>
        </p:txBody>
      </p:sp>
      <p:cxnSp>
        <p:nvCxnSpPr>
          <p:cNvPr id="180" name="Google Shape;180;p29"/>
          <p:cNvCxnSpPr>
            <a:stCxn id="179" idx="1"/>
          </p:cNvCxnSpPr>
          <p:nvPr/>
        </p:nvCxnSpPr>
        <p:spPr>
          <a:xfrm flipH="1">
            <a:off x="2730850" y="1105700"/>
            <a:ext cx="19740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9"/>
          <p:cNvSpPr txBox="1"/>
          <p:nvPr/>
        </p:nvSpPr>
        <p:spPr>
          <a:xfrm>
            <a:off x="4294500" y="2596500"/>
            <a:ext cx="17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3360600" y="4535050"/>
            <a:ext cx="25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cxnSp>
        <p:nvCxnSpPr>
          <p:cNvPr id="183" name="Google Shape;183;p29"/>
          <p:cNvCxnSpPr>
            <a:stCxn id="182" idx="1"/>
          </p:cNvCxnSpPr>
          <p:nvPr/>
        </p:nvCxnSpPr>
        <p:spPr>
          <a:xfrm rot="10800000">
            <a:off x="2858400" y="4343950"/>
            <a:ext cx="5022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9"/>
          <p:cNvCxnSpPr>
            <a:stCxn id="181" idx="1"/>
          </p:cNvCxnSpPr>
          <p:nvPr/>
        </p:nvCxnSpPr>
        <p:spPr>
          <a:xfrm rot="10800000">
            <a:off x="2829900" y="2009400"/>
            <a:ext cx="146460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9"/>
          <p:cNvCxnSpPr>
            <a:stCxn id="181" idx="1"/>
          </p:cNvCxnSpPr>
          <p:nvPr/>
        </p:nvCxnSpPr>
        <p:spPr>
          <a:xfrm rot="10800000">
            <a:off x="2469300" y="2554200"/>
            <a:ext cx="1825200" cy="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9"/>
          <p:cNvCxnSpPr>
            <a:stCxn id="181" idx="1"/>
          </p:cNvCxnSpPr>
          <p:nvPr/>
        </p:nvCxnSpPr>
        <p:spPr>
          <a:xfrm flipH="1">
            <a:off x="2780400" y="2796600"/>
            <a:ext cx="151410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9"/>
          <p:cNvCxnSpPr>
            <a:stCxn id="181" idx="1"/>
          </p:cNvCxnSpPr>
          <p:nvPr/>
        </p:nvCxnSpPr>
        <p:spPr>
          <a:xfrm flipH="1">
            <a:off x="3198000" y="2796600"/>
            <a:ext cx="1096500" cy="7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Accessing Members of a Structure</a:t>
            </a:r>
            <a:endParaRPr sz="3020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Input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scanf(“%d”, &amp;student1.regNo);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Print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printf(“%d”, student1.regNo);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Assign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GB" sz="2600"/>
              <a:t>student1.gender = ‘M’;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Let’s try to do something!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What is Variable?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	</a:t>
            </a:r>
            <a:endParaRPr sz="30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Variable is a location in memory where a value can be stored for use by a program.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Variable must be declared, before they can be given a value.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Every variable has a name, a type, a value and a size.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You can’t use the keyword names to define a variable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Summary</a:t>
            </a:r>
            <a:endParaRPr sz="3011"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Variables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Data types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Constants 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Format specifier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Printf statement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Scanf statement</a:t>
            </a:r>
            <a:endParaRPr sz="2600"/>
          </a:p>
          <a:p>
            <a:pPr indent="-393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Structures 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Data Types</a:t>
            </a:r>
            <a:endParaRPr sz="3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</a:t>
            </a:r>
            <a:r>
              <a:rPr lang="en-GB" sz="2600"/>
              <a:t>har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</a:t>
            </a:r>
            <a:r>
              <a:rPr lang="en-GB" sz="2600"/>
              <a:t>nt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f</a:t>
            </a:r>
            <a:r>
              <a:rPr lang="en-GB" sz="2600"/>
              <a:t>loat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</a:t>
            </a:r>
            <a:r>
              <a:rPr lang="en-GB" sz="2600"/>
              <a:t>ouble</a:t>
            </a:r>
            <a:endParaRPr sz="2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300" y="918675"/>
            <a:ext cx="6030175" cy="3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561125" y="4365250"/>
            <a:ext cx="573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https://www.geeksforgeeks.org/c-data-types/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https://www.geeksforgeeks.org/derived-data-types-in-c/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https://www.geeksforgeeks.org/user-defined-data-types-in-c/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Variable Names	</a:t>
            </a:r>
            <a:endParaRPr sz="30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Can be a series of characters consisting of letters, digits and underscores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Does not begin with a digit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No spaces between characters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May not be a reserved word. (for, while, int)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 is case sensitive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Variable Declaration	</a:t>
            </a:r>
            <a:endParaRPr sz="301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&lt;data type&gt; &lt;name of the variable&gt;;</a:t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c</a:t>
            </a:r>
            <a:r>
              <a:rPr lang="en-GB" sz="2600"/>
              <a:t>har letter;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</a:t>
            </a:r>
            <a:r>
              <a:rPr lang="en-GB" sz="2600"/>
              <a:t>nt number;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f</a:t>
            </a:r>
            <a:r>
              <a:rPr lang="en-GB" sz="2600"/>
              <a:t>loat average;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d</a:t>
            </a:r>
            <a:r>
              <a:rPr lang="en-GB" sz="2600"/>
              <a:t>ouble area;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Variable Initialization</a:t>
            </a:r>
            <a:endParaRPr sz="301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The assignment operator can be used to store a value in a variable.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v</a:t>
            </a:r>
            <a:r>
              <a:rPr lang="en-GB" sz="2600"/>
              <a:t>ariable(left value) = expression(right value);</a:t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GB" sz="2600"/>
              <a:t>It stores the value of the expression into the memory location for the variable.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Quiz</a:t>
            </a:r>
            <a:endParaRPr sz="301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en-GB" sz="2610"/>
              <a:t>What is the value for number?</a:t>
            </a:r>
            <a:endParaRPr sz="261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610"/>
              <a:t>i</a:t>
            </a:r>
            <a:r>
              <a:rPr lang="en-GB" sz="2610"/>
              <a:t>nt number;</a:t>
            </a:r>
            <a:endParaRPr sz="261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610"/>
              <a:t>n</a:t>
            </a:r>
            <a:r>
              <a:rPr lang="en-GB" sz="2610"/>
              <a:t>umber = 90 + 10;</a:t>
            </a:r>
            <a:endParaRPr sz="2610"/>
          </a:p>
          <a:p>
            <a:pPr indent="-3943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610"/>
              <a:buChar char="●"/>
            </a:pPr>
            <a:r>
              <a:rPr lang="en-GB" sz="2610"/>
              <a:t>What is the value for points?</a:t>
            </a:r>
            <a:endParaRPr sz="2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610"/>
              <a:t>	</a:t>
            </a:r>
            <a:r>
              <a:rPr lang="en-GB" sz="2610"/>
              <a:t>i</a:t>
            </a:r>
            <a:r>
              <a:rPr lang="en-GB" sz="2610"/>
              <a:t>nt points = 0;</a:t>
            </a:r>
            <a:endParaRPr sz="2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2610"/>
              <a:t>	</a:t>
            </a:r>
            <a:r>
              <a:rPr lang="en-GB" sz="2610"/>
              <a:t>p</a:t>
            </a:r>
            <a:r>
              <a:rPr lang="en-GB" sz="2610"/>
              <a:t>oints = points + 1;</a:t>
            </a:r>
            <a:endParaRPr sz="26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6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/>
              <a:t>Display Variables</a:t>
            </a:r>
            <a:endParaRPr sz="3011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#include &lt;stdio.h&gt;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i</a:t>
            </a:r>
            <a:r>
              <a:rPr lang="en-GB" sz="2600"/>
              <a:t>nt main(void){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r>
              <a:rPr lang="en-GB" sz="2600"/>
              <a:t>i</a:t>
            </a:r>
            <a:r>
              <a:rPr lang="en-GB" sz="2600"/>
              <a:t>nt a;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</a:t>
            </a:r>
            <a:r>
              <a:rPr lang="en-GB" sz="2600"/>
              <a:t>a</a:t>
            </a:r>
            <a:r>
              <a:rPr lang="en-GB" sz="2600"/>
              <a:t> = 10;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/>
              <a:t>	printf(“%d”, a);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/>
              <a:t>}</a:t>
            </a:r>
            <a:endParaRPr sz="2600"/>
          </a:p>
        </p:txBody>
      </p:sp>
      <p:sp>
        <p:nvSpPr>
          <p:cNvPr id="99" name="Google Shape;99;p20"/>
          <p:cNvSpPr txBox="1"/>
          <p:nvPr/>
        </p:nvSpPr>
        <p:spPr>
          <a:xfrm>
            <a:off x="4825125" y="1280575"/>
            <a:ext cx="22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declaration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4899700" y="1943625"/>
            <a:ext cx="22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initialization 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4945975" y="2516150"/>
            <a:ext cx="22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981350" y="3889263"/>
            <a:ext cx="22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ormat specifier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66950" y="4414775"/>
            <a:ext cx="80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-GB">
                <a:solidFill>
                  <a:srgbClr val="FF0000"/>
                </a:solidFill>
              </a:rPr>
              <a:t>Format specifier</a:t>
            </a:r>
            <a:r>
              <a:rPr lang="en-GB">
                <a:solidFill>
                  <a:srgbClr val="FF0000"/>
                </a:solidFill>
              </a:rPr>
              <a:t> that describes the output format.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4" name="Google Shape;104;p20"/>
          <p:cNvCxnSpPr>
            <a:stCxn id="99" idx="1"/>
          </p:cNvCxnSpPr>
          <p:nvPr/>
        </p:nvCxnSpPr>
        <p:spPr>
          <a:xfrm flipH="1">
            <a:off x="1641525" y="1480675"/>
            <a:ext cx="3183600" cy="10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0"/>
          <p:cNvCxnSpPr>
            <a:stCxn id="100" idx="1"/>
          </p:cNvCxnSpPr>
          <p:nvPr/>
        </p:nvCxnSpPr>
        <p:spPr>
          <a:xfrm flipH="1">
            <a:off x="1882000" y="2143725"/>
            <a:ext cx="3017700" cy="8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0"/>
          <p:cNvCxnSpPr/>
          <p:nvPr/>
        </p:nvCxnSpPr>
        <p:spPr>
          <a:xfrm rot="10800000">
            <a:off x="2087275" y="3707163"/>
            <a:ext cx="294360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>
            <a:stCxn id="101" idx="1"/>
          </p:cNvCxnSpPr>
          <p:nvPr/>
        </p:nvCxnSpPr>
        <p:spPr>
          <a:xfrm flipH="1">
            <a:off x="2723875" y="2716250"/>
            <a:ext cx="2222100" cy="7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Format Specifier</a:t>
            </a:r>
            <a:endParaRPr sz="3020"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952500" y="15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{79EBF1DF-357B-42EE-A473-55D8F13F4314}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Specifier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Used for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%c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 single character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%s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 string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%f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 </a:t>
                      </a:r>
                      <a:r>
                        <a:rPr lang="en-GB" sz="1800"/>
                        <a:t>floating</a:t>
                      </a:r>
                      <a:r>
                        <a:rPr lang="en-GB" sz="1800"/>
                        <a:t> point number for floats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%lf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 floating point number for doubles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