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60BF4-9BFE-4674-8AB9-C5A8E4F403B2}">
  <a:tblStyle styleId="{97960BF4-9BFE-4674-8AB9-C5A8E4F403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4592e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4592e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4592e14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4592e14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4592e14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4592e14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d4592e14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d4592e14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d4592e1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d4592e1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d4592e14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d4592e14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4592e14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d4592e14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4592e14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4592e14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4592e14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4592e14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d4592e1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d4592e1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4592e14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4592e1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4592e14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4592e1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4592e14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4592e14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4592e14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4592e14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d4592e1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d4592e1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4592e14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4592e14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eeksforgeeks.org/type-conversion-c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operator-precedence-and-associativity-in-c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in 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11"/>
              <a:t>Quiz- assume no1 = 5 and no2 = 4. </a:t>
            </a:r>
            <a:endParaRPr sz="301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n</a:t>
            </a:r>
            <a:r>
              <a:rPr lang="en-GB" sz="2611"/>
              <a:t>o1 == -5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n</a:t>
            </a:r>
            <a:r>
              <a:rPr lang="en-GB" sz="2611"/>
              <a:t>o1 != no2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n</a:t>
            </a:r>
            <a:r>
              <a:rPr lang="en-GB" sz="2611"/>
              <a:t>o1 &gt; (no2 + 1)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n</a:t>
            </a:r>
            <a:r>
              <a:rPr lang="en-GB" sz="2611"/>
              <a:t>o1 &gt;= (no2 + 1)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no1 &lt;= 12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n</a:t>
            </a:r>
            <a:r>
              <a:rPr lang="en-GB" sz="2611"/>
              <a:t>o</a:t>
            </a:r>
            <a:r>
              <a:rPr lang="en-GB" sz="2611"/>
              <a:t>1 == no2</a:t>
            </a:r>
            <a:endParaRPr sz="261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Logical Operators</a:t>
            </a:r>
            <a:endParaRPr sz="3011"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{97960BF4-9BFE-4674-8AB9-C5A8E4F403B2}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Operation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Operator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 expression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Logical 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Gender == 1 &amp;&amp; age &gt;= 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Logical 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semAverage &gt;= 90 || finalExam &gt;=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Logical 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!(Grade == ‘F’)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Type Conversion	</a:t>
            </a:r>
            <a:endParaRPr sz="3011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600"/>
              <a:t>We can change the type of the variable.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float number = 90.342;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int number1;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number1 = </a:t>
            </a:r>
            <a:r>
              <a:rPr lang="en-GB" sz="2600">
                <a:solidFill>
                  <a:srgbClr val="FF0000"/>
                </a:solidFill>
              </a:rPr>
              <a:t>(int)</a:t>
            </a:r>
            <a:r>
              <a:rPr lang="en-GB" sz="2600"/>
              <a:t> a;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For more: 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https://www.geeksforgeeks.org/type-conversion-c/</a:t>
            </a:r>
            <a:endParaRPr sz="2600"/>
          </a:p>
        </p:txBody>
      </p:sp>
      <p:cxnSp>
        <p:nvCxnSpPr>
          <p:cNvPr id="122" name="Google Shape;122;p24"/>
          <p:cNvCxnSpPr/>
          <p:nvPr/>
        </p:nvCxnSpPr>
        <p:spPr>
          <a:xfrm rot="10800000">
            <a:off x="2617750" y="3466700"/>
            <a:ext cx="106830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4"/>
          <p:cNvSpPr txBox="1"/>
          <p:nvPr/>
        </p:nvSpPr>
        <p:spPr>
          <a:xfrm>
            <a:off x="3721425" y="369312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cast operator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Assignment Operator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	</a:t>
            </a:r>
            <a:endParaRPr sz="302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An assignment operator is the operator used to assign a new value to a variable.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i</a:t>
            </a:r>
            <a:r>
              <a:rPr lang="en-GB" sz="2600"/>
              <a:t>nt a;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a</a:t>
            </a:r>
            <a:r>
              <a:rPr lang="en-GB" sz="2600"/>
              <a:t> </a:t>
            </a:r>
            <a:r>
              <a:rPr lang="en-GB" sz="2600">
                <a:solidFill>
                  <a:srgbClr val="FF0000"/>
                </a:solidFill>
              </a:rPr>
              <a:t>= </a:t>
            </a:r>
            <a:r>
              <a:rPr lang="en-GB" sz="2600"/>
              <a:t>90;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	</a:t>
            </a:r>
            <a:r>
              <a:rPr lang="en-GB" sz="2600"/>
              <a:t>a</a:t>
            </a:r>
            <a:r>
              <a:rPr lang="en-GB" sz="2600"/>
              <a:t> = a + 10; // can write like this, a += 10</a:t>
            </a:r>
            <a:endParaRPr sz="2600"/>
          </a:p>
        </p:txBody>
      </p:sp>
      <p:sp>
        <p:nvSpPr>
          <p:cNvPr id="130" name="Google Shape;130;p25"/>
          <p:cNvSpPr txBox="1"/>
          <p:nvPr/>
        </p:nvSpPr>
        <p:spPr>
          <a:xfrm>
            <a:off x="2462100" y="3249925"/>
            <a:ext cx="27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operator</a:t>
            </a:r>
            <a:endParaRPr/>
          </a:p>
        </p:txBody>
      </p:sp>
      <p:cxnSp>
        <p:nvCxnSpPr>
          <p:cNvPr id="131" name="Google Shape;131;p25"/>
          <p:cNvCxnSpPr>
            <a:stCxn id="130" idx="1"/>
          </p:cNvCxnSpPr>
          <p:nvPr/>
        </p:nvCxnSpPr>
        <p:spPr>
          <a:xfrm rot="10800000">
            <a:off x="1252200" y="3226225"/>
            <a:ext cx="12099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Increment and Decrement Operators </a:t>
            </a:r>
            <a:endParaRPr sz="302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++ increment operator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--</a:t>
            </a:r>
            <a:r>
              <a:rPr lang="en-GB" sz="2600"/>
              <a:t> decrement operator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</a:t>
            </a:r>
            <a:r>
              <a:rPr lang="en-GB" sz="2600"/>
              <a:t> = ++n;		// prefix increment: n = n + 1 then a = 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</a:t>
            </a:r>
            <a:r>
              <a:rPr lang="en-GB" sz="2600"/>
              <a:t> = n++;</a:t>
            </a:r>
            <a:r>
              <a:rPr lang="en-GB" sz="2600"/>
              <a:t>		// postfix increment: a = n then n = n + 1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k</a:t>
            </a:r>
            <a:r>
              <a:rPr lang="en-GB" sz="2600"/>
              <a:t> = </a:t>
            </a:r>
            <a:r>
              <a:rPr lang="en-GB" sz="2600"/>
              <a:t>--n;		// prefix increment: n = n - 1 then a = 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k = n--;</a:t>
            </a:r>
            <a:r>
              <a:rPr lang="en-GB" sz="2600"/>
              <a:t> </a:t>
            </a:r>
            <a:r>
              <a:rPr lang="en-GB" sz="2600"/>
              <a:t>		// postfix increment: a = n then n = n - 1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Quiz- find the result of </a:t>
            </a:r>
            <a:r>
              <a:rPr lang="en-GB" sz="3011"/>
              <a:t>following</a:t>
            </a:r>
            <a:r>
              <a:rPr lang="en-GB" sz="3011"/>
              <a:t> statements if no = 10 and x = 5</a:t>
            </a:r>
            <a:endParaRPr sz="3011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450375"/>
            <a:ext cx="85206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n</a:t>
            </a:r>
            <a:r>
              <a:rPr lang="en-GB" sz="2600"/>
              <a:t>o -= 4;								</a:t>
            </a:r>
            <a:r>
              <a:rPr lang="en-GB" sz="2600"/>
              <a:t>printf(“%d\n”, x++);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printf(“%d”, no);					</a:t>
            </a:r>
            <a:r>
              <a:rPr lang="en-GB" sz="2600"/>
              <a:t>printf(“%d\n”, x);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printf(“%d\n”, ++x);												printf(“%d\n”, x);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Summary</a:t>
            </a:r>
            <a:endParaRPr sz="3011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Arithmetic operators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Operator precedence and associativity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Equality and relational operators 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Logical operators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Type conversion 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Assignment operator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Increment and decrement operators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Arithmetic Operators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	</a:t>
            </a:r>
            <a:endParaRPr sz="3020"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{97960BF4-9BFE-4674-8AB9-C5A8E4F403B2}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Arithmetic 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Addition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 + 6 = 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Subtraction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7 - 2 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Multiplication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 * 10.5 = 42.0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100 / 3 = 33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Remainder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10 % 3 =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" name="Google Shape;61;p14"/>
          <p:cNvCxnSpPr/>
          <p:nvPr/>
        </p:nvCxnSpPr>
        <p:spPr>
          <a:xfrm flipH="1" rot="10800000">
            <a:off x="3374750" y="3296650"/>
            <a:ext cx="254700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 txBox="1"/>
          <p:nvPr/>
        </p:nvSpPr>
        <p:spPr>
          <a:xfrm>
            <a:off x="2363050" y="4294500"/>
            <a:ext cx="3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-GB">
                <a:solidFill>
                  <a:srgbClr val="FF0000"/>
                </a:solidFill>
              </a:rPr>
              <a:t>fraction part of the result is truncated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something using arithmetic operators!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Operator Precedence and Associativity</a:t>
            </a:r>
            <a:endParaRPr sz="301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3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Operator precedence establishes the priority of an operator in relationship to all other operators.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Parentheses can be used to modify the normal order of execution of an expression.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Operator associativity establishes the order in which operators of the same precedence are to be executed. 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950250"/>
            <a:ext cx="85206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74 / 10 % 2 * 5 - 10 % (5 - 1)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74 / 10 % 2 * 5 - 10 % 4 -&gt; parentheses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7 % 2 * 5 - 10 % 4 -&gt; multiplication, division, remainder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   1 * 5 - 10 % 4 -&gt; multiplication, division, remainder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        5 - 10 % 4 -&gt; multiplication, division, remainder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                 5 - 2 -&gt; subtraction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                      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more: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https://www.geeksforgeeks.org/operator-precedence-and-associativity-in-c/</a:t>
            </a:r>
            <a:endParaRPr sz="11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4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{97960BF4-9BFE-4674-8AB9-C5A8E4F403B2}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Associativity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() </a:t>
                      </a:r>
                      <a:r>
                        <a:rPr lang="en-GB"/>
                        <a:t>parentheses</a:t>
                      </a: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 Multiplication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 Division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 Remainder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 Addition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Subtraction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Find the results of the following expressions</a:t>
            </a:r>
            <a:endParaRPr sz="30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8253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</a:t>
            </a:r>
            <a:r>
              <a:rPr lang="en-GB" sz="2600"/>
              <a:t>  = 2 * 5 * 5 + 3 * 5 + 7;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b</a:t>
            </a:r>
            <a:r>
              <a:rPr lang="en-GB" sz="2600"/>
              <a:t> = -75 / 25 + 5 * 3 + 2 / 3;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Equality and Relational Operators </a:t>
            </a:r>
            <a:endParaRPr sz="3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Equality and relational operators test the relationship between two expressions and yields true or false.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52500" y="21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{97960BF4-9BFE-4674-8AB9-C5A8E4F403B2}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Operation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Operator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 expression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Equal to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==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==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!=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&gt;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</a:t>
                      </a:r>
                      <a:r>
                        <a:rPr lang="en-GB"/>
                        <a:t> &lt;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Greater than or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</a:t>
                      </a:r>
                      <a:r>
                        <a:rPr lang="en-GB"/>
                        <a:t> &gt;= (6 + 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Less than or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</a:t>
                      </a:r>
                      <a:r>
                        <a:rPr lang="en-GB"/>
                        <a:t> &lt;= 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Let’s try something using </a:t>
            </a:r>
            <a:r>
              <a:rPr lang="en-GB" sz="3000">
                <a:solidFill>
                  <a:schemeClr val="dk1"/>
                </a:solidFill>
              </a:rPr>
              <a:t>Equality and Relational Operators</a:t>
            </a:r>
            <a:r>
              <a:rPr lang="en-GB" sz="3000">
                <a:solidFill>
                  <a:schemeClr val="dk1"/>
                </a:solidFill>
              </a:rPr>
              <a:t>!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Operator Precedence Revisited </a:t>
            </a:r>
            <a:endParaRPr sz="3000"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4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{97960BF4-9BFE-4674-8AB9-C5A8E4F403B2}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Operator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Associativity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Right to left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   /  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   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   &lt;=   &gt;   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==   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to right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Right to left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