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1a98afb4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1a98afb4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1a98afb4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1a98afb4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1a98afb4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1a98afb4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1a98afb4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1a98afb4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1a98afb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1a98afb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1a98afb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1a98afb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1a98afb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1a98afb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1a98afb4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1a98afb4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1a98afb4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1a98afb4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1a98afb4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1a98afb4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1a98afb4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1a98afb4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1a98afb4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1a98afb4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The format of a function</a:t>
            </a:r>
            <a:endParaRPr sz="3020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FF0000"/>
                </a:solidFill>
              </a:rPr>
              <a:t>r</a:t>
            </a:r>
            <a:r>
              <a:rPr lang="en-GB" sz="2600">
                <a:solidFill>
                  <a:srgbClr val="FF0000"/>
                </a:solidFill>
              </a:rPr>
              <a:t>eturn-value-type</a:t>
            </a:r>
            <a:r>
              <a:rPr lang="en-GB" sz="2600"/>
              <a:t> function-name(parameter-list){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statements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00"/>
              <a:t>}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Exercise 1</a:t>
            </a:r>
            <a:endParaRPr sz="3011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Write a function that displays a solid square of asterisks whose side is specified in integer parameter side. For example, if side is 4, the </a:t>
            </a:r>
            <a:r>
              <a:rPr lang="en-GB" sz="2600"/>
              <a:t>function</a:t>
            </a:r>
            <a:r>
              <a:rPr lang="en-GB" sz="2600"/>
              <a:t> displays: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					****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						****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						****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						****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Exercise 2</a:t>
            </a:r>
            <a:endParaRPr sz="3011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/>
              <a:t>Write a function called max to determine and return the largest of two integers. The integers should be input from the keyboard in the main program and pass to max function. 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Summary</a:t>
            </a:r>
            <a:endParaRPr sz="3011"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 math library functions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User defined functions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Scope of a variable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Parameter passing by value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Introduction</a:t>
            </a:r>
            <a:endParaRPr sz="301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 best way to develop and maintain large program is to construct it from smaller </a:t>
            </a:r>
            <a:r>
              <a:rPr lang="en-GB" sz="2600"/>
              <a:t>pieces</a:t>
            </a:r>
            <a:r>
              <a:rPr lang="en-GB" sz="2600"/>
              <a:t> or modules.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In C language these modules are called functions.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Another motivation to use functions is software reusability.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Math Library Functions</a:t>
            </a:r>
            <a:endParaRPr sz="302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Allows user to perform certain common mathematical calculations.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sqrt()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pow()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log()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Let’s try to basic calculations using math library functions!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User Defined Functions</a:t>
            </a:r>
            <a:endParaRPr sz="3011"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00"/>
              <a:t>#include &lt;stdio.h&gt;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00"/>
              <a:t>i</a:t>
            </a:r>
            <a:r>
              <a:rPr lang="en-GB" sz="1400"/>
              <a:t>nt square(int y);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00"/>
              <a:t>i</a:t>
            </a:r>
            <a:r>
              <a:rPr lang="en-GB" sz="1400"/>
              <a:t>nt main(void){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00"/>
              <a:t>	</a:t>
            </a:r>
            <a:r>
              <a:rPr lang="en-GB" sz="1400"/>
              <a:t>i</a:t>
            </a:r>
            <a:r>
              <a:rPr lang="en-GB" sz="1400"/>
              <a:t>nt x;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00"/>
              <a:t>	for(x = 1; x &lt;= 10; x++){</a:t>
            </a:r>
            <a:endParaRPr sz="1400"/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00"/>
              <a:t>	printf(“%d”, square(x));</a:t>
            </a:r>
            <a:endParaRPr sz="1400"/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00"/>
              <a:t>	puts(“”);</a:t>
            </a:r>
            <a:endParaRPr sz="1400"/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00"/>
              <a:t>}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00"/>
              <a:t>}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00"/>
              <a:t>i</a:t>
            </a:r>
            <a:r>
              <a:rPr lang="en-GB" sz="1400"/>
              <a:t>nt square(int y){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00"/>
              <a:t>	</a:t>
            </a:r>
            <a:r>
              <a:rPr lang="en-GB" sz="1400"/>
              <a:t>r</a:t>
            </a:r>
            <a:r>
              <a:rPr lang="en-GB" sz="1400"/>
              <a:t>eturn y * y;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00"/>
              <a:t>}</a:t>
            </a:r>
            <a:endParaRPr sz="1400"/>
          </a:p>
        </p:txBody>
      </p:sp>
      <p:sp>
        <p:nvSpPr>
          <p:cNvPr id="78" name="Google Shape;78;p17"/>
          <p:cNvSpPr txBox="1"/>
          <p:nvPr/>
        </p:nvSpPr>
        <p:spPr>
          <a:xfrm>
            <a:off x="3381825" y="1570650"/>
            <a:ext cx="25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unction prototype 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3583750" y="2523775"/>
            <a:ext cx="25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alling function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381825" y="3658325"/>
            <a:ext cx="25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alled function</a:t>
            </a:r>
            <a:endParaRPr/>
          </a:p>
        </p:txBody>
      </p:sp>
      <p:cxnSp>
        <p:nvCxnSpPr>
          <p:cNvPr id="81" name="Google Shape;81;p17"/>
          <p:cNvCxnSpPr>
            <a:stCxn id="78" idx="1"/>
          </p:cNvCxnSpPr>
          <p:nvPr/>
        </p:nvCxnSpPr>
        <p:spPr>
          <a:xfrm rot="10800000">
            <a:off x="1768725" y="1768650"/>
            <a:ext cx="16131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7"/>
          <p:cNvCxnSpPr>
            <a:stCxn id="79" idx="1"/>
          </p:cNvCxnSpPr>
          <p:nvPr/>
        </p:nvCxnSpPr>
        <p:spPr>
          <a:xfrm rot="10800000">
            <a:off x="1280650" y="2179075"/>
            <a:ext cx="2303100" cy="5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7"/>
          <p:cNvCxnSpPr>
            <a:stCxn id="79" idx="1"/>
          </p:cNvCxnSpPr>
          <p:nvPr/>
        </p:nvCxnSpPr>
        <p:spPr>
          <a:xfrm flipH="1">
            <a:off x="3105850" y="2723875"/>
            <a:ext cx="477900" cy="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7"/>
          <p:cNvCxnSpPr>
            <a:stCxn id="80" idx="1"/>
          </p:cNvCxnSpPr>
          <p:nvPr/>
        </p:nvCxnSpPr>
        <p:spPr>
          <a:xfrm rot="10800000">
            <a:off x="1754625" y="3834725"/>
            <a:ext cx="16272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7"/>
          <p:cNvSpPr txBox="1"/>
          <p:nvPr/>
        </p:nvSpPr>
        <p:spPr>
          <a:xfrm>
            <a:off x="1931475" y="3258125"/>
            <a:ext cx="15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</a:t>
            </a:r>
            <a:endParaRPr/>
          </a:p>
        </p:txBody>
      </p:sp>
      <p:cxnSp>
        <p:nvCxnSpPr>
          <p:cNvPr id="86" name="Google Shape;86;p17"/>
          <p:cNvCxnSpPr>
            <a:stCxn id="85" idx="1"/>
          </p:cNvCxnSpPr>
          <p:nvPr/>
        </p:nvCxnSpPr>
        <p:spPr>
          <a:xfrm flipH="1">
            <a:off x="1443375" y="3458225"/>
            <a:ext cx="4881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Local Variables</a:t>
            </a:r>
            <a:endParaRPr sz="302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All variables defined in function definition are local variables.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They can be accessed only in the function in </a:t>
            </a:r>
            <a:r>
              <a:rPr lang="en-GB" sz="2600"/>
              <a:t>which</a:t>
            </a:r>
            <a:r>
              <a:rPr lang="en-GB" sz="2600"/>
              <a:t> they are defined.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Parameter List</a:t>
            </a:r>
            <a:endParaRPr sz="3011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 parameter list is a comma-</a:t>
            </a:r>
            <a:r>
              <a:rPr lang="en-GB" sz="2600"/>
              <a:t>separated</a:t>
            </a:r>
            <a:r>
              <a:rPr lang="en-GB" sz="2600"/>
              <a:t> list that specifies the parameters </a:t>
            </a:r>
            <a:r>
              <a:rPr lang="en-GB" sz="2600"/>
              <a:t>received</a:t>
            </a:r>
            <a:r>
              <a:rPr lang="en-GB" sz="2600"/>
              <a:t> by the function when its called.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If a function does not </a:t>
            </a:r>
            <a:r>
              <a:rPr lang="en-GB" sz="2600"/>
              <a:t>receive</a:t>
            </a:r>
            <a:r>
              <a:rPr lang="en-GB" sz="2600"/>
              <a:t> any values, parameter list is void.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 type must be listed explicitly for each parameter.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Function Prototype </a:t>
            </a:r>
            <a:endParaRPr sz="302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 compiler uses function prototype to validate function calls.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Eg. int square(int y)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 </a:t>
            </a:r>
            <a:r>
              <a:rPr i="1" lang="en-GB" sz="2600"/>
              <a:t>int </a:t>
            </a:r>
            <a:r>
              <a:rPr lang="en-GB" sz="2600"/>
              <a:t>in </a:t>
            </a:r>
            <a:r>
              <a:rPr lang="en-GB" sz="2600"/>
              <a:t>parentheses</a:t>
            </a:r>
            <a:r>
              <a:rPr lang="en-GB" sz="2600"/>
              <a:t> informs the compiler that square expects to </a:t>
            </a:r>
            <a:r>
              <a:rPr lang="en-GB" sz="2600"/>
              <a:t>receive</a:t>
            </a:r>
            <a:r>
              <a:rPr lang="en-GB" sz="2600"/>
              <a:t> an integer.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 int to the left of the function name informs the compiler that square returns an </a:t>
            </a:r>
            <a:r>
              <a:rPr lang="en-GB" sz="2600"/>
              <a:t>integer</a:t>
            </a:r>
            <a:r>
              <a:rPr lang="en-GB" sz="2600"/>
              <a:t> result to the caller.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Return Statement</a:t>
            </a:r>
            <a:endParaRPr sz="302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Return statement helps the called function to return a value to the calling function.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If a function does not return a value, the statement </a:t>
            </a:r>
            <a:r>
              <a:rPr lang="en-GB" sz="2600">
                <a:solidFill>
                  <a:srgbClr val="FF0000"/>
                </a:solidFill>
              </a:rPr>
              <a:t>return;</a:t>
            </a:r>
            <a:endParaRPr sz="2600">
              <a:solidFill>
                <a:srgbClr val="FF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GB" sz="2600">
                <a:solidFill>
                  <a:srgbClr val="000000"/>
                </a:solidFill>
              </a:rPr>
              <a:t>If a function does return a result, the statement </a:t>
            </a:r>
            <a:r>
              <a:rPr lang="en-GB" sz="2600">
                <a:solidFill>
                  <a:srgbClr val="FF0000"/>
                </a:solidFill>
              </a:rPr>
              <a:t>return expression;</a:t>
            </a:r>
            <a:endParaRPr sz="2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