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4" r:id="rId6"/>
    <p:sldId id="265" r:id="rId7"/>
    <p:sldId id="266" r:id="rId8"/>
    <p:sldId id="258" r:id="rId9"/>
    <p:sldId id="259" r:id="rId10"/>
    <p:sldId id="260" r:id="rId11"/>
    <p:sldId id="261" r:id="rId12"/>
    <p:sldId id="267" r:id="rId13"/>
    <p:sldId id="268" r:id="rId14"/>
    <p:sldId id="269" r:id="rId15"/>
    <p:sldId id="262" r:id="rId16"/>
    <p:sldId id="270" r:id="rId17"/>
    <p:sldId id="271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slide" Target="slides/slide16.xml"/><Relationship Id="rId13" Type="http://schemas.openxmlformats.org/officeDocument/2006/relationships/slide" Target="slides/slide11.xml"/><Relationship Id="rId26" Type="http://schemas.openxmlformats.org/officeDocument/2006/relationships/customXml" Target="../customXml/item3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7" Type="http://schemas.openxmlformats.org/officeDocument/2006/relationships/slide" Target="slides/slide15.xml"/><Relationship Id="rId12" Type="http://schemas.openxmlformats.org/officeDocument/2006/relationships/slide" Target="slides/slide10.xml"/><Relationship Id="rId25" Type="http://schemas.openxmlformats.org/officeDocument/2006/relationships/customXml" Target="../customXml/item2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6" Type="http://schemas.openxmlformats.org/officeDocument/2006/relationships/slide" Target="slides/slide14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24" Type="http://schemas.openxmlformats.org/officeDocument/2006/relationships/customXml" Target="../customXml/item1.xml"/><Relationship Id="rId5" Type="http://schemas.openxmlformats.org/officeDocument/2006/relationships/slide" Target="slides/slide3.xml"/><Relationship Id="rId23" Type="http://schemas.openxmlformats.org/officeDocument/2006/relationships/tableStyles" Target="tableStyles.xml"/><Relationship Id="rId15" Type="http://schemas.openxmlformats.org/officeDocument/2006/relationships/slide" Target="slides/slide13.xml"/><Relationship Id="rId19" Type="http://schemas.openxmlformats.org/officeDocument/2006/relationships/slide" Target="slides/slide17.xml"/><Relationship Id="rId10" Type="http://schemas.openxmlformats.org/officeDocument/2006/relationships/slide" Target="slides/slide8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22" Type="http://schemas.openxmlformats.org/officeDocument/2006/relationships/viewProps" Target="viewProps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Eng. Arwa Osama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Any app implemented by Javascript can be done by TypeScript</a:t>
            </a:r>
            <a:endParaRPr lang="en-US"/>
          </a:p>
          <a:p>
            <a:r>
              <a:rPr lang="en-US"/>
              <a:t>Like.</a:t>
            </a:r>
            <a:endParaRPr lang="en-US"/>
          </a:p>
        </p:txBody>
      </p:sp>
      <p:pic>
        <p:nvPicPr>
          <p:cNvPr id="6" name="Picture 5" descr="fronte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770" y="3327400"/>
            <a:ext cx="1943100" cy="1828800"/>
          </a:xfrm>
          <a:prstGeom prst="rect">
            <a:avLst/>
          </a:prstGeom>
        </p:spPr>
      </p:pic>
      <p:pic>
        <p:nvPicPr>
          <p:cNvPr id="7" name="Picture 6" descr="backe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295" y="2980690"/>
            <a:ext cx="1772920" cy="1820545"/>
          </a:xfrm>
          <a:prstGeom prst="rect">
            <a:avLst/>
          </a:prstGeom>
        </p:spPr>
      </p:pic>
      <p:pic>
        <p:nvPicPr>
          <p:cNvPr id="8" name="Picture 7" descr="mobileA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05" y="3102610"/>
            <a:ext cx="2478405" cy="20529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nativ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2505" y="2134235"/>
            <a:ext cx="7665720" cy="3032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Node Package Manager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Command Line Utility</a:t>
            </a:r>
            <a:endParaRPr lang="en-US"/>
          </a:p>
          <a:p>
            <a:r>
              <a:rPr lang="en-US"/>
              <a:t>Package Manager for JavaScript</a:t>
            </a:r>
            <a:endParaRPr lang="en-US"/>
          </a:p>
          <a:p>
            <a:r>
              <a:rPr lang="en-US"/>
              <a:t>Install Libraries, Packages and application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Setup Environment</a:t>
            </a:r>
            <a:endParaRPr lang="en-US"/>
          </a:p>
        </p:txBody>
      </p:sp>
      <p:pic>
        <p:nvPicPr>
          <p:cNvPr id="4" name="Content Placeholder 3" descr="nativ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6735" y="2324735"/>
            <a:ext cx="8557260" cy="2651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types in TypeScript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09600" y="1174750"/>
          <a:ext cx="10972800" cy="41998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00580"/>
                <a:gridCol w="5214620"/>
                <a:gridCol w="3657600"/>
              </a:tblGrid>
              <a:tr h="558301">
                <a:tc>
                  <a:txBody>
                    <a:bodyPr/>
                    <a:p>
                      <a:pPr algn="l"/>
                      <a:r>
                        <a:rPr lang="en-US" dirty="0"/>
                        <a:t>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dirty="0"/>
                    </a:p>
                  </a:txBody>
                  <a:tcPr anchor="ctr"/>
                </a:tc>
              </a:tr>
              <a:tr h="580913">
                <a:tc>
                  <a:txBody>
                    <a:bodyPr/>
                    <a:p>
                      <a:r>
                        <a:rPr lang="en-US" dirty="0"/>
                        <a:t>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/>
                        <a:t>Represents textual data.	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/>
                        <a:t>let name: string = "John";</a:t>
                      </a:r>
                      <a:endParaRPr lang="en-US" dirty="0"/>
                    </a:p>
                  </a:txBody>
                  <a:tcPr anchor="ctr"/>
                </a:tc>
              </a:tr>
              <a:tr h="419548">
                <a:tc>
                  <a:txBody>
                    <a:bodyPr/>
                    <a:p>
                      <a:r>
                        <a:rPr lang="en-US" dirty="0"/>
                        <a:t>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/>
                        <a:t>Represents both integers and floating-point numbers.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/>
                        <a:t>let age: number = 25;</a:t>
                      </a:r>
                      <a:endParaRPr lang="en-US" dirty="0"/>
                    </a:p>
                  </a:txBody>
                  <a:tcPr anchor="ctr"/>
                </a:tc>
              </a:tr>
              <a:tr h="559398">
                <a:tc>
                  <a:txBody>
                    <a:bodyPr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/>
                        <a:t>Represents a true/false value.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/>
                        <a:t>let </a:t>
                      </a:r>
                      <a:r>
                        <a:rPr lang="en-US" dirty="0" err="1"/>
                        <a:t>isActive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= true;</a:t>
                      </a:r>
                      <a:endParaRPr lang="en-US" dirty="0"/>
                    </a:p>
                  </a:txBody>
                  <a:tcPr anchor="ctr"/>
                </a:tc>
              </a:tr>
              <a:tr h="516367">
                <a:tc>
                  <a:txBody>
                    <a:bodyPr/>
                    <a:p>
                      <a:r>
                        <a:rPr lang="en-US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/>
                        <a:t>Represents an intentional absence of any object value.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/>
                        <a:t>let data: null = null;</a:t>
                      </a:r>
                      <a:endParaRPr lang="en-US" dirty="0"/>
                    </a:p>
                  </a:txBody>
                  <a:tcPr anchor="ctr"/>
                </a:tc>
              </a:tr>
              <a:tr h="747654">
                <a:tc>
                  <a:txBody>
                    <a:bodyPr/>
                    <a:p>
                      <a:r>
                        <a:rPr lang="en-US" dirty="0"/>
                        <a:t>undefined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/>
                        <a:t>Represents a variable that has not been assigned a value.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/>
                        <a:t>let value: undefined;</a:t>
                      </a:r>
                      <a:endParaRPr lang="en-US" dirty="0"/>
                    </a:p>
                  </a:txBody>
                  <a:tcPr anchor="ctr"/>
                </a:tc>
              </a:tr>
              <a:tr h="473336">
                <a:tc>
                  <a:txBody>
                    <a:bodyPr/>
                    <a:p>
                      <a:r>
                        <a:rPr lang="en-US" dirty="0" err="1"/>
                        <a:t>bigint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/>
                        <a:t>Represents large integers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/>
                        <a:t>let </a:t>
                      </a:r>
                      <a:r>
                        <a:rPr lang="en-US" dirty="0" err="1"/>
                        <a:t>bigNum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bigint</a:t>
                      </a:r>
                      <a:r>
                        <a:rPr lang="en-US" dirty="0"/>
                        <a:t> = 100n;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Types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09600" y="1174750"/>
          <a:ext cx="10972800" cy="55606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00580"/>
                <a:gridCol w="5214620"/>
                <a:gridCol w="3657600"/>
              </a:tblGrid>
              <a:tr h="558301">
                <a:tc>
                  <a:txBody>
                    <a:bodyPr/>
                    <a:p>
                      <a:pPr algn="l"/>
                      <a:r>
                        <a:rPr lang="en-US" dirty="0"/>
                        <a:t>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dirty="0"/>
                    </a:p>
                  </a:txBody>
                  <a:tcPr anchor="ctr"/>
                </a:tc>
              </a:tr>
              <a:tr h="580913">
                <a:tc>
                  <a:txBody>
                    <a:bodyPr/>
                    <a:p>
                      <a:r>
                        <a:rPr lang="en-US" dirty="0"/>
                        <a:t>any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Disables type checking, allowing any type.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data: any = "hello";</a:t>
                      </a:r>
                      <a:endParaRPr lang="en-US" dirty="0"/>
                    </a:p>
                  </a:txBody>
                  <a:tcPr anchor="ctr"/>
                </a:tc>
              </a:tr>
              <a:tr h="419548"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unknown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Similar to </a:t>
                      </a:r>
                      <a:r>
                        <a:rPr lang="en-US" dirty="0"/>
                        <a:t>any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but safer. Requires type checking before use.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let data: unknown = "hello";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559398">
                <a:tc>
                  <a:txBody>
                    <a:bodyPr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the absence of a value, often used as a function return type.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nl-N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log(): void { console.log("Hi"); }</a:t>
                      </a:r>
                      <a:endParaRPr lang="en-US" dirty="0"/>
                    </a:p>
                  </a:txBody>
                  <a:tcPr/>
                </a:tc>
              </a:tr>
              <a:tr h="516367"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never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Represents a value that never occurs (e.g., a function that always throws).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function error(): never { throw new Error(); 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747654"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object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Represents any non-primitive type (objects, arrays, functions, etc.).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let user: object = { name: "John" };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473336">
                <a:tc>
                  <a:txBody>
                    <a:bodyPr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Represents an array of elements of a specific type.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let numbers: number[] = [1, 2, 3];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473336">
                <a:tc>
                  <a:txBody>
                    <a:bodyPr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an array with a fixed number of elements of known types.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person: [string, number] = ["John", 25];</a:t>
                      </a:r>
                      <a:endParaRPr lang="en-US" dirty="0"/>
                    </a:p>
                  </a:txBody>
                  <a:tcPr/>
                </a:tc>
              </a:tr>
              <a:tr h="473336">
                <a:tc>
                  <a:txBody>
                    <a:bodyPr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Represents a set of named constants.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Color { Red, Green, Blue };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Custom Types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09600" y="1174750"/>
          <a:ext cx="10972800" cy="52965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00580"/>
                <a:gridCol w="5214620"/>
                <a:gridCol w="3657600"/>
              </a:tblGrid>
              <a:tr h="558301">
                <a:tc>
                  <a:txBody>
                    <a:bodyPr/>
                    <a:p>
                      <a:pPr algn="l"/>
                      <a:r>
                        <a:rPr lang="en-US" dirty="0"/>
                        <a:t>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dirty="0"/>
                    </a:p>
                  </a:txBody>
                  <a:tcPr anchor="ctr"/>
                </a:tc>
              </a:tr>
              <a:tr h="580913">
                <a:tc>
                  <a:txBody>
                    <a:bodyPr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Defines the shape of an object.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User { name: string; age: number; }</a:t>
                      </a:r>
                      <a:endParaRPr lang="en-US" dirty="0"/>
                    </a:p>
                  </a:txBody>
                  <a:tcPr anchor="ctr"/>
                </a:tc>
              </a:tr>
              <a:tr h="419548">
                <a:tc>
                  <a:txBody>
                    <a:bodyPr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Creates a custom type alias (can combine or extend other types).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type ID = string | number;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559398">
                <a:tc>
                  <a:txBody>
                    <a:bodyPr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Represents a value that can be one of several types.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let id: string | number = "123";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516367">
                <a:tc>
                  <a:txBody>
                    <a:bodyPr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literal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Represents a specific value as a type.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let direction: "left" | "right" = "left";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747654">
                <a:tc>
                  <a:txBody>
                    <a:bodyPr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Defines the type of a function (parameters and return type).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type Add = (a: number, b: number) =&gt; number;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473336"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class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Defines a blueprint for creating objects with properties and methods.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class Animal { name: string; 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473336">
                <a:tc>
                  <a:txBody>
                    <a:bodyPr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Allows reusable, type-safe code by parameterizing types.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identity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&lt;T&gt;(arg: T): T { return arg; }</a:t>
                      </a:r>
                      <a:br>
                        <a:rPr lang="fr-FR" dirty="0"/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Utility Types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09600" y="1174750"/>
          <a:ext cx="10972800" cy="55822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3570"/>
                <a:gridCol w="5848350"/>
                <a:gridCol w="3230880"/>
              </a:tblGrid>
              <a:tr h="558301">
                <a:tc>
                  <a:txBody>
                    <a:bodyPr/>
                    <a:p>
                      <a:pPr algn="l"/>
                      <a:r>
                        <a:rPr lang="en-US" dirty="0"/>
                        <a:t>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dirty="0"/>
                    </a:p>
                  </a:txBody>
                  <a:tcPr anchor="ctr"/>
                </a:tc>
              </a:tr>
              <a:tr h="580913">
                <a:tc>
                  <a:txBody>
                    <a:bodyPr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Partial&lt;T&gt;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Makes all properties of T optional.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Partial&lt;User&gt;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419548"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Required&lt;T&gt;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Makes all properties of T required.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Required&lt;User&gt;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559398">
                <a:tc>
                  <a:txBody>
                    <a:bodyPr/>
                    <a:p>
                      <a:r>
                        <a:rPr lang="en-US" dirty="0" err="1">
                          <a:effectLst/>
                        </a:rPr>
                        <a:t>Readonly</a:t>
                      </a:r>
                      <a:r>
                        <a:rPr lang="en-US" dirty="0">
                          <a:effectLst/>
                        </a:rPr>
                        <a:t>&lt;T&gt;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Makes all properties of T read-only.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 err="1">
                          <a:effectLst/>
                        </a:rPr>
                        <a:t>Readonly</a:t>
                      </a:r>
                      <a:r>
                        <a:rPr lang="en-US" dirty="0">
                          <a:effectLst/>
                        </a:rPr>
                        <a:t>&lt;User&gt;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516367"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Record&lt;K, T&gt;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Creates an object type with keys of type K and values of type T.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Record&lt;string, number&gt;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597046"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Pick&lt;T, K&gt;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Selects a subset of properties from T based on K.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Pick&lt;User, "name"&gt;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473336"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Omit&lt;T, K&gt;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Removes a subset of properties from T based on K.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Omit&lt;User, "age"&gt;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473336"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Exclude&lt;T, U&gt;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Excludes types from T that are assignable to U.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Exclude&lt;string | number, number&gt;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419549"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Extract&lt;T, U&gt;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Extracts types from T that are assignable to U.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Extract&lt;string | number, number&gt;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473336">
                <a:tc>
                  <a:txBody>
                    <a:bodyPr/>
                    <a:p>
                      <a:r>
                        <a:rPr lang="en-US" dirty="0" err="1">
                          <a:effectLst/>
                        </a:rPr>
                        <a:t>NonNullable</a:t>
                      </a:r>
                      <a:r>
                        <a:rPr lang="en-US" dirty="0">
                          <a:effectLst/>
                        </a:rPr>
                        <a:t>&lt;T&gt;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>
                          <a:effectLst/>
                        </a:rPr>
                        <a:t>Removes null and undefined from T.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NonNullable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&lt;string | null&gt;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TypeScript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Typescript is a new programing language</a:t>
            </a:r>
            <a:endParaRPr lang="en-US"/>
          </a:p>
          <a:p>
            <a:r>
              <a:rPr lang="en-US"/>
              <a:t>It has been around since 2012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1178560" y="2956560"/>
            <a:ext cx="2631440" cy="1041400"/>
          </a:xfrm>
          <a:prstGeom prst="cub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457200" marR="0" lvl="1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TypeScript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348480" y="3129280"/>
            <a:ext cx="1910080" cy="59944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Depend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Cube 8"/>
          <p:cNvSpPr/>
          <p:nvPr/>
        </p:nvSpPr>
        <p:spPr>
          <a:xfrm>
            <a:off x="6908800" y="3058160"/>
            <a:ext cx="2458720" cy="828040"/>
          </a:xfrm>
          <a:prstGeom prst="cub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JavaScript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TypeScript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Strongly typed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Select variable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Control variable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Object Oriented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Compiled Language</a:t>
            </a:r>
            <a:endParaRPr lang="en-US"/>
          </a:p>
          <a:p>
            <a:pPr marL="514350" indent="-514350">
              <a:buAutoNum type="arabicPeriod"/>
            </a:pP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/>
              <a:t>JavaScript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en-US"/>
              <a:t>Dynamically typed</a:t>
            </a:r>
            <a:endParaRPr lang="en-US"/>
          </a:p>
          <a:p>
            <a:pPr lvl="1"/>
            <a:r>
              <a:rPr lang="en-US"/>
              <a:t>Var a =’...’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727440" y="3322320"/>
            <a:ext cx="904240" cy="1016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3" name="Text Box 12"/>
          <p:cNvSpPr txBox="1"/>
          <p:nvPr/>
        </p:nvSpPr>
        <p:spPr>
          <a:xfrm>
            <a:off x="9834880" y="3210560"/>
            <a:ext cx="1270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String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707120" y="3393440"/>
            <a:ext cx="883920" cy="4978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5" name="Text Box 14"/>
          <p:cNvSpPr txBox="1"/>
          <p:nvPr/>
        </p:nvSpPr>
        <p:spPr>
          <a:xfrm>
            <a:off x="9834880" y="3799840"/>
            <a:ext cx="196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Number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686800" y="3454400"/>
            <a:ext cx="660400" cy="10464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7" name="Text Box 16"/>
          <p:cNvSpPr txBox="1"/>
          <p:nvPr/>
        </p:nvSpPr>
        <p:spPr>
          <a:xfrm>
            <a:off x="9834880" y="4500880"/>
            <a:ext cx="233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Boolean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TypeScript</a:t>
            </a:r>
            <a:endParaRPr lang="en-US"/>
          </a:p>
        </p:txBody>
      </p:sp>
      <p:pic>
        <p:nvPicPr>
          <p:cNvPr id="9" name="Content Placeholder 8" descr="Ander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64730" y="1182370"/>
            <a:ext cx="4137025" cy="2935605"/>
          </a:xfrm>
          <a:prstGeom prst="rect">
            <a:avLst/>
          </a:prstGeom>
        </p:spPr>
      </p:pic>
      <p:pic>
        <p:nvPicPr>
          <p:cNvPr id="10" name="Picture 9" descr="Anders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" y="3093720"/>
            <a:ext cx="7399020" cy="22783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tj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8955" y="855980"/>
            <a:ext cx="9913620" cy="4968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Oval 7"/>
          <p:cNvSpPr/>
          <p:nvPr/>
        </p:nvSpPr>
        <p:spPr>
          <a:xfrm>
            <a:off x="934720" y="2336800"/>
            <a:ext cx="2946400" cy="3444240"/>
          </a:xfrm>
          <a:prstGeom prst="ellipse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TypeScript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TypeScript?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TypeScript is a superset of javascript</a:t>
            </a:r>
            <a:endParaRPr lang="en-US"/>
          </a:p>
          <a:p>
            <a:endParaRPr lang="en-US"/>
          </a:p>
        </p:txBody>
      </p:sp>
      <p:pic>
        <p:nvPicPr>
          <p:cNvPr id="4" name="Picture 3" descr="nati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8120" y="1758950"/>
            <a:ext cx="3764280" cy="397002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259840" y="3183890"/>
            <a:ext cx="2255520" cy="244856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Es7,8,9,10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Oval 5"/>
          <p:cNvSpPr/>
          <p:nvPr/>
        </p:nvSpPr>
        <p:spPr>
          <a:xfrm>
            <a:off x="1595120" y="3799840"/>
            <a:ext cx="1584960" cy="15748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Es6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28800" y="4362450"/>
            <a:ext cx="1117600" cy="934720"/>
          </a:xfrm>
          <a:prstGeom prst="ellips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Es5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Additional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Type annotations</a:t>
            </a:r>
            <a:endParaRPr lang="en-US"/>
          </a:p>
          <a:p>
            <a:r>
              <a:rPr lang="en-US"/>
              <a:t>Interface</a:t>
            </a:r>
            <a:endParaRPr lang="en-US"/>
          </a:p>
          <a:p>
            <a:r>
              <a:rPr lang="en-US"/>
              <a:t>Enumerated types</a:t>
            </a:r>
            <a:endParaRPr lang="en-US"/>
          </a:p>
          <a:p>
            <a:r>
              <a:rPr lang="en-US"/>
              <a:t>Generics</a:t>
            </a:r>
            <a:endParaRPr lang="en-US"/>
          </a:p>
          <a:p>
            <a:r>
              <a:rPr lang="en-US"/>
              <a:t>Tuples</a:t>
            </a:r>
            <a:endParaRPr lang="en-US"/>
          </a:p>
          <a:p>
            <a:r>
              <a:rPr lang="en-US"/>
              <a:t>Async/await</a:t>
            </a:r>
            <a:endParaRPr lang="en-US"/>
          </a:p>
          <a:p>
            <a:r>
              <a:rPr lang="en-US"/>
              <a:t>Classes</a:t>
            </a:r>
            <a:endParaRPr lang="en-US"/>
          </a:p>
          <a:p>
            <a:r>
              <a:rPr lang="en-US"/>
              <a:t>Modules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usability in community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2860 companies around the world use typescript in their projects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Picture 3" descr="m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0780" y="3171190"/>
            <a:ext cx="2127885" cy="1287780"/>
          </a:xfrm>
          <a:prstGeom prst="rect">
            <a:avLst/>
          </a:prstGeom>
        </p:spPr>
      </p:pic>
      <p:pic>
        <p:nvPicPr>
          <p:cNvPr id="5" name="Picture 4" descr="sl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20" y="3171190"/>
            <a:ext cx="1310640" cy="1226820"/>
          </a:xfrm>
          <a:prstGeom prst="rect">
            <a:avLst/>
          </a:prstGeom>
        </p:spPr>
      </p:pic>
      <p:pic>
        <p:nvPicPr>
          <p:cNvPr id="6" name="Picture 5" descr="triva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770" y="3003550"/>
            <a:ext cx="1485900" cy="13944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Frameworks</a:t>
            </a:r>
            <a:endParaRPr lang="en-US"/>
          </a:p>
        </p:txBody>
      </p:sp>
      <p:pic>
        <p:nvPicPr>
          <p:cNvPr id="4" name="Content Placeholder 3" descr="Angula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49495" y="2514600"/>
            <a:ext cx="1943100" cy="1828800"/>
          </a:xfrm>
          <a:prstGeom prst="rect">
            <a:avLst/>
          </a:prstGeom>
        </p:spPr>
      </p:pic>
      <p:pic>
        <p:nvPicPr>
          <p:cNvPr id="5" name="Picture 4" descr="rea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70" y="1732280"/>
            <a:ext cx="1943100" cy="1828800"/>
          </a:xfrm>
          <a:prstGeom prst="rect">
            <a:avLst/>
          </a:prstGeom>
        </p:spPr>
      </p:pic>
      <p:pic>
        <p:nvPicPr>
          <p:cNvPr id="6" name="Picture 5" descr="vu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410" y="2199640"/>
            <a:ext cx="19431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AEEC6628B1A4DAF2BD7FD37F885CD" ma:contentTypeVersion="12" ma:contentTypeDescription="Create a new document." ma:contentTypeScope="" ma:versionID="24bc72f00e0273f03138349a1a236e40">
  <xsd:schema xmlns:xsd="http://www.w3.org/2001/XMLSchema" xmlns:xs="http://www.w3.org/2001/XMLSchema" xmlns:p="http://schemas.microsoft.com/office/2006/metadata/properties" xmlns:ns2="0e8e96a6-f450-4cc8-abca-16f2514dd959" xmlns:ns3="6197795e-e75c-4adf-97c8-05dcd46755c0" targetNamespace="http://schemas.microsoft.com/office/2006/metadata/properties" ma:root="true" ma:fieldsID="4c855610664c032cf8db2283f037932a" ns2:_="" ns3:_="">
    <xsd:import namespace="0e8e96a6-f450-4cc8-abca-16f2514dd959"/>
    <xsd:import namespace="6197795e-e75c-4adf-97c8-05dcd46755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e96a6-f450-4cc8-abca-16f2514dd9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97795e-e75c-4adf-97c8-05dcd46755c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1bb446-c8f0-404b-9795-f15403a852b7}" ma:internalName="TaxCatchAll" ma:showField="CatchAllData" ma:web="6197795e-e75c-4adf-97c8-05dcd46755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e8e96a6-f450-4cc8-abca-16f2514dd959">
      <Terms xmlns="http://schemas.microsoft.com/office/infopath/2007/PartnerControls"/>
    </lcf76f155ced4ddcb4097134ff3c332f>
    <TaxCatchAll xmlns="6197795e-e75c-4adf-97c8-05dcd46755c0" xsi:nil="true"/>
  </documentManagement>
</p:properties>
</file>

<file path=customXml/itemProps1.xml><?xml version="1.0" encoding="utf-8"?>
<ds:datastoreItem xmlns:ds="http://schemas.openxmlformats.org/officeDocument/2006/customXml" ds:itemID="{B8A50D77-CBDD-490C-A50E-109F9D8BA809}"/>
</file>

<file path=customXml/itemProps2.xml><?xml version="1.0" encoding="utf-8"?>
<ds:datastoreItem xmlns:ds="http://schemas.openxmlformats.org/officeDocument/2006/customXml" ds:itemID="{60F47675-4D98-4D66-94D5-F2D3B70770CB}"/>
</file>

<file path=customXml/itemProps3.xml><?xml version="1.0" encoding="utf-8"?>
<ds:datastoreItem xmlns:ds="http://schemas.openxmlformats.org/officeDocument/2006/customXml" ds:itemID="{E2960417-B6AE-4C27-A7B3-7451979D6EE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3517</Words>
  <Application>WPS Slides</Application>
  <PresentationFormat>Widescreen</PresentationFormat>
  <Paragraphs>316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/>
  <cp:lastModifiedBy>Arwa Nour</cp:lastModifiedBy>
  <cp:revision>1</cp:revision>
  <dcterms:created xsi:type="dcterms:W3CDTF">2025-04-05T02:13:08Z</dcterms:created>
  <dcterms:modified xsi:type="dcterms:W3CDTF">2025-04-05T02:13:08Z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552B137A6F0F4231A5471274192BB9CB_11</vt:lpwstr>
  </property>
  <property fmtid="{D5CDD505-2E9C-101B-9397-08002B2CF9AE}" pid="3" name="KSOProductBuildVer">
    <vt:lpwstr>1033-12.2.0.20782</vt:lpwstr>
  </property>
  <property fmtid="{D5CDD505-2E9C-101B-9397-08002B2CF9AE}" pid="4" name="ContentTypeId">
    <vt:lpwstr>0x010100D6AAEEC6628B1A4DAF2BD7FD37F885CD</vt:lpwstr>
  </property>
</Properties>
</file>