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4" r:id="rId6"/>
    <p:sldId id="266" r:id="rId7"/>
    <p:sldId id="278" r:id="rId8"/>
    <p:sldId id="279" r:id="rId9"/>
    <p:sldId id="280" r:id="rId10"/>
    <p:sldId id="281" r:id="rId11"/>
    <p:sldId id="282" r:id="rId12"/>
    <p:sldId id="283" r:id="rId13"/>
    <p:sldId id="271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66" d="100"/>
          <a:sy n="66" d="100"/>
        </p:scale>
        <p:origin x="-900" y="-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=""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1D17ACC-377E-4FC0-B594-0259E4F18B53}" type="datetime1">
              <a:rPr lang="ru-RU" smtClean="0"/>
              <a:t>24.05.2025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8EEFA9E-C190-4F5C-8394-BD5F1CD55C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A94106A3-03A6-4269-91E5-6C81A63C5F07}" type="datetime1">
              <a:rPr lang="ru-RU" smtClean="0"/>
              <a:pPr/>
              <a:t>24.05.2025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2289C57-55D7-40A4-A101-E74FAC7A09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ru-RU" sz="3600" spc="15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8" name="Графический объект 7">
            <a:extLst>
              <a:ext uri="{FF2B5EF4-FFF2-40B4-BE49-F238E27FC236}">
                <a16:creationId xmlns="" xmlns:a16="http://schemas.microsoft.com/office/drawing/2014/main" id="{A04F1E16-9A84-4D0E-9706-79C396AF6A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 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ru-RU" sz="24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=""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Заполнитель таблицы 7">
            <a:extLst>
              <a:ext uri="{FF2B5EF4-FFF2-40B4-BE49-F238E27FC236}">
                <a16:creationId xmlns=""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=""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=""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="" xmlns:a16="http://schemas.microsoft.com/office/drawing/2014/main" id="{E34303BA-AFB6-0E22-486F-785994E3B7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=""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=""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=""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="" xmlns:a16="http://schemas.microsoft.com/office/drawing/2014/main" id="{E0588715-35AD-8BE1-A5FC-E28BDD3854A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544E9C70-0200-3C21-7766-CB9EA5FBFA8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=""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=""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8" name="Заполнитель таблицы 7">
            <a:extLst>
              <a:ext uri="{FF2B5EF4-FFF2-40B4-BE49-F238E27FC236}">
                <a16:creationId xmlns=""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=""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=""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ru-RU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="" xmlns:a16="http://schemas.microsoft.com/office/drawing/2014/main" id="{ED3361C9-310A-4255-A94E-B77588962D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Нижний колонтитул 7">
            <a:extLst>
              <a:ext uri="{FF2B5EF4-FFF2-40B4-BE49-F238E27FC236}">
                <a16:creationId xmlns=""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=""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="" xmlns:a16="http://schemas.microsoft.com/office/drawing/2014/main" id="{D514C6BF-376E-43E8-881D-2E767426990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ru-RU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4A96E214-6A61-C8A7-B1DB-C8C260C134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=""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=""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="" xmlns:a16="http://schemas.microsoft.com/office/drawing/2014/main" id="{5D8E94DD-0F7B-3F92-58EA-5F06D557BF4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>
            <a:extLst>
              <a:ext uri="{FF2B5EF4-FFF2-40B4-BE49-F238E27FC236}">
                <a16:creationId xmlns=""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=""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="" xmlns:a16="http://schemas.microsoft.com/office/drawing/2014/main" id="{18E16CF1-2502-F2F0-2C27-2DD7979033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=""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=""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Прямая соединительная линия 11">
            <a:extLst>
              <a:ext uri="{FF2B5EF4-FFF2-40B4-BE49-F238E27FC236}">
                <a16:creationId xmlns="" xmlns:a16="http://schemas.microsoft.com/office/drawing/2014/main" id="{34E84FEE-D475-A71D-7996-5925602ECF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=""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=""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="" xmlns:a16="http://schemas.microsoft.com/office/drawing/2014/main" id="{5E045004-3604-59DC-13E0-7A0B2DF78C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Графический объект 9">
            <a:extLst>
              <a:ext uri="{FF2B5EF4-FFF2-40B4-BE49-F238E27FC236}">
                <a16:creationId xmlns="" xmlns:a16="http://schemas.microsoft.com/office/drawing/2014/main" id="{955F7B05-9431-1FBA-415D-6CF2DF562B9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=""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=""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=""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=""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="" xmlns:a16="http://schemas.microsoft.com/office/drawing/2014/main" id="{6A217F83-0BDB-C70B-29FE-2651DE19153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=""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=""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Текст 2">
            <a:extLst>
              <a:ext uri="{FF2B5EF4-FFF2-40B4-BE49-F238E27FC236}">
                <a16:creationId xmlns=""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=""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ru-RU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ru-RU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ru-RU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ru-RU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=""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=""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=""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0" name="Номер слайда 5">
            <a:extLst>
              <a:ext uri="{FF2B5EF4-FFF2-40B4-BE49-F238E27FC236}">
                <a16:creationId xmlns=""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>
            <a:extLst>
              <a:ext uri="{FF2B5EF4-FFF2-40B4-BE49-F238E27FC236}">
                <a16:creationId xmlns="" xmlns:a16="http://schemas.microsoft.com/office/drawing/2014/main" id="{3B2CC92D-F90A-CB67-4860-D6939AC295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=""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=""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=""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=""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29193" y="3429000"/>
            <a:ext cx="4941771" cy="3200400"/>
          </a:xfrm>
        </p:spPr>
        <p:txBody>
          <a:bodyPr rtlCol="0" anchor="ctr"/>
          <a:lstStyle>
            <a:defPPr>
              <a:defRPr lang="ru-RU"/>
            </a:defPPr>
          </a:lstStyle>
          <a:p>
            <a:pPr algn="ctr" rtl="0"/>
            <a:r>
              <a:rPr lang="ru-RU" sz="3200" dirty="0"/>
              <a:t>Итоговый проект по информатике Путинцевой маргариты </a:t>
            </a:r>
            <a:br>
              <a:rPr lang="ru-RU" sz="3200" dirty="0"/>
            </a:br>
            <a:r>
              <a:rPr lang="ru-RU" sz="3200" dirty="0"/>
              <a:t>х-71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СПАСИБО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61129" y="2804161"/>
            <a:ext cx="8420100" cy="1780860"/>
          </a:xfrm>
        </p:spPr>
        <p:txBody>
          <a:bodyPr>
            <a:noAutofit/>
          </a:bodyPr>
          <a:lstStyle/>
          <a:p>
            <a:r>
              <a:rPr lang="ru-RU" sz="4000" dirty="0" smtClean="0"/>
              <a:t>Калькулятор для расчёта молярной </a:t>
            </a:r>
            <a:r>
              <a:rPr lang="ru-RU" sz="4000" dirty="0"/>
              <a:t/>
            </a:r>
            <a:br>
              <a:rPr lang="ru-RU" sz="4000" dirty="0"/>
            </a:br>
            <a:r>
              <a:rPr lang="ru-RU" sz="4000" dirty="0" smtClean="0"/>
              <a:t>массы вещества в растворе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703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4400" dirty="0"/>
              <a:t>цель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 rtl="0"/>
              <a:t>3</a:t>
            </a:fld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r>
              <a:rPr lang="ru-RU" sz="2400" dirty="0" smtClean="0"/>
              <a:t>Разработать </a:t>
            </a:r>
            <a:r>
              <a:rPr lang="ru-RU" sz="2400" dirty="0"/>
              <a:t>калькулятор для быстрого и точного вычисления массовой доли вещества в растворе, который поможет </a:t>
            </a:r>
            <a:r>
              <a:rPr lang="ru-RU" sz="2400" dirty="0" smtClean="0"/>
              <a:t>пользователям </a:t>
            </a:r>
            <a:r>
              <a:rPr lang="ru-RU" sz="2400" dirty="0"/>
              <a:t>упростить расчёты и избежать ошибок при подготовке растворов.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="" xmlns:a16="http://schemas.microsoft.com/office/drawing/2014/main" id="{D87F08D6-2CA7-4A5A-BE34-07113DCA53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Рисунок 4">
            <a:extLst>
              <a:ext uri="{FF2B5EF4-FFF2-40B4-BE49-F238E27FC236}">
                <a16:creationId xmlns="" xmlns:a16="http://schemas.microsoft.com/office/drawing/2014/main" id="{84E394AB-7CF7-E011-29B5-FDD25962D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481955" cy="6876288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3824" y="1728092"/>
            <a:ext cx="4699205" cy="85991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dirty="0"/>
              <a:t>проблема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7024914" y="3319970"/>
            <a:ext cx="438331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/>
              <a:t>Многие специалисты, </a:t>
            </a:r>
            <a:r>
              <a:rPr lang="ru-RU" sz="2400" dirty="0"/>
              <a:t>работающие с растворами, сталкиваются с необходимостью точного расчёта массовой доли вещества.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27015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Алгоритм 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682171" y="1567543"/>
            <a:ext cx="7928429" cy="5109027"/>
          </a:xfrm>
        </p:spPr>
        <p:txBody>
          <a:bodyPr>
            <a:noAutofit/>
          </a:bodyPr>
          <a:lstStyle/>
          <a:p>
            <a:r>
              <a:rPr lang="ru-RU" sz="1600" b="0" dirty="0"/>
              <a:t>1. Ввод данных:  </a:t>
            </a:r>
          </a:p>
          <a:p>
            <a:r>
              <a:rPr lang="ru-RU" sz="1600" b="0" dirty="0"/>
              <a:t>   - Пользователь вводит массу каждого раствора (в граммах) и его концентрацию (в %).  </a:t>
            </a:r>
          </a:p>
          <a:p>
            <a:r>
              <a:rPr lang="ru-RU" sz="1600" b="0" dirty="0"/>
              <a:t>   - Ввод продолжается, пока пользователь не введёт 0 для массы.  </a:t>
            </a:r>
          </a:p>
          <a:p>
            <a:r>
              <a:rPr lang="ru-RU" sz="1600" b="0" dirty="0"/>
              <a:t>   - Данные сохраняются в списке </a:t>
            </a:r>
            <a:r>
              <a:rPr lang="ru-RU" sz="1600" b="0" dirty="0" err="1"/>
              <a:t>solutions</a:t>
            </a:r>
            <a:r>
              <a:rPr lang="ru-RU" sz="1600" b="0" dirty="0"/>
              <a:t> в виде кортежей (масса, концентрация).  </a:t>
            </a:r>
          </a:p>
          <a:p>
            <a:r>
              <a:rPr lang="ru-RU" sz="1600" b="0" dirty="0"/>
              <a:t>2. Расчёт общей массовой доли:  </a:t>
            </a:r>
          </a:p>
          <a:p>
            <a:r>
              <a:rPr lang="ru-RU" sz="1600" b="0" dirty="0"/>
              <a:t>   - Для каждого раствора вычисляется масса чистого вещества:  </a:t>
            </a:r>
          </a:p>
          <a:p>
            <a:r>
              <a:rPr lang="ru-RU" sz="1600" b="0" dirty="0" smtClean="0"/>
              <a:t>- </a:t>
            </a:r>
            <a:r>
              <a:rPr lang="ru-RU" sz="1600" b="0" dirty="0"/>
              <a:t>Суммируются:</a:t>
            </a:r>
          </a:p>
          <a:p>
            <a:r>
              <a:rPr lang="ru-RU" sz="1600" b="0" dirty="0"/>
              <a:t>     - Общая масса всех растворов (</a:t>
            </a:r>
            <a:r>
              <a:rPr lang="ru-RU" sz="1600" b="0" dirty="0" err="1"/>
              <a:t>total_mass_solution</a:t>
            </a:r>
            <a:r>
              <a:rPr lang="ru-RU" sz="1600" b="0" dirty="0"/>
              <a:t>).  </a:t>
            </a:r>
          </a:p>
          <a:p>
            <a:r>
              <a:rPr lang="ru-RU" sz="1600" b="0" dirty="0"/>
              <a:t>     - Общая масса вещества (</a:t>
            </a:r>
            <a:r>
              <a:rPr lang="ru-RU" sz="1600" b="0" dirty="0" err="1"/>
              <a:t>total_mass_substance</a:t>
            </a:r>
            <a:r>
              <a:rPr lang="ru-RU" sz="1600" b="0" dirty="0"/>
              <a:t>).  </a:t>
            </a:r>
          </a:p>
          <a:p>
            <a:r>
              <a:rPr lang="ru-RU" sz="1600" b="0" dirty="0"/>
              <a:t>   - Итоговая массовая доля вычисляется по формуле:  </a:t>
            </a:r>
          </a:p>
          <a:p>
            <a:r>
              <a:rPr lang="ru-RU" sz="1600" b="0" dirty="0" smtClean="0"/>
              <a:t>3</a:t>
            </a:r>
            <a:r>
              <a:rPr lang="ru-RU" sz="1600" b="0" dirty="0"/>
              <a:t>. Вывод результата:  </a:t>
            </a:r>
          </a:p>
          <a:p>
            <a:r>
              <a:rPr lang="ru-RU" sz="1600" b="0" dirty="0"/>
              <a:t>   - Программа выводит общую массовую долю вещества в смеси с округлением до 2 знаков после запятой.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51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Бизнес модель проекта</a:t>
            </a:r>
            <a:endParaRPr lang="ru-RU" sz="4000" dirty="0"/>
          </a:p>
        </p:txBody>
      </p:sp>
      <p:sp>
        <p:nvSpPr>
          <p:cNvPr id="3" name="Таблица 2"/>
          <p:cNvSpPr>
            <a:spLocks noGrp="1"/>
          </p:cNvSpPr>
          <p:nvPr>
            <p:ph type="tbl" sz="quarter" idx="14"/>
          </p:nvPr>
        </p:nvSpPr>
        <p:spPr>
          <a:xfrm>
            <a:off x="-11818257" y="2092317"/>
            <a:ext cx="10515600" cy="3570963"/>
          </a:xfrm>
        </p:spPr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ru-RU" smtClean="0"/>
              <a:pPr rtl="0"/>
              <a:t>6</a:t>
            </a:fld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12799" y="2092317"/>
            <a:ext cx="1017451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1. </a:t>
            </a:r>
            <a:r>
              <a:rPr lang="ru-RU" sz="2400" dirty="0" smtClean="0"/>
              <a:t>Целевая аудитория </a:t>
            </a:r>
            <a:endParaRPr lang="ru-RU" sz="2400" dirty="0"/>
          </a:p>
          <a:p>
            <a:r>
              <a:rPr lang="ru-RU" sz="2400" dirty="0"/>
              <a:t>Химические и фармацевтические компании – контроль качества и приготовление растворов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Научные лаборатории (медицинские, биохимические, промышленные) – точные расчёты концентраций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Учебные заведения – использование в школах, колледжах, вузах для обучения химии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Производственные предприятия – пищевая промышленность, нефтехимия, косметика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Частные пользователи (студенты, преподаватели, энтузиасты</a:t>
            </a:r>
            <a:r>
              <a:rPr lang="ru-RU" sz="2400" dirty="0" smtClean="0"/>
              <a:t>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58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975026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Бизнес модель проекта</a:t>
            </a:r>
            <a:endParaRPr lang="ru-RU" sz="40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4141658" y="1852875"/>
            <a:ext cx="3924300" cy="4644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3"/>
          </p:nvPr>
        </p:nvSpPr>
        <p:spPr>
          <a:xfrm>
            <a:off x="-4221843" y="2337196"/>
            <a:ext cx="3943627" cy="323426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-4147243" y="2152678"/>
            <a:ext cx="3943627" cy="464499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14"/>
          </p:nvPr>
        </p:nvSpPr>
        <p:spPr>
          <a:xfrm>
            <a:off x="2098623" y="1663908"/>
            <a:ext cx="9863528" cy="4821951"/>
          </a:xfrm>
        </p:spPr>
        <p:txBody>
          <a:bodyPr>
            <a:noAutofit/>
          </a:bodyPr>
          <a:lstStyle/>
          <a:p>
            <a:r>
              <a:rPr lang="ru-RU" sz="2400" dirty="0" smtClean="0"/>
              <a:t>2</a:t>
            </a:r>
            <a:r>
              <a:rPr lang="ru-RU" sz="2400" dirty="0"/>
              <a:t>. Источники дохода</a:t>
            </a:r>
          </a:p>
          <a:p>
            <a:r>
              <a:rPr lang="ru-RU" sz="2400" dirty="0"/>
              <a:t>(а) Бесплатная версия (</a:t>
            </a:r>
            <a:r>
              <a:rPr lang="ru-RU" sz="2400" dirty="0" err="1"/>
              <a:t>Freemium</a:t>
            </a:r>
            <a:r>
              <a:rPr lang="ru-RU" sz="2400" dirty="0"/>
              <a:t>)</a:t>
            </a:r>
          </a:p>
          <a:p>
            <a:r>
              <a:rPr lang="ru-RU" sz="2400" dirty="0"/>
              <a:t>Базовый функционал (расчёт массовой доли, простой интерфейс</a:t>
            </a:r>
            <a:r>
              <a:rPr lang="ru-RU" sz="2400" dirty="0" smtClean="0"/>
              <a:t>).</a:t>
            </a:r>
            <a:endParaRPr lang="ru-RU" sz="2400" dirty="0"/>
          </a:p>
          <a:p>
            <a:r>
              <a:rPr lang="ru-RU" sz="2400" dirty="0"/>
              <a:t>Доступ через веб-сайт или мобильное приложение с рекламой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(б) Платная версия (</a:t>
            </a:r>
            <a:r>
              <a:rPr lang="ru-RU" sz="2400" dirty="0" err="1"/>
              <a:t>Premium</a:t>
            </a:r>
            <a:r>
              <a:rPr lang="ru-RU" sz="2400" dirty="0"/>
              <a:t> / Подписка)</a:t>
            </a:r>
          </a:p>
          <a:p>
            <a:r>
              <a:rPr lang="ru-RU" sz="2400" dirty="0"/>
              <a:t>Расширенные функции</a:t>
            </a:r>
            <a:r>
              <a:rPr lang="ru-RU" sz="2400" dirty="0" smtClean="0"/>
              <a:t>:</a:t>
            </a:r>
            <a:endParaRPr lang="ru-RU" sz="2400" dirty="0"/>
          </a:p>
          <a:p>
            <a:r>
              <a:rPr lang="ru-RU" sz="2400" dirty="0"/>
              <a:t>Расчёт </a:t>
            </a:r>
            <a:r>
              <a:rPr lang="ru-RU" sz="2400" dirty="0" err="1"/>
              <a:t>молярности</a:t>
            </a:r>
            <a:r>
              <a:rPr lang="ru-RU" sz="2400" dirty="0"/>
              <a:t>, нормальности, пересчёт единиц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Сохранение расчётов, экспорт в </a:t>
            </a:r>
            <a:r>
              <a:rPr lang="ru-RU" sz="2400" dirty="0" err="1"/>
              <a:t>Excel</a:t>
            </a:r>
            <a:r>
              <a:rPr lang="ru-RU" sz="2400" dirty="0"/>
              <a:t>/PDF</a:t>
            </a:r>
            <a:r>
              <a:rPr lang="ru-RU" sz="2400" dirty="0" smtClean="0"/>
              <a:t>.</a:t>
            </a:r>
            <a:endParaRPr lang="ru-RU" sz="2400" dirty="0"/>
          </a:p>
          <a:p>
            <a:r>
              <a:rPr lang="ru-RU" sz="2400" dirty="0"/>
              <a:t>API-интеграция для корпоративных клиентов.</a:t>
            </a:r>
          </a:p>
          <a:p>
            <a:endParaRPr lang="ru-RU" sz="240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ru-RU" smtClean="0"/>
              <a:pPr rtl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589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22318" y="268360"/>
            <a:ext cx="8736082" cy="1197583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Бизнес модель  проекта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725715" y="1480457"/>
            <a:ext cx="8476342" cy="4689673"/>
          </a:xfrm>
        </p:spPr>
        <p:txBody>
          <a:bodyPr>
            <a:noAutofit/>
          </a:bodyPr>
          <a:lstStyle/>
          <a:p>
            <a:r>
              <a:rPr lang="ru-RU" sz="2400" b="0" dirty="0" smtClean="0"/>
              <a:t>Модели </a:t>
            </a:r>
            <a:r>
              <a:rPr lang="ru-RU" sz="2400" b="0" dirty="0"/>
              <a:t>монетизации</a:t>
            </a:r>
            <a:r>
              <a:rPr lang="ru-RU" sz="2400" b="0" dirty="0" smtClean="0"/>
              <a:t>:</a:t>
            </a:r>
            <a:endParaRPr lang="ru-RU" sz="2400" b="0" dirty="0"/>
          </a:p>
          <a:p>
            <a:r>
              <a:rPr lang="ru-RU" sz="2400" b="0" dirty="0"/>
              <a:t>Подписка (</a:t>
            </a:r>
            <a:r>
              <a:rPr lang="ru-RU" sz="2400" b="0" dirty="0" smtClean="0"/>
              <a:t>месячная годовая</a:t>
            </a:r>
            <a:r>
              <a:rPr lang="ru-RU" sz="2400" b="0" dirty="0"/>
              <a:t>) – $5–20 в месяц</a:t>
            </a:r>
            <a:r>
              <a:rPr lang="ru-RU" sz="2400" b="0" dirty="0" smtClean="0"/>
              <a:t>.</a:t>
            </a:r>
            <a:endParaRPr lang="ru-RU" sz="2400" b="0" dirty="0"/>
          </a:p>
          <a:p>
            <a:r>
              <a:rPr lang="ru-RU" sz="2400" b="0" dirty="0"/>
              <a:t>Разовая продажа </a:t>
            </a:r>
            <a:r>
              <a:rPr lang="ru-RU" sz="2400" b="0" dirty="0" err="1"/>
              <a:t>десктопной</a:t>
            </a:r>
            <a:r>
              <a:rPr lang="ru-RU" sz="2400" b="0" dirty="0"/>
              <a:t> версии – $30–100</a:t>
            </a:r>
            <a:r>
              <a:rPr lang="ru-RU" sz="2400" b="0" dirty="0" smtClean="0"/>
              <a:t>.</a:t>
            </a:r>
            <a:endParaRPr lang="ru-RU" sz="2400" b="0" dirty="0"/>
          </a:p>
          <a:p>
            <a:r>
              <a:rPr lang="ru-RU" sz="2400" b="0" dirty="0"/>
              <a:t>Корпоративные лицензии для предприятий – от $500/год</a:t>
            </a:r>
            <a:r>
              <a:rPr lang="ru-RU" sz="2400" b="0" dirty="0" smtClean="0"/>
              <a:t>.</a:t>
            </a:r>
            <a:endParaRPr lang="ru-RU" sz="2400" b="0" dirty="0"/>
          </a:p>
          <a:p>
            <a:r>
              <a:rPr lang="ru-RU" sz="2400" b="0" dirty="0"/>
              <a:t>(в) Дополнительные услуги</a:t>
            </a:r>
          </a:p>
          <a:p>
            <a:r>
              <a:rPr lang="ru-RU" sz="2400" b="0" dirty="0"/>
              <a:t>Индивидуальная разработка под нужды компании (интеграция с </a:t>
            </a:r>
            <a:r>
              <a:rPr lang="ru-RU" sz="2400" b="0" dirty="0" err="1"/>
              <a:t>LabWare</a:t>
            </a:r>
            <a:r>
              <a:rPr lang="ru-RU" sz="2400" b="0" dirty="0"/>
              <a:t>, SAP</a:t>
            </a:r>
            <a:r>
              <a:rPr lang="ru-RU" sz="2400" b="0" dirty="0" smtClean="0"/>
              <a:t>).</a:t>
            </a:r>
            <a:endParaRPr lang="ru-RU" sz="2400" b="0" dirty="0"/>
          </a:p>
          <a:p>
            <a:r>
              <a:rPr lang="ru-RU" sz="2400" b="0" dirty="0"/>
              <a:t>Облачное решение для команд с историей расчётов</a:t>
            </a:r>
            <a:r>
              <a:rPr lang="ru-RU" sz="2400" b="0" dirty="0" smtClean="0"/>
              <a:t>.</a:t>
            </a:r>
            <a:endParaRPr lang="ru-RU" sz="2400" b="0" dirty="0"/>
          </a:p>
          <a:p>
            <a:r>
              <a:rPr lang="ru-RU" sz="2400" b="0" dirty="0"/>
              <a:t>Реклама партнёров (производители реактивов, лабораторного оборудования).</a:t>
            </a:r>
          </a:p>
          <a:p>
            <a:endParaRPr lang="ru-RU" sz="2400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ru-RU" smtClean="0"/>
              <a:pPr rtl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457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8245" y="203198"/>
            <a:ext cx="5884027" cy="655865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итог</a:t>
            </a:r>
            <a:endParaRPr lang="ru-RU" sz="4000" dirty="0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ru-RU" smtClean="0"/>
              <a:pPr rtl="0"/>
              <a:t>9</a:t>
            </a:fld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4"/>
          </p:nvPr>
        </p:nvSpPr>
        <p:spPr>
          <a:xfrm>
            <a:off x="5018296" y="917574"/>
            <a:ext cx="5907176" cy="2536826"/>
          </a:xfrm>
        </p:spPr>
        <p:txBody>
          <a:bodyPr>
            <a:noAutofit/>
          </a:bodyPr>
          <a:lstStyle/>
          <a:p>
            <a:r>
              <a:rPr lang="ru-RU" sz="2000" dirty="0"/>
              <a:t>Разработан удобный и точный калькулятор для расчёта массовой доли веществ в растворах</a:t>
            </a:r>
            <a:r>
              <a:rPr lang="ru-RU" sz="2000" dirty="0" smtClean="0"/>
              <a:t>.</a:t>
            </a:r>
            <a:endParaRPr lang="ru-RU" sz="2000" dirty="0"/>
          </a:p>
          <a:p>
            <a:r>
              <a:rPr lang="ru-RU" sz="2000" dirty="0"/>
              <a:t>Ключевые результаты:</a:t>
            </a:r>
          </a:p>
          <a:p>
            <a:r>
              <a:rPr lang="ru-RU" sz="2000" dirty="0"/>
              <a:t>✔ Автоматизированы сложные расчёты</a:t>
            </a:r>
          </a:p>
          <a:p>
            <a:r>
              <a:rPr lang="ru-RU" sz="2000" dirty="0"/>
              <a:t>✔ Исключены ошибки в вычислениях</a:t>
            </a:r>
          </a:p>
          <a:p>
            <a:r>
              <a:rPr lang="ru-RU" sz="2000" dirty="0"/>
              <a:t>✔ Создано простое и понятное </a:t>
            </a:r>
            <a:r>
              <a:rPr lang="ru-RU" sz="2000" dirty="0" smtClean="0"/>
              <a:t>решение</a:t>
            </a:r>
            <a:endParaRPr lang="ru-RU" sz="2000" dirty="0"/>
          </a:p>
          <a:p>
            <a:r>
              <a:rPr lang="ru-RU" sz="2000" dirty="0"/>
              <a:t>Преимущества</a:t>
            </a:r>
            <a:r>
              <a:rPr lang="ru-RU" sz="2000" dirty="0" smtClean="0"/>
              <a:t>:</a:t>
            </a:r>
            <a:endParaRPr lang="ru-RU" sz="2000" dirty="0"/>
          </a:p>
          <a:p>
            <a:r>
              <a:rPr lang="ru-RU" sz="2000" dirty="0"/>
              <a:t>Экономия </a:t>
            </a:r>
            <a:r>
              <a:rPr lang="ru-RU" sz="2000" dirty="0" smtClean="0"/>
              <a:t>времени</a:t>
            </a:r>
            <a:endParaRPr lang="ru-RU" sz="2000" dirty="0"/>
          </a:p>
          <a:p>
            <a:r>
              <a:rPr lang="ru-RU" sz="2000" dirty="0"/>
              <a:t>Подходит для профессионалов и </a:t>
            </a:r>
            <a:r>
              <a:rPr lang="ru-RU" sz="2000" dirty="0" smtClean="0"/>
              <a:t>студентов</a:t>
            </a:r>
            <a:endParaRPr lang="ru-RU" sz="2000" dirty="0"/>
          </a:p>
          <a:p>
            <a:r>
              <a:rPr lang="ru-RU" sz="2000" dirty="0"/>
              <a:t>Возможность дальнейшего </a:t>
            </a:r>
            <a:r>
              <a:rPr lang="ru-RU" sz="2000" dirty="0" smtClean="0"/>
              <a:t>развития</a:t>
            </a:r>
            <a:endParaRPr lang="ru-RU" sz="2000" dirty="0"/>
          </a:p>
          <a:p>
            <a:r>
              <a:rPr lang="ru-RU" sz="2000" dirty="0"/>
              <a:t>Проект готов к использованию и имеет хорошие перспективы для внедрения в образовательных и промышленных сферах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8369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72977041_TF67328976_Win32" id="{5020E0DF-7C16-4BDB-9142-A1F72DC8C12E}" vid="{6F8719E1-032A-49EA-88D6-D8E01ADD111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230e9df3-be65-4c73-a93b-d1236ebd677e"/>
    <ds:schemaRef ds:uri="http://schemas.microsoft.com/office/infopath/2007/PartnerControls"/>
    <ds:schemaRef ds:uri="16c05727-aa75-4e4a-9b5f-8a80a1165891"/>
    <ds:schemaRef ds:uri="http://schemas.microsoft.com/office/2006/documentManagement/types"/>
    <ds:schemaRef ds:uri="71af3243-3dd4-4a8d-8c0d-dd76da1f02a5"/>
    <ds:schemaRef ds:uri="http://schemas.microsoft.com/sharepoint/v3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{3E03B817-9D59-4E63-8D0B-A220542E2963}tf67328976_win32</Template>
  <TotalTime>7264</TotalTime>
  <Words>446</Words>
  <Application>Microsoft Office PowerPoint</Application>
  <PresentationFormat>Произвольный</PresentationFormat>
  <Paragraphs>69</Paragraphs>
  <Slides>10</Slides>
  <Notes>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Итоговый проект по информатике Путинцевой маргариты  х-71</vt:lpstr>
      <vt:lpstr>Калькулятор для расчёта молярной  массы вещества в растворе</vt:lpstr>
      <vt:lpstr>цель</vt:lpstr>
      <vt:lpstr>проблема</vt:lpstr>
      <vt:lpstr>Алгоритм </vt:lpstr>
      <vt:lpstr>Бизнес модель проекта</vt:lpstr>
      <vt:lpstr>Бизнес модель проекта</vt:lpstr>
      <vt:lpstr>Бизнес модель  проекта</vt:lpstr>
      <vt:lpstr>итог</vt:lpstr>
      <vt:lpstr>СПАСИБО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по информатике Путинцевой маргариты  х-71</dc:title>
  <dc:creator>Unicum_Student</dc:creator>
  <cp:lastModifiedBy>user</cp:lastModifiedBy>
  <cp:revision>10</cp:revision>
  <dcterms:created xsi:type="dcterms:W3CDTF">2025-05-15T01:55:47Z</dcterms:created>
  <dcterms:modified xsi:type="dcterms:W3CDTF">2025-05-29T00:52:44Z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