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23.png" ContentType="image/png"/>
  <Override PartName="/ppt/media/image18.gif" ContentType="image/gif"/>
  <Override PartName="/ppt/media/image30.png" ContentType="image/png"/>
  <Override PartName="/ppt/media/image25.gif" ContentType="image/gif"/>
  <Override PartName="/ppt/media/image28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27.gif" ContentType="image/gif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.png" ContentType="image/png"/>
  <Override PartName="/ppt/media/image31.gif" ContentType="image/gif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C34447-37F8-4863-B4D2-DACB135A58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FB461-007A-4E27-93B4-8CD2C424FD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0CEED0-F8D5-4A7B-8B89-8B3FDBE8CB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9D1293-4C04-46E5-8C26-0E8469F1C8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4DE923-69D1-427D-A6C3-423EFCC2BE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19C700-4A50-4619-9BFC-DDC5D2D5C3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B376F3-A59C-4CC6-817F-47C547BC4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9E5BB1-D3F3-4CA0-B01E-04022DACB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9F1952-E034-455E-8EBB-95C042E418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73734C-E425-4CAA-B605-A286233E4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02F278-8598-49EF-BC9C-51C4E1224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0F525-1A4A-4101-84E4-566CA55C6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786562-D3BF-494B-9366-D286A6C35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71E447-1062-4D30-8685-B222BFCBA4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7ED591-5A74-4070-B0D2-214DEB5794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32DF4B-05D9-46B5-A882-668B0B74ED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578855-FCE6-4176-A082-C18574A35D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CCFC98-40A7-4798-BE25-3FEEAE4820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43300E-1ACA-4B2E-A54A-DEA7BAFB25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00776B-F00D-49F2-94B7-749EF30B94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263D57-54B8-4358-B41B-9B97E118DE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907FA0-F97E-4BCD-8309-E9482FB569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C37CA-0E9E-4FEC-AF3E-151C3BE9CF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E335A7-897F-46DA-A47B-61CEDA2423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630FDD-51E8-4EBB-AA97-290C586995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F9A207-0668-4F6B-87D8-9F58A65CF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09EA48-C8CA-4A8C-AE24-263BF035F6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BA2700-C78D-4280-BC4F-DD34CA552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41DCFE-FC54-4906-89A8-F2D8553C6D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6510AC-866F-4A69-9ED0-7276005780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5CFA8-05C7-4670-8827-86C2388EC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B4BA7-133F-4C3E-A5DC-1574EC15F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227EF4-604C-4589-B28C-47A099432F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306A6-FFCD-404A-AE9B-9DD688AA79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E3CA7-21AD-48EE-B026-61DE65B1B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447AA8-539F-432B-AE82-A03D66D80B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AB017B6-5630-4B2E-AA39-28E3B83BDB1B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3BFD033-06BD-464E-869E-724890DE15FE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628167F-04F2-47DA-934A-374FDA0E7251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gif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gif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gif"/><Relationship Id="rId3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gif"/><Relationship Id="rId3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medium.com/@Erik_Krieg/what-is-nix-nixos-aab5610f0d7f" TargetMode="External"/><Relationship Id="rId2" Type="http://schemas.openxmlformats.org/officeDocument/2006/relationships/hyperlink" Target="https://xeiaso.net/talks/2024/nix-docker-build/" TargetMode="External"/><Relationship Id="rId3" Type="http://schemas.openxmlformats.org/officeDocument/2006/relationships/hyperlink" Target="https://haseebmajid.dev/posts/2023-10-26-how-to-setup-a-go-development-shell-with-nix-flakes/" TargetMode="External"/><Relationship Id="rId4" Type="http://schemas.openxmlformats.org/officeDocument/2006/relationships/hyperlink" Target="https://youtu.be/5D3nUU1OVx8?si=nbnTB5r2czDHdcX0" TargetMode="External"/><Relationship Id="rId5" Type="http://schemas.openxmlformats.org/officeDocument/2006/relationships/hyperlink" Target="https://www.youtube.com/watch?v=S3VBi6kHw5c&amp;pp=ygUKTml4IEZsYWtlcw%3D%3D" TargetMode="External"/><Relationship Id="rId6" Type="http://schemas.openxmlformats.org/officeDocument/2006/relationships/hyperlink" Target="https://www.youtube.com/watch?v=0uixRE8xlbY&amp;pp=ygUKTml4IEZsYWtlcw%3D%3D" TargetMode="External"/><Relationship Id="rId7" Type="http://schemas.openxmlformats.org/officeDocument/2006/relationships/hyperlink" Target="https://www.youtube.com/watch?v=yQwW8dkuHqw&amp;pp=ygUKTml4IEZsYWtlcw%3D%3D" TargetMode="External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980000" y="1855800"/>
            <a:ext cx="900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000" spc="-1" strike="noStrike">
                <a:solidFill>
                  <a:srgbClr val="dd4100"/>
                </a:solidFill>
                <a:latin typeface="Noto Sans"/>
              </a:rPr>
              <a:t>Reproducible Environments </a:t>
            </a:r>
            <a:br>
              <a:rPr sz="4000"/>
            </a:br>
            <a:r>
              <a:rPr b="0" lang="en-GB" sz="4000" spc="-1" strike="noStrike">
                <a:solidFill>
                  <a:srgbClr val="dd4100"/>
                </a:solidFill>
                <a:latin typeface="Noto Sans"/>
              </a:rPr>
              <a:t>and Builds with Nix</a:t>
            </a:r>
            <a:endParaRPr b="0" lang="en-GB" sz="40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8596080" y="5344920"/>
            <a:ext cx="1483920" cy="325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1200" spc="-1" strike="noStrike">
                <a:latin typeface="Noto Sans"/>
              </a:rPr>
              <a:t>Nathan Pankhurst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2520000" cy="3426120"/>
          </a:xfrm>
          <a:prstGeom prst="rect">
            <a:avLst/>
          </a:prstGeom>
          <a:ln w="1800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360000" y="5400000"/>
            <a:ext cx="1667880" cy="230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800" spc="-1" strike="noStrike">
                <a:latin typeface="Noto Sans"/>
              </a:rPr>
              <a:t>* Graphic Design is my passion</a:t>
            </a:r>
            <a:endParaRPr b="0" lang="en-GB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Development Environment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grpSp>
        <p:nvGrpSpPr>
          <p:cNvPr id="164" name=""/>
          <p:cNvGrpSpPr/>
          <p:nvPr/>
        </p:nvGrpSpPr>
        <p:grpSpPr>
          <a:xfrm>
            <a:off x="205200" y="838800"/>
            <a:ext cx="9669600" cy="4015080"/>
            <a:chOff x="205200" y="838800"/>
            <a:chExt cx="9669600" cy="4015080"/>
          </a:xfrm>
        </p:grpSpPr>
        <p:pic>
          <p:nvPicPr>
            <p:cNvPr id="165" name="" descr=""/>
            <p:cNvPicPr/>
            <p:nvPr/>
          </p:nvPicPr>
          <p:blipFill>
            <a:blip r:embed="rId2"/>
            <a:stretch/>
          </p:blipFill>
          <p:spPr>
            <a:xfrm>
              <a:off x="3251880" y="838800"/>
              <a:ext cx="3500640" cy="4015080"/>
            </a:xfrm>
            <a:prstGeom prst="rect">
              <a:avLst/>
            </a:prstGeom>
            <a:ln w="18000">
              <a:noFill/>
            </a:ln>
          </p:spPr>
        </p:pic>
        <p:sp>
          <p:nvSpPr>
            <p:cNvPr id="166" name=""/>
            <p:cNvSpPr/>
            <p:nvPr/>
          </p:nvSpPr>
          <p:spPr>
            <a:xfrm>
              <a:off x="7265880" y="1249200"/>
              <a:ext cx="2608920" cy="3556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Noto Sans"/>
                </a:rPr>
                <a:t>Pinning Nixpkgs Version</a:t>
              </a:r>
              <a:endParaRPr b="0" lang="en-GB" sz="1800" spc="-1" strike="noStrike">
                <a:latin typeface="Noto Sans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205200" y="1860120"/>
              <a:ext cx="2608920" cy="3556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Noto Sans"/>
                </a:rPr>
                <a:t>Multi-system Targeting</a:t>
              </a:r>
              <a:endParaRPr b="0" lang="en-GB" sz="1800" spc="-1" strike="noStrike">
                <a:latin typeface="Noto Sans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7255440" y="3157920"/>
              <a:ext cx="2143080" cy="3556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Noto Sans"/>
                </a:rPr>
                <a:t>Development Shell</a:t>
              </a:r>
              <a:endParaRPr b="0" lang="en-GB" sz="1800" spc="-1" strike="noStrike">
                <a:latin typeface="Noto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5878440" y="3354480"/>
              <a:ext cx="1232280" cy="11412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 flipH="1">
              <a:off x="6562080" y="1408320"/>
              <a:ext cx="559080" cy="5148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>
              <a:off x="2917800" y="2039760"/>
              <a:ext cx="807480" cy="1044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278298-E37C-4FBC-A44A-681D65217E4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Develop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253880" y="1080000"/>
            <a:ext cx="7572600" cy="37861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683DA3-4540-4B40-881A-E9D586210DA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GoMod2Nix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Manage Go’s transitive dependencies in Nix;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`gomod2nix generate`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Generates a `gomod2nix.toml` dictating the contents of go.mod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</p:txBody>
      </p:sp>
      <p:grpSp>
        <p:nvGrpSpPr>
          <p:cNvPr id="177" name=""/>
          <p:cNvGrpSpPr/>
          <p:nvPr/>
        </p:nvGrpSpPr>
        <p:grpSpPr>
          <a:xfrm>
            <a:off x="5580000" y="3060000"/>
            <a:ext cx="3960000" cy="1957680"/>
            <a:chOff x="5580000" y="3060000"/>
            <a:chExt cx="3960000" cy="1957680"/>
          </a:xfrm>
        </p:grpSpPr>
        <p:sp>
          <p:nvSpPr>
            <p:cNvPr id="178" name=""/>
            <p:cNvSpPr/>
            <p:nvPr/>
          </p:nvSpPr>
          <p:spPr>
            <a:xfrm>
              <a:off x="5760000" y="3060000"/>
              <a:ext cx="3780000" cy="1800000"/>
            </a:xfrm>
            <a:custGeom>
              <a:avLst/>
              <a:gdLst/>
              <a:ahLst/>
              <a:rect l="l" t="t" r="r" b="b"/>
              <a:pathLst>
                <a:path w="45355" h="21600">
                  <a:moveTo>
                    <a:pt x="3600" y="0"/>
                  </a:moveTo>
                  <a:arcTo wR="3600" hR="3600" stAng="16200000" swAng="-5400000"/>
                  <a:lnTo>
                    <a:pt x="0" y="18000"/>
                  </a:lnTo>
                  <a:arcTo wR="3600" hR="3600" stAng="10800000" swAng="-5400000"/>
                  <a:lnTo>
                    <a:pt x="41755" y="21600"/>
                  </a:lnTo>
                  <a:arcTo wR="20155" hR="3600" stAng="5400000" swAng="5400000"/>
                  <a:lnTo>
                    <a:pt x="21600" y="3600"/>
                  </a:lnTo>
                  <a:arcTo wR="20155" hR="3600" stAng="10800000" swAng="5400000"/>
                  <a:close/>
                </a:path>
              </a:pathLst>
            </a:custGeom>
            <a:solidFill>
              <a:srgbClr val="b4c7dc"/>
            </a:solidFill>
            <a:ln w="18000">
              <a:solidFill>
                <a:srgbClr val="5983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solidFill>
                    <a:srgbClr val="3465a4"/>
                  </a:solidFill>
                  <a:latin typeface="Noto Sans"/>
                </a:rPr>
                <a:t>GoMod2Nix doesn’t replace</a:t>
              </a:r>
              <a:br>
                <a:rPr sz="1800"/>
              </a:br>
              <a:r>
                <a:rPr b="0" lang="en-GB" sz="1800" spc="-1" strike="noStrike">
                  <a:solidFill>
                    <a:srgbClr val="3465a4"/>
                  </a:solidFill>
                  <a:latin typeface="Noto Sans"/>
                </a:rPr>
                <a:t> `go.mod` for builds </a:t>
              </a:r>
              <a:endParaRPr b="0" lang="en-GB" sz="1800" spc="-1" strike="noStrike">
                <a:solidFill>
                  <a:srgbClr val="3465a4"/>
                </a:solidFill>
                <a:latin typeface="Noto Sans"/>
              </a:endParaRPr>
            </a:p>
            <a:p>
              <a:pPr algn="ctr">
                <a:buNone/>
              </a:pPr>
              <a:r>
                <a:rPr b="0" lang="en-GB" sz="1800" spc="-1" strike="noStrike">
                  <a:solidFill>
                    <a:srgbClr val="3465a4"/>
                  </a:solidFill>
                  <a:latin typeface="Noto Sans"/>
                </a:rPr>
                <a:t>within the nix shell.</a:t>
              </a:r>
              <a:endParaRPr b="0" lang="en-GB" sz="1800" spc="-1" strike="noStrike">
                <a:solidFill>
                  <a:srgbClr val="3465a4"/>
                </a:solidFill>
                <a:latin typeface="Noto Sans"/>
              </a:endParaRPr>
            </a:p>
          </p:txBody>
        </p:sp>
        <p:pic>
          <p:nvPicPr>
            <p:cNvPr id="179" name="" descr=""/>
            <p:cNvPicPr/>
            <p:nvPr/>
          </p:nvPicPr>
          <p:blipFill>
            <a:blip r:embed="rId1"/>
            <a:stretch/>
          </p:blipFill>
          <p:spPr>
            <a:xfrm>
              <a:off x="5580000" y="4284000"/>
              <a:ext cx="540000" cy="733680"/>
            </a:xfrm>
            <a:prstGeom prst="rect">
              <a:avLst/>
            </a:prstGeom>
            <a:ln w="18000">
              <a:noFill/>
            </a:ln>
          </p:spPr>
        </p:pic>
      </p:grp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498320" y="2287440"/>
            <a:ext cx="2808720" cy="3112560"/>
          </a:xfrm>
          <a:prstGeom prst="rect">
            <a:avLst/>
          </a:prstGeom>
          <a:ln w="12600">
            <a:solidFill>
              <a:srgbClr val="2a6099"/>
            </a:solidFill>
            <a:round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8496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59029F-DEE4-498E-A59F-9E2C28EA86E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Build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grpSp>
        <p:nvGrpSpPr>
          <p:cNvPr id="184" name=""/>
          <p:cNvGrpSpPr/>
          <p:nvPr/>
        </p:nvGrpSpPr>
        <p:grpSpPr>
          <a:xfrm>
            <a:off x="893520" y="828000"/>
            <a:ext cx="8292960" cy="4089960"/>
            <a:chOff x="893520" y="828000"/>
            <a:chExt cx="8292960" cy="4089960"/>
          </a:xfrm>
        </p:grpSpPr>
        <p:pic>
          <p:nvPicPr>
            <p:cNvPr id="185" name="" descr=""/>
            <p:cNvPicPr/>
            <p:nvPr/>
          </p:nvPicPr>
          <p:blipFill>
            <a:blip r:embed="rId2"/>
            <a:stretch/>
          </p:blipFill>
          <p:spPr>
            <a:xfrm>
              <a:off x="3363480" y="828000"/>
              <a:ext cx="3573000" cy="4089960"/>
            </a:xfrm>
            <a:prstGeom prst="rect">
              <a:avLst/>
            </a:prstGeom>
            <a:ln w="18000">
              <a:noFill/>
            </a:ln>
          </p:spPr>
        </p:pic>
        <p:sp>
          <p:nvSpPr>
            <p:cNvPr id="186" name=""/>
            <p:cNvSpPr/>
            <p:nvPr/>
          </p:nvSpPr>
          <p:spPr>
            <a:xfrm>
              <a:off x="893520" y="3398040"/>
              <a:ext cx="2065320" cy="4438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Noto Sans"/>
                </a:rPr>
                <a:t>Define Build Step</a:t>
              </a:r>
              <a:endParaRPr b="0" lang="en-GB" sz="1800" spc="-1" strike="noStrike"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2995200" y="3631320"/>
              <a:ext cx="1108080" cy="9144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>
              <a:off x="7395480" y="1602720"/>
              <a:ext cx="1726920" cy="4438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Noto Sans"/>
                </a:rPr>
                <a:t>GoMod2Nix</a:t>
              </a:r>
              <a:endParaRPr b="0" lang="en-GB" sz="1800" spc="-1" strike="noStrike"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H="1">
              <a:off x="6086160" y="1827000"/>
              <a:ext cx="1218240" cy="2736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>
              <a:off x="7698240" y="2985480"/>
              <a:ext cx="1488240" cy="39384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800" spc="-1" strike="noStrike">
                  <a:latin typeface="Arial"/>
                </a:rPr>
                <a:t>Add Overlay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1" name=""/>
            <p:cNvSpPr/>
            <p:nvPr/>
          </p:nvSpPr>
          <p:spPr>
            <a:xfrm flipH="1" flipV="1">
              <a:off x="6255720" y="3159720"/>
              <a:ext cx="1387440" cy="4104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1F2783-1E81-450B-9DD3-4BEDB43F645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Build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151640" y="921240"/>
            <a:ext cx="7777080" cy="3888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F6C8AF-3141-4149-9D68-66516D14CB7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Run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219320" y="992880"/>
            <a:ext cx="7641360" cy="3820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1198A5-204F-4CC0-BC4A-4A67A827727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Container Build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grpSp>
        <p:nvGrpSpPr>
          <p:cNvPr id="200" name=""/>
          <p:cNvGrpSpPr/>
          <p:nvPr/>
        </p:nvGrpSpPr>
        <p:grpSpPr>
          <a:xfrm>
            <a:off x="732960" y="797040"/>
            <a:ext cx="8614440" cy="4200120"/>
            <a:chOff x="732960" y="797040"/>
            <a:chExt cx="8614440" cy="4200120"/>
          </a:xfrm>
        </p:grpSpPr>
        <p:pic>
          <p:nvPicPr>
            <p:cNvPr id="201" name="" descr=""/>
            <p:cNvPicPr/>
            <p:nvPr/>
          </p:nvPicPr>
          <p:blipFill>
            <a:blip r:embed="rId2"/>
            <a:stretch/>
          </p:blipFill>
          <p:spPr>
            <a:xfrm>
              <a:off x="3225240" y="797040"/>
              <a:ext cx="3593880" cy="4200120"/>
            </a:xfrm>
            <a:prstGeom prst="rect">
              <a:avLst/>
            </a:prstGeom>
            <a:ln w="18000">
              <a:noFill/>
            </a:ln>
          </p:spPr>
        </p:pic>
        <p:sp>
          <p:nvSpPr>
            <p:cNvPr id="202" name=""/>
            <p:cNvSpPr/>
            <p:nvPr/>
          </p:nvSpPr>
          <p:spPr>
            <a:xfrm>
              <a:off x="732960" y="2824920"/>
              <a:ext cx="2019600" cy="55872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Declarations moved</a:t>
              </a:r>
              <a:endParaRPr b="0" lang="en-GB" sz="1400" spc="-1" strike="noStrike">
                <a:latin typeface="Noto Sans"/>
              </a:endParaRPr>
            </a:p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 </a:t>
              </a:r>
              <a:r>
                <a:rPr b="0" lang="en-GB" sz="1400" spc="-1" strike="noStrike">
                  <a:latin typeface="Noto Sans"/>
                </a:rPr>
                <a:t>to variables</a:t>
              </a:r>
              <a:endParaRPr b="0" lang="en-GB" sz="1400" spc="-1" strike="noStrike">
                <a:latin typeface="Noto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flipV="1">
              <a:off x="2807640" y="2720160"/>
              <a:ext cx="920520" cy="27468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2844360" y="3159720"/>
              <a:ext cx="888120" cy="17388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783360" y="4025160"/>
              <a:ext cx="2024280" cy="5176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Use inherit to define</a:t>
              </a:r>
              <a:endParaRPr b="0" lang="en-GB" sz="1400" spc="-1" strike="noStrike">
                <a:latin typeface="Noto Sans"/>
              </a:endParaRPr>
            </a:p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 </a:t>
              </a:r>
              <a:r>
                <a:rPr b="0" lang="en-GB" sz="1400" spc="-1" strike="noStrike">
                  <a:latin typeface="Noto Sans"/>
                </a:rPr>
                <a:t>declarations in output</a:t>
              </a:r>
              <a:endParaRPr b="0" lang="en-GB" sz="1400" spc="-1" strike="noStrike">
                <a:latin typeface="Noto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flipV="1">
              <a:off x="2862720" y="4185360"/>
              <a:ext cx="1020960" cy="9612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7323120" y="3306240"/>
              <a:ext cx="2024280" cy="517680"/>
            </a:xfrm>
            <a:prstGeom prst="rect">
              <a:avLst/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Container pulls binary</a:t>
              </a:r>
              <a:endParaRPr b="0" lang="en-GB" sz="1400" spc="-1" strike="noStrike">
                <a:latin typeface="Noto Sans"/>
              </a:endParaRPr>
            </a:p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 </a:t>
              </a:r>
              <a:r>
                <a:rPr b="0" lang="en-GB" sz="1400" spc="-1" strike="noStrike">
                  <a:latin typeface="Noto Sans"/>
                </a:rPr>
                <a:t>from nix build</a:t>
              </a:r>
              <a:endParaRPr b="0" lang="en-GB" sz="1400" spc="-1" strike="noStrike">
                <a:latin typeface="Noto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flipH="1">
              <a:off x="5976360" y="3548880"/>
              <a:ext cx="1259280" cy="59400"/>
            </a:xfrm>
            <a:prstGeom prst="line">
              <a:avLst/>
            </a:prstGeom>
            <a:ln w="18000">
              <a:solidFill>
                <a:srgbClr val="009bd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125ED8-F250-4E74-B9C4-73D0528A790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Build (Container)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1111320" y="1028880"/>
            <a:ext cx="7857720" cy="39290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60460F-AFAC-4A3B-9FE4-6242A857A98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Our Flake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01400" y="1060560"/>
            <a:ext cx="5668200" cy="3607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701F17-C060-4771-ADA6-09141A652753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TL;DL?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60000" y="1026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Arial"/>
              </a:rPr>
              <a:t>Nix is a group of tools that allow us to use declaritive language to describe reproducible systems.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Arial"/>
              </a:rPr>
              <a:t>We can use nix flakes to manage our project’s dependencies. Inclusive and exclusive of Go Modules.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Arial"/>
              </a:rPr>
              <a:t>The output of our nix flake can be a Docker Image, allowing us to use nix in place of dockerfiles.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Arial"/>
              </a:rPr>
              <a:t>Nix enables us to unify our development environments and our CI/CD processes.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48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FF476-C396-44A6-A309-E208D5254AB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What are we going to cover?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77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What is Nix?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The Nix Store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The Nix Binary Cache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77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How can Nix help us as Go Developers?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77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Nix Flakes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What they are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Reproducible Environments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Reproducible Builds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351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GoMod2Nix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56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Building Containers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777"/>
              </a:spcBef>
              <a:spcAft>
                <a:spcPts val="283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Summary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8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63638C-4843-4AF1-B8EB-BCD02E8E331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The Real Heroes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Erik Krieg – What is Nix/NixOS?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1"/>
              </a:rPr>
              <a:t>https://medium.com/@Erik_Krieg/what-is-nix-nixos-aab5610f0d7f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Xe Iaso – Nix is a better Docker image builder…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2"/>
              </a:rPr>
              <a:t>https://xeiaso.net/talks/2024/nix-docker-build/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Haseeb Majid – Setting up a go development shell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3"/>
              </a:rPr>
              <a:t>https://haseebmajid.dev/posts/2023-10-26-how-to-setup-a-go-development-shell-with-nix-flakes/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Surma – Nix explained from the ground up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4"/>
              </a:rPr>
              <a:t>https://youtu.be/5D3nUU1OVx8?si=nbnTB5r2czDHdcX0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Vimjoyer – Nix flakes explained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5"/>
              </a:rPr>
              <a:t>https://www.youtube.com/watch?v=S3VBi6kHw5c&amp;pp=ygUKTml4IEZsYWtlcw%3D%3D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Matthew Croughan – Use flake.nix, not Dockerfile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6"/>
              </a:rPr>
              <a:t>https://www.youtube.com/watch?v=0uixRE8xlbY&amp;pp=ygUKTml4IEZsYWtlcw%3D%3D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9bdd"/>
                </a:solidFill>
                <a:latin typeface="Arial"/>
              </a:rPr>
              <a:t>Vimjoyer – Nix Dev Environments - </a:t>
            </a:r>
            <a:r>
              <a:rPr b="0" lang="en-GB" sz="1200" spc="-1" strike="noStrike">
                <a:solidFill>
                  <a:srgbClr val="009bdd"/>
                </a:solidFill>
                <a:latin typeface="Arial"/>
                <a:hlinkClick r:id="rId7"/>
              </a:rPr>
              <a:t>https://www.youtube.com/watch?v=yQwW8dkuHqw&amp;pp=ygUKTml4IEZsYWtlcw%3D%3D</a:t>
            </a:r>
            <a:endParaRPr b="0" lang="en-GB" sz="12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8"/>
          <a:stretch/>
        </p:blipFill>
        <p:spPr>
          <a:xfrm>
            <a:off x="48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749A51-7FDA-43BD-BD6C-2B104ADAEAA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W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h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x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?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237840" y="1152360"/>
            <a:ext cx="6400080" cy="3600000"/>
          </a:xfrm>
          <a:prstGeom prst="rect">
            <a:avLst/>
          </a:prstGeom>
          <a:ln w="1800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Nix builds Any Version of Any Software</a:t>
            </a:r>
            <a:br>
              <a:rPr sz="1600"/>
            </a:b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on Any Machine*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Built from atomic Derivations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Nix Domain Specific Language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Functional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Turing Complete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Nix Package Manager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More packages than AUR (96k vs 75K)</a:t>
            </a:r>
            <a:br>
              <a:rPr sz="1600"/>
            </a:br>
            <a:r>
              <a:rPr b="0" lang="en-GB" sz="900" spc="-1" strike="noStrike">
                <a:solidFill>
                  <a:srgbClr val="009bdd"/>
                </a:solidFill>
                <a:latin typeface="Noto Sans"/>
              </a:rPr>
              <a:t>c.o https://repology.org/repositories/statistics/total</a:t>
            </a:r>
            <a:endParaRPr b="0" lang="en-GB" sz="9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9bdd"/>
                </a:solidFill>
                <a:latin typeface="Noto Sans"/>
              </a:rPr>
              <a:t>NixOS</a:t>
            </a: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2531D1-8999-4CA6-A854-5B34AC8CAE2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Store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9360000" cy="805680"/>
          </a:xfrm>
          <a:prstGeom prst="rect">
            <a:avLst/>
          </a:prstGeom>
          <a:ln w="1800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52800" y="2088000"/>
            <a:ext cx="93672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Where Nix stores our derivations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Directories form the structure: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9bdd"/>
                </a:solidFill>
                <a:latin typeface="Noto Sans"/>
              </a:rPr>
              <a:t>`/nix/store/{Derivation SHA}/{Derivation name}`</a:t>
            </a:r>
            <a:endParaRPr b="0" lang="en-GB" sz="1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Derivations can be files or folders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45B88D-8E80-4FB9-B410-BC8A8C70071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Nix 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Binary </a:t>
            </a: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Cache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52800" y="1232280"/>
            <a:ext cx="9367200" cy="31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Remote Cache for built Derivations.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Reduces number of builds for common Derivations.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Managed by NixOS maintainers.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Noto Sans"/>
              </a:rPr>
              <a:t>Private Caches /w tools like Cachix.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F73189-F780-4E92-BCE5-4E4B67A78B5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How can Nix help us as Go Developers?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23516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Noto Sans"/>
              </a:rPr>
              <a:t>Transitive Dependency Management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Noto Sans"/>
              </a:rPr>
              <a:t>Reproducible Builds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Noto Sans"/>
              </a:rPr>
              <a:t>Reproducible Development Environments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Noto Sans"/>
              </a:rPr>
              <a:t>Cleaner Container Builds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Noto Sans"/>
              </a:rPr>
              <a:t>Unified Dev and CI/CD Processes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5680" y="133200"/>
            <a:ext cx="1031400" cy="892800"/>
          </a:xfrm>
          <a:prstGeom prst="rect">
            <a:avLst/>
          </a:prstGeom>
          <a:ln w="18000">
            <a:noFill/>
          </a:ln>
        </p:spPr>
      </p:pic>
      <p:grpSp>
        <p:nvGrpSpPr>
          <p:cNvPr id="149" name=""/>
          <p:cNvGrpSpPr/>
          <p:nvPr/>
        </p:nvGrpSpPr>
        <p:grpSpPr>
          <a:xfrm>
            <a:off x="6848280" y="1263240"/>
            <a:ext cx="2438640" cy="2268720"/>
            <a:chOff x="6848280" y="1263240"/>
            <a:chExt cx="2438640" cy="2268720"/>
          </a:xfrm>
        </p:grpSpPr>
        <p:pic>
          <p:nvPicPr>
            <p:cNvPr id="150" name="" descr=""/>
            <p:cNvPicPr/>
            <p:nvPr/>
          </p:nvPicPr>
          <p:blipFill>
            <a:blip r:embed="rId2"/>
            <a:stretch/>
          </p:blipFill>
          <p:spPr>
            <a:xfrm>
              <a:off x="6848280" y="1800000"/>
              <a:ext cx="1731960" cy="1731960"/>
            </a:xfrm>
            <a:prstGeom prst="rect">
              <a:avLst/>
            </a:prstGeom>
            <a:ln w="18000">
              <a:noFill/>
            </a:ln>
          </p:spPr>
        </p:pic>
        <p:sp>
          <p:nvSpPr>
            <p:cNvPr id="151" name=""/>
            <p:cNvSpPr/>
            <p:nvPr/>
          </p:nvSpPr>
          <p:spPr>
            <a:xfrm>
              <a:off x="7682040" y="1263240"/>
              <a:ext cx="1604880" cy="921600"/>
            </a:xfrm>
            <a:prstGeom prst="wedgeRoundRectCallout">
              <a:avLst>
                <a:gd name="adj1" fmla="val -36458"/>
                <a:gd name="adj2" fmla="val 72412"/>
                <a:gd name="adj3" fmla="val 16667"/>
              </a:avLst>
            </a:prstGeom>
            <a:solidFill>
              <a:srgbClr val="39b2e5"/>
            </a:solidFill>
            <a:ln w="18000">
              <a:solidFill>
                <a:srgbClr val="009b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GB" sz="1400" spc="-1" strike="noStrike">
                  <a:latin typeface="Noto Sans"/>
                </a:rPr>
                <a:t>But it worked on my machine?..</a:t>
              </a:r>
              <a:endParaRPr b="0" lang="en-GB" sz="1400" spc="-1" strike="noStrike">
                <a:latin typeface="Noto Sans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D4AD21-4094-400A-A77F-58549D4C41A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Nix Flakes – What are they?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17324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Simplifies creation of derivations to: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Inputs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Outputs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Can be synonymous with a Project File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Help enforce Reproducibility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Experimental feature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Heavily Adopted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9bdd"/>
                </a:solidFill>
                <a:latin typeface="Noto Sans"/>
              </a:rPr>
              <a:t>Poorly Documented</a:t>
            </a:r>
            <a:endParaRPr b="0" lang="en-GB" sz="20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568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62B1AC-C25B-46C2-B319-569E03B6693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Enabling Nix Flakes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Enabled in different ways depending on system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System independent =&gt; ~/.config/nix/nix.conf:</a:t>
            </a:r>
            <a:br>
              <a:rPr sz="2400"/>
            </a:b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5680" y="133200"/>
            <a:ext cx="1031400" cy="892800"/>
          </a:xfrm>
          <a:prstGeom prst="rect">
            <a:avLst/>
          </a:prstGeom>
          <a:ln w="1800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555200" y="2050560"/>
            <a:ext cx="6278760" cy="83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149CA4-E3D0-486A-96EB-30C353547FB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33200"/>
            <a:ext cx="93600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Noto Sans"/>
              </a:rPr>
              <a:t>Demo App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436400" y="1080000"/>
            <a:ext cx="7207560" cy="3600000"/>
          </a:xfrm>
          <a:prstGeom prst="rect">
            <a:avLst/>
          </a:prstGeom>
          <a:ln w="1800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84600" y="133200"/>
            <a:ext cx="1031400" cy="892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02DB84-FFD2-4F98-A7B0-76134013230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2024-09-08T17:27:06Z</dcterms:created>
  <dc:creator/>
  <dc:description/>
  <dc:language>en-GB</dc:language>
  <cp:lastModifiedBy/>
  <dcterms:modified xsi:type="dcterms:W3CDTF">2024-09-17T21:32:38Z</dcterms:modified>
  <cp:revision>46</cp:revision>
  <dc:subject/>
  <dc:title>Blue Curve</dc:title>
</cp:coreProperties>
</file>