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7" r:id="rId3"/>
    <p:sldId id="258" r:id="rId4"/>
    <p:sldId id="259" r:id="rId5"/>
    <p:sldId id="260" r:id="rId6"/>
    <p:sldId id="263" r:id="rId7"/>
    <p:sldId id="261" r:id="rId8"/>
    <p:sldId id="264" r:id="rId9"/>
    <p:sldId id="265" r:id="rId10"/>
    <p:sldId id="266" r:id="rId11"/>
    <p:sldId id="269" r:id="rId12"/>
    <p:sldId id="271"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BE9AB-AE54-4504-B2D0-57F8B8FD7F03}" v="129" dt="2022-11-16T17:38:11.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a:extLst>
              <a:ext uri="{FF2B5EF4-FFF2-40B4-BE49-F238E27FC236}">
                <a16:creationId xmlns:a16="http://schemas.microsoft.com/office/drawing/2014/main" id="{D095FCBE-9D5A-41FD-9334-4F49B6E864AB}"/>
              </a:ext>
            </a:extLst>
          </p:cNvPr>
          <p:cNvPicPr/>
          <p:nvPr/>
        </p:nvPicPr>
        <p:blipFill>
          <a:blip r:embed="rId2" cstate="print"/>
          <a:stretch>
            <a:fillRect/>
          </a:stretch>
        </p:blipFill>
        <p:spPr>
          <a:xfrm>
            <a:off x="4050030" y="308611"/>
            <a:ext cx="4091940" cy="2263140"/>
          </a:xfrm>
          <a:prstGeom prst="rect">
            <a:avLst/>
          </a:prstGeom>
        </p:spPr>
      </p:pic>
      <p:sp>
        <p:nvSpPr>
          <p:cNvPr id="4" name="Rectangle 3">
            <a:extLst>
              <a:ext uri="{FF2B5EF4-FFF2-40B4-BE49-F238E27FC236}">
                <a16:creationId xmlns:a16="http://schemas.microsoft.com/office/drawing/2014/main" id="{7670B317-18CD-4A77-AA40-1571694341C9}"/>
              </a:ext>
            </a:extLst>
          </p:cNvPr>
          <p:cNvSpPr/>
          <p:nvPr/>
        </p:nvSpPr>
        <p:spPr>
          <a:xfrm>
            <a:off x="735330" y="2949862"/>
            <a:ext cx="10260330" cy="1445717"/>
          </a:xfrm>
          <a:prstGeom prst="rect">
            <a:avLst/>
          </a:prstGeom>
        </p:spPr>
        <p:txBody>
          <a:bodyPr wrap="square">
            <a:spAutoFit/>
          </a:bodyPr>
          <a:lstStyle/>
          <a:p>
            <a:pPr marL="1875155" marR="2105660" algn="ctr">
              <a:lnSpc>
                <a:spcPct val="157000"/>
              </a:lnSpc>
              <a:spcBef>
                <a:spcPts val="445"/>
              </a:spcBef>
              <a:spcAft>
                <a:spcPts val="0"/>
              </a:spcAft>
            </a:pPr>
            <a:r>
              <a:rPr lang="en-US" b="1" dirty="0">
                <a:latin typeface="Times New Roman" panose="02020603050405020304" pitchFamily="18" charset="0"/>
                <a:ea typeface="Times New Roman" panose="02020603050405020304" pitchFamily="18" charset="0"/>
              </a:rPr>
              <a:t>         MINOR PROJECT 1</a:t>
            </a:r>
          </a:p>
          <a:p>
            <a:pPr marL="1875155" marR="2105660" algn="ctr">
              <a:lnSpc>
                <a:spcPct val="157000"/>
              </a:lnSpc>
              <a:spcBef>
                <a:spcPts val="445"/>
              </a:spcBef>
              <a:spcAft>
                <a:spcPts val="0"/>
              </a:spcAft>
            </a:pPr>
            <a:r>
              <a:rPr lang="en-US" b="1" spc="70"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REPORT </a:t>
            </a:r>
            <a:r>
              <a:rPr lang="en-US" b="1" spc="-37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ON</a:t>
            </a:r>
            <a:endParaRPr lang="en-IN" dirty="0">
              <a:latin typeface="Times New Roman" panose="02020603050405020304" pitchFamily="18" charset="0"/>
              <a:ea typeface="Times New Roman" panose="02020603050405020304" pitchFamily="18" charset="0"/>
            </a:endParaRPr>
          </a:p>
          <a:p>
            <a:pPr marL="1875155" marR="2105660" algn="ctr">
              <a:lnSpc>
                <a:spcPct val="157000"/>
              </a:lnSpc>
              <a:spcBef>
                <a:spcPts val="445"/>
              </a:spcBef>
              <a:spcAft>
                <a:spcPts val="0"/>
              </a:spcAft>
            </a:pPr>
            <a:r>
              <a:rPr lang="en-US" b="1" dirty="0">
                <a:latin typeface="Times New Roman" panose="02020603050405020304" pitchFamily="18" charset="0"/>
                <a:ea typeface="Times New Roman" panose="02020603050405020304" pitchFamily="18" charset="0"/>
              </a:rPr>
              <a:t> “</a:t>
            </a:r>
            <a:r>
              <a:rPr lang="en-US" b="1" dirty="0">
                <a:solidFill>
                  <a:srgbClr val="FF0000"/>
                </a:solidFill>
                <a:latin typeface="Times New Roman" panose="02020603050405020304" pitchFamily="18" charset="0"/>
                <a:ea typeface="Times New Roman" panose="02020603050405020304" pitchFamily="18" charset="0"/>
              </a:rPr>
              <a:t>General Parking Sensor</a:t>
            </a:r>
            <a:r>
              <a:rPr lang="en-US" b="1" dirty="0"/>
              <a:t>” </a:t>
            </a:r>
            <a:endParaRPr lang="en-IN" dirty="0"/>
          </a:p>
        </p:txBody>
      </p:sp>
      <p:sp>
        <p:nvSpPr>
          <p:cNvPr id="5" name="Rectangle 4">
            <a:extLst>
              <a:ext uri="{FF2B5EF4-FFF2-40B4-BE49-F238E27FC236}">
                <a16:creationId xmlns:a16="http://schemas.microsoft.com/office/drawing/2014/main" id="{F5C95EEE-F2A2-4FC6-9F22-0E0E4B9F3DD0}"/>
              </a:ext>
            </a:extLst>
          </p:cNvPr>
          <p:cNvSpPr/>
          <p:nvPr/>
        </p:nvSpPr>
        <p:spPr>
          <a:xfrm>
            <a:off x="434339" y="4685414"/>
            <a:ext cx="11201399" cy="923330"/>
          </a:xfrm>
          <a:prstGeom prst="rect">
            <a:avLst/>
          </a:prstGeom>
        </p:spPr>
        <p:txBody>
          <a:bodyPr wrap="square">
            <a:spAutoFit/>
          </a:bodyPr>
          <a:lstStyle/>
          <a:p>
            <a:pPr marL="1864995" marR="2105660" algn="ctr">
              <a:spcAft>
                <a:spcPts val="0"/>
              </a:spcAft>
            </a:pPr>
            <a:r>
              <a:rPr lang="en-US" b="1" i="1" dirty="0">
                <a:latin typeface="Times New Roman" panose="02020603050405020304" pitchFamily="18" charset="0"/>
                <a:ea typeface="Times New Roman" panose="02020603050405020304" pitchFamily="18" charset="0"/>
              </a:rPr>
              <a:t>    Submitted</a:t>
            </a:r>
            <a:r>
              <a:rPr lang="en-US" b="1" i="1" spc="-45" dirty="0">
                <a:latin typeface="Times New Roman" panose="02020603050405020304" pitchFamily="18" charset="0"/>
                <a:ea typeface="Times New Roman" panose="02020603050405020304" pitchFamily="18" charset="0"/>
              </a:rPr>
              <a:t> </a:t>
            </a:r>
            <a:r>
              <a:rPr lang="en-US" b="1" i="1" dirty="0">
                <a:latin typeface="Times New Roman" panose="02020603050405020304" pitchFamily="18" charset="0"/>
                <a:ea typeface="Times New Roman" panose="02020603050405020304" pitchFamily="18" charset="0"/>
              </a:rPr>
              <a:t>By</a:t>
            </a:r>
            <a:endParaRPr lang="en-IN" dirty="0">
              <a:latin typeface="Times New Roman" panose="02020603050405020304" pitchFamily="18" charset="0"/>
              <a:ea typeface="Times New Roman" panose="02020603050405020304" pitchFamily="18" charset="0"/>
            </a:endParaRPr>
          </a:p>
          <a:p>
            <a:pPr marR="2105660" algn="ctr">
              <a:spcAft>
                <a:spcPts val="0"/>
              </a:spcAft>
            </a:pPr>
            <a:r>
              <a:rPr lang="en-US" b="1" i="1" dirty="0">
                <a:latin typeface="Times New Roman" panose="02020603050405020304" pitchFamily="18" charset="0"/>
                <a:ea typeface="Times New Roman" panose="02020603050405020304" pitchFamily="18" charset="0"/>
              </a:rPr>
              <a:t>                                  Manoj kumar </a:t>
            </a:r>
            <a:r>
              <a:rPr lang="en-US" b="1" i="1" dirty="0" err="1">
                <a:latin typeface="Times New Roman" panose="02020603050405020304" pitchFamily="18" charset="0"/>
                <a:ea typeface="Times New Roman" panose="02020603050405020304" pitchFamily="18" charset="0"/>
              </a:rPr>
              <a:t>gupta</a:t>
            </a:r>
            <a:r>
              <a:rPr lang="en-US" b="1" i="1" dirty="0">
                <a:latin typeface="Times New Roman" panose="02020603050405020304" pitchFamily="18" charset="0"/>
                <a:ea typeface="Times New Roman" panose="02020603050405020304" pitchFamily="18" charset="0"/>
              </a:rPr>
              <a:t>       0532EC191006</a:t>
            </a:r>
            <a:endParaRPr lang="en-IN" dirty="0">
              <a:latin typeface="Times New Roman" panose="02020603050405020304" pitchFamily="18" charset="0"/>
              <a:ea typeface="Times New Roman" panose="02020603050405020304" pitchFamily="18" charset="0"/>
            </a:endParaRPr>
          </a:p>
          <a:p>
            <a:pPr marR="2105660" algn="ctr">
              <a:spcAft>
                <a:spcPts val="0"/>
              </a:spcAft>
            </a:pPr>
            <a:r>
              <a:rPr lang="en-US" b="1" i="1"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Shanu</a:t>
            </a:r>
            <a:r>
              <a:rPr lang="en-US" b="1" i="1" dirty="0">
                <a:latin typeface="Times New Roman" panose="02020603050405020304" pitchFamily="18" charset="0"/>
                <a:ea typeface="Times New Roman" panose="02020603050405020304" pitchFamily="18" charset="0"/>
              </a:rPr>
              <a:t> Pathak               0532EC181025</a:t>
            </a:r>
            <a:endParaRPr lang="en-IN"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2E79F33F-9357-46B5-AA44-10EA0578F7D0}"/>
              </a:ext>
            </a:extLst>
          </p:cNvPr>
          <p:cNvSpPr/>
          <p:nvPr/>
        </p:nvSpPr>
        <p:spPr>
          <a:xfrm>
            <a:off x="735330" y="2571752"/>
            <a:ext cx="10900409" cy="300339"/>
          </a:xfrm>
          <a:prstGeom prst="rect">
            <a:avLst/>
          </a:prstGeom>
        </p:spPr>
        <p:txBody>
          <a:bodyPr wrap="square">
            <a:spAutoFit/>
          </a:bodyPr>
          <a:lstStyle/>
          <a:p>
            <a:pPr marL="447675" marR="606425" algn="ctr">
              <a:lnSpc>
                <a:spcPts val="1610"/>
              </a:lnSpc>
              <a:spcBef>
                <a:spcPts val="1030"/>
              </a:spcBef>
              <a:spcAft>
                <a:spcPts val="0"/>
              </a:spcAft>
            </a:pPr>
            <a:r>
              <a:rPr lang="en-US" b="1" dirty="0">
                <a:solidFill>
                  <a:srgbClr val="1A3EF2"/>
                </a:solidFill>
                <a:latin typeface="Times New Roman" panose="02020603050405020304" pitchFamily="18" charset="0"/>
                <a:ea typeface="Times New Roman" panose="02020603050405020304" pitchFamily="18" charset="0"/>
              </a:rPr>
              <a:t>Electronics</a:t>
            </a:r>
            <a:r>
              <a:rPr lang="en-US" b="1" spc="-15" dirty="0">
                <a:solidFill>
                  <a:srgbClr val="1A3EF2"/>
                </a:solidFill>
                <a:latin typeface="Times New Roman" panose="02020603050405020304" pitchFamily="18" charset="0"/>
                <a:ea typeface="Times New Roman" panose="02020603050405020304" pitchFamily="18" charset="0"/>
              </a:rPr>
              <a:t> </a:t>
            </a:r>
            <a:r>
              <a:rPr lang="en-US" b="1" dirty="0">
                <a:solidFill>
                  <a:srgbClr val="1A3EF2"/>
                </a:solidFill>
                <a:latin typeface="Times New Roman" panose="02020603050405020304" pitchFamily="18" charset="0"/>
                <a:ea typeface="Times New Roman" panose="02020603050405020304" pitchFamily="18" charset="0"/>
              </a:rPr>
              <a:t>and</a:t>
            </a:r>
            <a:r>
              <a:rPr lang="en-US" b="1" spc="-30" dirty="0">
                <a:solidFill>
                  <a:srgbClr val="1A3EF2"/>
                </a:solidFill>
                <a:latin typeface="Times New Roman" panose="02020603050405020304" pitchFamily="18" charset="0"/>
                <a:ea typeface="Times New Roman" panose="02020603050405020304" pitchFamily="18" charset="0"/>
              </a:rPr>
              <a:t> </a:t>
            </a:r>
            <a:r>
              <a:rPr lang="en-US" b="1" dirty="0">
                <a:solidFill>
                  <a:srgbClr val="1A3EF2"/>
                </a:solidFill>
                <a:latin typeface="Times New Roman" panose="02020603050405020304" pitchFamily="18" charset="0"/>
                <a:ea typeface="Times New Roman" panose="02020603050405020304" pitchFamily="18" charset="0"/>
              </a:rPr>
              <a:t>Communication Engineering</a:t>
            </a:r>
            <a:endParaRPr lang="en-IN" b="1"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2E563BD9-3C05-4EEB-95AF-89E89FD48FFB}"/>
              </a:ext>
            </a:extLst>
          </p:cNvPr>
          <p:cNvPicPr>
            <a:picLocks noChangeAspect="1"/>
          </p:cNvPicPr>
          <p:nvPr/>
        </p:nvPicPr>
        <p:blipFill>
          <a:blip r:embed="rId3"/>
          <a:stretch>
            <a:fillRect/>
          </a:stretch>
        </p:blipFill>
        <p:spPr>
          <a:xfrm>
            <a:off x="0" y="0"/>
            <a:ext cx="2034540" cy="1412875"/>
          </a:xfrm>
          <a:prstGeom prst="rect">
            <a:avLst/>
          </a:prstGeom>
        </p:spPr>
      </p:pic>
    </p:spTree>
    <p:extLst>
      <p:ext uri="{BB962C8B-B14F-4D97-AF65-F5344CB8AC3E}">
        <p14:creationId xmlns:p14="http://schemas.microsoft.com/office/powerpoint/2010/main" val="210989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438B56-6233-4C2F-A71F-141D8DBF3CD2}"/>
              </a:ext>
            </a:extLst>
          </p:cNvPr>
          <p:cNvPicPr>
            <a:picLocks noChangeAspect="1"/>
          </p:cNvPicPr>
          <p:nvPr/>
        </p:nvPicPr>
        <p:blipFill>
          <a:blip r:embed="rId2"/>
          <a:stretch>
            <a:fillRect/>
          </a:stretch>
        </p:blipFill>
        <p:spPr>
          <a:xfrm>
            <a:off x="0" y="0"/>
            <a:ext cx="2038350" cy="1409700"/>
          </a:xfrm>
          <a:prstGeom prst="rect">
            <a:avLst/>
          </a:prstGeom>
        </p:spPr>
      </p:pic>
      <p:sp>
        <p:nvSpPr>
          <p:cNvPr id="3" name="Rectangle 2">
            <a:extLst>
              <a:ext uri="{FF2B5EF4-FFF2-40B4-BE49-F238E27FC236}">
                <a16:creationId xmlns:a16="http://schemas.microsoft.com/office/drawing/2014/main" id="{A2B2C7ED-BD7D-477A-A8BB-3272B4DE213F}"/>
              </a:ext>
            </a:extLst>
          </p:cNvPr>
          <p:cNvSpPr/>
          <p:nvPr/>
        </p:nvSpPr>
        <p:spPr>
          <a:xfrm>
            <a:off x="2934268" y="228576"/>
            <a:ext cx="8691577" cy="1456809"/>
          </a:xfrm>
          <a:prstGeom prst="rect">
            <a:avLst/>
          </a:prstGeom>
        </p:spPr>
        <p:txBody>
          <a:bodyPr wrap="square">
            <a:spAutoFit/>
          </a:bodyPr>
          <a:lstStyle/>
          <a:p>
            <a:pPr marL="402590" indent="-168275">
              <a:spcBef>
                <a:spcPts val="990"/>
              </a:spcBef>
              <a:tabLst>
                <a:tab pos="415290" algn="l"/>
                <a:tab pos="6170930" algn="r"/>
              </a:tabLst>
            </a:pPr>
            <a:r>
              <a:rPr lang="en-US" sz="2400" dirty="0">
                <a:latin typeface="Times New Roman" panose="02020603050405020304" pitchFamily="18" charset="0"/>
                <a:cs typeface="Times New Roman" panose="02020603050405020304" pitchFamily="18" charset="0"/>
              </a:rPr>
              <a:t>WORKING OF GENERAL PARKING SENSORS</a:t>
            </a:r>
            <a:endParaRPr lang="en-IN" sz="2400" dirty="0">
              <a:latin typeface="Times New Roman" panose="02020603050405020304" pitchFamily="18" charset="0"/>
              <a:cs typeface="Times New Roman" panose="02020603050405020304" pitchFamily="18" charset="0"/>
            </a:endParaRPr>
          </a:p>
          <a:p>
            <a:pPr marL="402590" indent="-168275">
              <a:spcBef>
                <a:spcPts val="990"/>
              </a:spcBef>
              <a:spcAft>
                <a:spcPts val="0"/>
              </a:spcAft>
              <a:tabLst>
                <a:tab pos="415290" algn="l"/>
                <a:tab pos="6170930" algn="r"/>
              </a:tabLs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endParaRPr lang="en-IN" sz="2400" b="1" dirty="0">
              <a:latin typeface="Times New Roman" panose="02020603050405020304" pitchFamily="18" charset="0"/>
              <a:ea typeface="Arial" panose="020B0604020202020204" pitchFamily="34" charset="0"/>
              <a:cs typeface="Times New Roman" panose="02020603050405020304" pitchFamily="18" charset="0"/>
            </a:endParaRPr>
          </a:p>
          <a:p>
            <a:pPr marL="402590" indent="-168275">
              <a:spcBef>
                <a:spcPts val="990"/>
              </a:spcBef>
              <a:spcAft>
                <a:spcPts val="0"/>
              </a:spcAft>
              <a:tabLst>
                <a:tab pos="415290" algn="l"/>
                <a:tab pos="6170930" algn="r"/>
              </a:tabLs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7EF1D671-5DCE-444C-8A82-3BA20CF7C0C5}"/>
              </a:ext>
            </a:extLst>
          </p:cNvPr>
          <p:cNvSpPr/>
          <p:nvPr/>
        </p:nvSpPr>
        <p:spPr>
          <a:xfrm>
            <a:off x="1630680" y="1732330"/>
            <a:ext cx="4465320" cy="3724096"/>
          </a:xfrm>
          <a:prstGeom prst="rect">
            <a:avLst/>
          </a:prstGeom>
        </p:spPr>
        <p:txBody>
          <a:bodyPr wrap="square">
            <a:spAutoFit/>
          </a:bodyPr>
          <a:lstStyle/>
          <a:p>
            <a:pPr marL="342900" indent="-342900" algn="just">
              <a:spcAft>
                <a:spcPts val="2400"/>
              </a:spcAft>
              <a:buFont typeface="+mj-lt"/>
              <a:buAutoNum type="alphaUcPeriod"/>
            </a:pPr>
            <a:r>
              <a:rPr lang="en-IN" dirty="0">
                <a:solidFill>
                  <a:srgbClr val="000000"/>
                </a:solidFill>
                <a:latin typeface="Times New Roman" panose="02020603050405020304" pitchFamily="18" charset="0"/>
                <a:ea typeface="Times New Roman" panose="02020603050405020304" pitchFamily="18" charset="0"/>
              </a:rPr>
              <a:t>I think the working of the project might have been very clear by now. When the circuit is powered ON, the Arduino will start measuring the distance of the objects in front of the Ultrasonic Sensor.</a:t>
            </a:r>
            <a:endParaRPr lang="en-IN" dirty="0">
              <a:latin typeface="Times New Roman" panose="02020603050405020304" pitchFamily="18" charset="0"/>
              <a:ea typeface="Times New Roman" panose="02020603050405020304" pitchFamily="18" charset="0"/>
            </a:endParaRPr>
          </a:p>
          <a:p>
            <a:pPr marL="342900" indent="-342900" algn="just">
              <a:spcAft>
                <a:spcPts val="2400"/>
              </a:spcAft>
              <a:buFont typeface="+mj-lt"/>
              <a:buAutoNum type="alphaUcPeriod"/>
            </a:pPr>
            <a:r>
              <a:rPr lang="en-IN" dirty="0">
                <a:solidFill>
                  <a:srgbClr val="000000"/>
                </a:solidFill>
                <a:latin typeface="Times New Roman" panose="02020603050405020304" pitchFamily="18" charset="0"/>
                <a:ea typeface="Times New Roman" panose="02020603050405020304" pitchFamily="18" charset="0"/>
              </a:rPr>
              <a:t>If the calculated distance is less than 100cm, then Arduino activates the buzzer. If you are interested, you can modify the code to beep the buzzer so that the intensity of the beeps increases with a decrease in the distance (like in a real car).  </a:t>
            </a:r>
            <a:endParaRPr lang="en-IN"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7E019870-BFA5-4B2F-9581-932A566CC1C0}"/>
              </a:ext>
            </a:extLst>
          </p:cNvPr>
          <p:cNvPicPr>
            <a:picLocks noChangeAspect="1"/>
          </p:cNvPicPr>
          <p:nvPr/>
        </p:nvPicPr>
        <p:blipFill>
          <a:blip r:embed="rId3"/>
          <a:stretch>
            <a:fillRect/>
          </a:stretch>
        </p:blipFill>
        <p:spPr>
          <a:xfrm>
            <a:off x="7010401" y="1732330"/>
            <a:ext cx="4465319" cy="4051249"/>
          </a:xfrm>
          <a:prstGeom prst="rect">
            <a:avLst/>
          </a:prstGeom>
        </p:spPr>
      </p:pic>
    </p:spTree>
    <p:extLst>
      <p:ext uri="{BB962C8B-B14F-4D97-AF65-F5344CB8AC3E}">
        <p14:creationId xmlns:p14="http://schemas.microsoft.com/office/powerpoint/2010/main" val="382786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73FE93-2F88-4AAA-8033-A9FB2583BF97}"/>
              </a:ext>
            </a:extLst>
          </p:cNvPr>
          <p:cNvPicPr>
            <a:picLocks noChangeAspect="1"/>
          </p:cNvPicPr>
          <p:nvPr/>
        </p:nvPicPr>
        <p:blipFill>
          <a:blip r:embed="rId2"/>
          <a:stretch>
            <a:fillRect/>
          </a:stretch>
        </p:blipFill>
        <p:spPr>
          <a:xfrm>
            <a:off x="0" y="0"/>
            <a:ext cx="2038350" cy="1409700"/>
          </a:xfrm>
          <a:prstGeom prst="rect">
            <a:avLst/>
          </a:prstGeom>
        </p:spPr>
      </p:pic>
      <p:sp>
        <p:nvSpPr>
          <p:cNvPr id="6" name="Rectangle 5">
            <a:extLst>
              <a:ext uri="{FF2B5EF4-FFF2-40B4-BE49-F238E27FC236}">
                <a16:creationId xmlns:a16="http://schemas.microsoft.com/office/drawing/2014/main" id="{C979981C-7157-4AD3-8AD1-EBE580545C0A}"/>
              </a:ext>
            </a:extLst>
          </p:cNvPr>
          <p:cNvSpPr/>
          <p:nvPr/>
        </p:nvSpPr>
        <p:spPr>
          <a:xfrm>
            <a:off x="3433999" y="1736109"/>
            <a:ext cx="5986897" cy="2308324"/>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The Arduino Car Reversing Parking Sensor Circuit can be used:</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Autonomous Vehicles</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Obstacle Avoiding Robots</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Distance Measurement</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Proximity Detection</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Human Detection</a:t>
            </a:r>
          </a:p>
          <a:p>
            <a:pPr marL="342900" indent="-342900" algn="just" fontAlgn="base">
              <a:buFont typeface="+mj-lt"/>
              <a:buAutoNum type="alphaUcPeriod"/>
            </a:pPr>
            <a:r>
              <a:rPr lang="en-IN" dirty="0">
                <a:latin typeface="Times New Roman" panose="02020603050405020304" pitchFamily="18" charset="0"/>
                <a:cs typeface="Times New Roman" panose="02020603050405020304" pitchFamily="18" charset="0"/>
              </a:rPr>
              <a:t>Drones, UAVs and Helicopters</a:t>
            </a:r>
          </a:p>
        </p:txBody>
      </p:sp>
      <p:sp>
        <p:nvSpPr>
          <p:cNvPr id="7" name="Rectangle 6">
            <a:extLst>
              <a:ext uri="{FF2B5EF4-FFF2-40B4-BE49-F238E27FC236}">
                <a16:creationId xmlns:a16="http://schemas.microsoft.com/office/drawing/2014/main" id="{7943E4A5-2964-43BC-9030-ADA9B9686A31}"/>
              </a:ext>
            </a:extLst>
          </p:cNvPr>
          <p:cNvSpPr/>
          <p:nvPr/>
        </p:nvSpPr>
        <p:spPr>
          <a:xfrm>
            <a:off x="2736706" y="289351"/>
            <a:ext cx="6992555" cy="830997"/>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APPLICATION OF GENERAL PARKING SENSORS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b="1" i="0" dirty="0">
              <a:solidFill>
                <a:srgbClr val="34444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06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41438C-C86E-4251-A1DB-D2E08F68B1D0}"/>
              </a:ext>
            </a:extLst>
          </p:cNvPr>
          <p:cNvPicPr>
            <a:picLocks noChangeAspect="1"/>
          </p:cNvPicPr>
          <p:nvPr/>
        </p:nvPicPr>
        <p:blipFill>
          <a:blip r:embed="rId2"/>
          <a:stretch>
            <a:fillRect/>
          </a:stretch>
        </p:blipFill>
        <p:spPr>
          <a:xfrm>
            <a:off x="0" y="0"/>
            <a:ext cx="2038350" cy="1409700"/>
          </a:xfrm>
          <a:prstGeom prst="rect">
            <a:avLst/>
          </a:prstGeom>
        </p:spPr>
      </p:pic>
      <p:sp>
        <p:nvSpPr>
          <p:cNvPr id="3" name="Rectangle 2">
            <a:extLst>
              <a:ext uri="{FF2B5EF4-FFF2-40B4-BE49-F238E27FC236}">
                <a16:creationId xmlns:a16="http://schemas.microsoft.com/office/drawing/2014/main" id="{8D7A92C7-C25D-4824-91D7-05FE0327A1DB}"/>
              </a:ext>
            </a:extLst>
          </p:cNvPr>
          <p:cNvSpPr/>
          <p:nvPr/>
        </p:nvSpPr>
        <p:spPr>
          <a:xfrm>
            <a:off x="3056465" y="412571"/>
            <a:ext cx="6877396" cy="830997"/>
          </a:xfrm>
          <a:prstGeom prst="rect">
            <a:avLst/>
          </a:prstGeom>
        </p:spPr>
        <p:txBody>
          <a:bodyPr wrap="none">
            <a:spAutoFit/>
          </a:bodyPr>
          <a:lstStyle/>
          <a:p>
            <a:pPr>
              <a:tabLst>
                <a:tab pos="5097780" algn="l"/>
              </a:tabLst>
            </a:pPr>
            <a:r>
              <a:rPr lang="en-IN" sz="2400" dirty="0">
                <a:latin typeface="Times New Roman" panose="02020603050405020304" pitchFamily="18" charset="0"/>
                <a:cs typeface="Times New Roman" panose="02020603050405020304" pitchFamily="18" charset="0"/>
              </a:rPr>
              <a:t>ADVANTAGE OF GENERAL PARKING SENSORS</a:t>
            </a:r>
          </a:p>
          <a:p>
            <a:pPr>
              <a:spcAft>
                <a:spcPts val="0"/>
              </a:spcAft>
              <a:tabLst>
                <a:tab pos="5097780" algn="l"/>
              </a:tabLst>
            </a:pPr>
            <a:endParaRPr lang="en-IN" sz="24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F99CD25B-6A9A-4912-AB2D-B3C03EEEBA0D}"/>
              </a:ext>
            </a:extLst>
          </p:cNvPr>
          <p:cNvSpPr/>
          <p:nvPr/>
        </p:nvSpPr>
        <p:spPr>
          <a:xfrm>
            <a:off x="3447163" y="1546177"/>
            <a:ext cx="6096000" cy="2985433"/>
          </a:xfrm>
          <a:prstGeom prst="rect">
            <a:avLst/>
          </a:prstGeom>
        </p:spPr>
        <p:txBody>
          <a:bodyPr>
            <a:spAutoFit/>
          </a:bodyPr>
          <a:lstStyle/>
          <a:p>
            <a:pPr marL="342900" indent="-342900" algn="just">
              <a:spcAft>
                <a:spcPts val="0"/>
              </a:spcAft>
              <a:buFont typeface="+mj-lt"/>
              <a:buAutoNum type="alphaUcPeriod"/>
              <a:tabLst>
                <a:tab pos="5097780" algn="l"/>
              </a:tabLst>
            </a:pPr>
            <a:r>
              <a:rPr lang="en-US" dirty="0">
                <a:solidFill>
                  <a:srgbClr val="000000"/>
                </a:solidFill>
                <a:latin typeface="Times New Roman" panose="02020603050405020304" pitchFamily="18" charset="0"/>
                <a:ea typeface="Times New Roman" panose="02020603050405020304" pitchFamily="18" charset="0"/>
              </a:rPr>
              <a:t>Parking sensors help make parking easier and safer for you.          Your line of sight is limited to the confines of your car. With parking sensors, you’re compensating for this lack of visibility by being able to detect obstructions and other vehicles around you.</a:t>
            </a:r>
          </a:p>
          <a:p>
            <a:pPr marL="342900" indent="-342900" algn="just">
              <a:spcAft>
                <a:spcPts val="0"/>
              </a:spcAft>
              <a:buFont typeface="+mj-lt"/>
              <a:buAutoNum type="alphaUcPeriod"/>
              <a:tabLst>
                <a:tab pos="5097780" algn="l"/>
              </a:tabLst>
            </a:pPr>
            <a:endParaRPr lang="en-US" dirty="0">
              <a:solidFill>
                <a:srgbClr val="000000"/>
              </a:solidFill>
              <a:latin typeface="Times New Roman" panose="02020603050405020304" pitchFamily="18" charset="0"/>
              <a:ea typeface="Times New Roman" panose="02020603050405020304" pitchFamily="18" charset="0"/>
            </a:endParaRPr>
          </a:p>
          <a:p>
            <a:pPr marL="342900" indent="-342900" algn="just">
              <a:spcAft>
                <a:spcPts val="0"/>
              </a:spcAft>
              <a:buFont typeface="+mj-lt"/>
              <a:buAutoNum type="alphaUcPeriod"/>
              <a:tabLst>
                <a:tab pos="5097780" algn="l"/>
              </a:tabLst>
            </a:pPr>
            <a:r>
              <a:rPr lang="en-US" sz="1600" dirty="0">
                <a:solidFill>
                  <a:srgbClr val="000000"/>
                </a:solidFill>
                <a:latin typeface="Times New Roman" panose="02020603050405020304" pitchFamily="18" charset="0"/>
                <a:ea typeface="Times New Roman" panose="02020603050405020304" pitchFamily="18" charset="0"/>
              </a:rPr>
              <a:t>Moreover, parking sensors help you park even in the most congested spaces. Even in low-lit or dark areas, the use of parking sensors is truly beneficial to make parking smoother and safer for you even if you can’t see what you are avoiding. Think about it as extra sets of eyes when you’re driving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321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C028A-7B26-40D3-A59D-9D932B719B35}"/>
              </a:ext>
            </a:extLst>
          </p:cNvPr>
          <p:cNvPicPr>
            <a:picLocks noChangeAspect="1"/>
          </p:cNvPicPr>
          <p:nvPr/>
        </p:nvPicPr>
        <p:blipFill>
          <a:blip r:embed="rId2"/>
          <a:stretch>
            <a:fillRect/>
          </a:stretch>
        </p:blipFill>
        <p:spPr>
          <a:xfrm>
            <a:off x="0" y="0"/>
            <a:ext cx="2038350" cy="1409700"/>
          </a:xfrm>
          <a:prstGeom prst="rect">
            <a:avLst/>
          </a:prstGeom>
        </p:spPr>
      </p:pic>
      <p:sp>
        <p:nvSpPr>
          <p:cNvPr id="3" name="Rectangle 2">
            <a:extLst>
              <a:ext uri="{FF2B5EF4-FFF2-40B4-BE49-F238E27FC236}">
                <a16:creationId xmlns:a16="http://schemas.microsoft.com/office/drawing/2014/main" id="{A877DD51-6C8D-402D-BC6C-76204D0D7A8E}"/>
              </a:ext>
            </a:extLst>
          </p:cNvPr>
          <p:cNvSpPr/>
          <p:nvPr/>
        </p:nvSpPr>
        <p:spPr>
          <a:xfrm>
            <a:off x="5010606" y="243185"/>
            <a:ext cx="2170787" cy="461665"/>
          </a:xfrm>
          <a:prstGeom prst="rect">
            <a:avLst/>
          </a:prstGeom>
        </p:spPr>
        <p:txBody>
          <a:bodyPr wrap="none">
            <a:spAutoFit/>
          </a:bodyPr>
          <a:lstStyle/>
          <a:p>
            <a:pPr>
              <a:spcAft>
                <a:spcPts val="0"/>
              </a:spcAft>
              <a:tabLst>
                <a:tab pos="5097780" algn="l"/>
              </a:tabLst>
            </a:pPr>
            <a:r>
              <a:rPr lang="en-IN" sz="2400" dirty="0">
                <a:latin typeface="Times New Roman" panose="02020603050405020304" pitchFamily="18" charset="0"/>
                <a:cs typeface="Times New Roman" panose="02020603050405020304" pitchFamily="18" charset="0"/>
              </a:rPr>
              <a:t>CONCLUSION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4D786F3-A5FD-4701-8BEF-215ADA0AB9AC}"/>
              </a:ext>
            </a:extLst>
          </p:cNvPr>
          <p:cNvSpPr/>
          <p:nvPr/>
        </p:nvSpPr>
        <p:spPr>
          <a:xfrm>
            <a:off x="3048000" y="1864489"/>
            <a:ext cx="6096000" cy="2585323"/>
          </a:xfrm>
          <a:prstGeom prst="rect">
            <a:avLst/>
          </a:prstGeom>
        </p:spPr>
        <p:txBody>
          <a:bodyPr>
            <a:spAutoFit/>
          </a:bodyPr>
          <a:lstStyle/>
          <a:p>
            <a:pPr marL="342900" indent="-342900" algn="just">
              <a:spcAft>
                <a:spcPts val="0"/>
              </a:spcAft>
              <a:buFont typeface="+mj-lt"/>
              <a:buAutoNum type="alphaUcPeriod"/>
              <a:tabLst>
                <a:tab pos="5097780" algn="l"/>
              </a:tabLst>
            </a:pPr>
            <a:r>
              <a:rPr lang="en-US" dirty="0">
                <a:solidFill>
                  <a:srgbClr val="000000"/>
                </a:solidFill>
                <a:latin typeface="Times New Roman" panose="02020603050405020304" pitchFamily="18" charset="0"/>
                <a:ea typeface="Times New Roman" panose="02020603050405020304" pitchFamily="18" charset="0"/>
              </a:rPr>
              <a:t>In this project, I will design a simple Arduino Car Reverse Parking Sensor Circuit using Arduino UNO and HC-SR04 Ultrasonic Sensor. This Arduino based Car Reverse Sensor can be used for an Autonomous Navigation, Robot Ranging and other range related applications.</a:t>
            </a:r>
            <a:endParaRPr lang="en-IN" sz="1600" dirty="0">
              <a:latin typeface="Times New Roman" panose="02020603050405020304" pitchFamily="18" charset="0"/>
              <a:ea typeface="Times New Roman" panose="02020603050405020304" pitchFamily="18" charset="0"/>
            </a:endParaRPr>
          </a:p>
          <a:p>
            <a:pPr marL="342900" indent="-342900" algn="just">
              <a:buFont typeface="+mj-lt"/>
              <a:buAutoNum type="alphaUcPeriod"/>
            </a:pPr>
            <a:r>
              <a:rPr lang="en-US" dirty="0">
                <a:solidFill>
                  <a:srgbClr val="000000"/>
                </a:solidFill>
                <a:latin typeface="Times New Roman" panose="02020603050405020304" pitchFamily="18" charset="0"/>
                <a:ea typeface="Times New Roman" panose="02020603050405020304" pitchFamily="18" charset="0"/>
              </a:rPr>
              <a:t> Almost all modern cars are equipped with reverse parking sensors that are activated when the car is put in reverse gear and beep at variable rate depending on the distance between the car and the closest obstacle</a:t>
            </a:r>
            <a:endParaRPr lang="en-IN" dirty="0"/>
          </a:p>
        </p:txBody>
      </p:sp>
    </p:spTree>
    <p:extLst>
      <p:ext uri="{BB962C8B-B14F-4D97-AF65-F5344CB8AC3E}">
        <p14:creationId xmlns:p14="http://schemas.microsoft.com/office/powerpoint/2010/main" val="39708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147217-E465-4C25-A74C-24EE20A894FE}"/>
              </a:ext>
            </a:extLst>
          </p:cNvPr>
          <p:cNvPicPr>
            <a:picLocks noChangeAspect="1"/>
          </p:cNvPicPr>
          <p:nvPr/>
        </p:nvPicPr>
        <p:blipFill>
          <a:blip r:embed="rId2"/>
          <a:stretch>
            <a:fillRect/>
          </a:stretch>
        </p:blipFill>
        <p:spPr>
          <a:xfrm>
            <a:off x="0" y="0"/>
            <a:ext cx="2038350" cy="1409700"/>
          </a:xfrm>
          <a:prstGeom prst="rect">
            <a:avLst/>
          </a:prstGeom>
        </p:spPr>
      </p:pic>
      <p:sp>
        <p:nvSpPr>
          <p:cNvPr id="4" name="Title 3">
            <a:extLst>
              <a:ext uri="{FF2B5EF4-FFF2-40B4-BE49-F238E27FC236}">
                <a16:creationId xmlns:a16="http://schemas.microsoft.com/office/drawing/2014/main" id="{6C3B79E0-0083-4F1D-A9E4-3D2527FAD48B}"/>
              </a:ext>
            </a:extLst>
          </p:cNvPr>
          <p:cNvSpPr>
            <a:spLocks noGrp="1"/>
          </p:cNvSpPr>
          <p:nvPr>
            <p:ph type="title"/>
          </p:nvPr>
        </p:nvSpPr>
        <p:spPr>
          <a:xfrm>
            <a:off x="1192272" y="1665027"/>
            <a:ext cx="10121722" cy="4094328"/>
          </a:xfrm>
        </p:spPr>
        <p:txBody>
          <a:bodyPr>
            <a:noAutofit/>
          </a:bodyPr>
          <a:lstStyle/>
          <a:p>
            <a:r>
              <a:rPr lang="en-IN" sz="12800" dirty="0">
                <a:latin typeface="Microsoft JhengHei UI Light" panose="020B0304030504040204" pitchFamily="34" charset="-120"/>
                <a:ea typeface="Microsoft JhengHei UI Light" panose="020B0304030504040204" pitchFamily="34" charset="-120"/>
              </a:rPr>
              <a:t>Thank you</a:t>
            </a:r>
            <a:br>
              <a:rPr lang="en-IN" sz="12800" dirty="0">
                <a:latin typeface="Algerian" panose="04020705040A02060702" pitchFamily="82" charset="0"/>
              </a:rPr>
            </a:br>
            <a:endParaRPr lang="en-IN" sz="12800" dirty="0">
              <a:latin typeface="Algerian" panose="04020705040A02060702" pitchFamily="82" charset="0"/>
            </a:endParaRPr>
          </a:p>
        </p:txBody>
      </p:sp>
    </p:spTree>
    <p:extLst>
      <p:ext uri="{BB962C8B-B14F-4D97-AF65-F5344CB8AC3E}">
        <p14:creationId xmlns:p14="http://schemas.microsoft.com/office/powerpoint/2010/main" val="283406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43CB2F-81AA-420A-9B0C-51AD2E9EB90D}"/>
              </a:ext>
            </a:extLst>
          </p:cNvPr>
          <p:cNvSpPr/>
          <p:nvPr/>
        </p:nvSpPr>
        <p:spPr>
          <a:xfrm>
            <a:off x="2766061" y="45868"/>
            <a:ext cx="8915400" cy="1077218"/>
          </a:xfrm>
          <a:prstGeom prst="rect">
            <a:avLst/>
          </a:prstGeom>
        </p:spPr>
        <p:txBody>
          <a:bodyPr wrap="square">
            <a:spAutoFit/>
          </a:bodyPr>
          <a:lstStyle/>
          <a:p>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SHA</a:t>
            </a:r>
            <a:r>
              <a:rPr lang="en-US" sz="3200" b="1" spc="-7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SHIB</a:t>
            </a:r>
            <a:r>
              <a:rPr lang="en-US" sz="3200" b="1" spc="5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COLLEGE</a:t>
            </a:r>
            <a:r>
              <a:rPr lang="en-US" sz="3200" b="1" spc="2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z="3200" b="1" spc="2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TECHNOLOGY,                 </a:t>
            </a:r>
            <a:r>
              <a:rPr lang="en-US" sz="3200" b="1" spc="3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BHOPAL</a:t>
            </a:r>
            <a:endParaRPr lang="en-IN" sz="3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A44DE81-2EE7-4643-9CF1-C1610E2246C9}"/>
              </a:ext>
            </a:extLst>
          </p:cNvPr>
          <p:cNvSpPr/>
          <p:nvPr/>
        </p:nvSpPr>
        <p:spPr>
          <a:xfrm>
            <a:off x="5255494" y="1123086"/>
            <a:ext cx="3308855"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MINOR PROJECT </a:t>
            </a:r>
            <a:endParaRPr lang="en-IN" sz="2800" dirty="0"/>
          </a:p>
        </p:txBody>
      </p:sp>
      <p:pic>
        <p:nvPicPr>
          <p:cNvPr id="6" name="Picture 5">
            <a:extLst>
              <a:ext uri="{FF2B5EF4-FFF2-40B4-BE49-F238E27FC236}">
                <a16:creationId xmlns:a16="http://schemas.microsoft.com/office/drawing/2014/main" id="{DD407932-924E-4DB5-B9B2-577BDEE1021B}"/>
              </a:ext>
            </a:extLst>
          </p:cNvPr>
          <p:cNvPicPr/>
          <p:nvPr/>
        </p:nvPicPr>
        <p:blipFill>
          <a:blip r:embed="rId2">
            <a:extLst>
              <a:ext uri="{28A0092B-C50C-407E-A947-70E740481C1C}">
                <a14:useLocalDpi xmlns:a14="http://schemas.microsoft.com/office/drawing/2010/main" val="0"/>
              </a:ext>
            </a:extLst>
          </a:blip>
          <a:stretch>
            <a:fillRect/>
          </a:stretch>
        </p:blipFill>
        <p:spPr>
          <a:xfrm>
            <a:off x="4480561" y="2027583"/>
            <a:ext cx="7429500" cy="4533236"/>
          </a:xfrm>
          <a:prstGeom prst="rect">
            <a:avLst/>
          </a:prstGeom>
        </p:spPr>
      </p:pic>
      <p:sp>
        <p:nvSpPr>
          <p:cNvPr id="7" name="Rectangle 6">
            <a:extLst>
              <a:ext uri="{FF2B5EF4-FFF2-40B4-BE49-F238E27FC236}">
                <a16:creationId xmlns:a16="http://schemas.microsoft.com/office/drawing/2014/main" id="{354F1BE3-C217-492C-BD15-80C253454069}"/>
              </a:ext>
            </a:extLst>
          </p:cNvPr>
          <p:cNvSpPr/>
          <p:nvPr/>
        </p:nvSpPr>
        <p:spPr>
          <a:xfrm rot="10800000" flipV="1">
            <a:off x="259425" y="1908767"/>
            <a:ext cx="3657600" cy="1200329"/>
          </a:xfrm>
          <a:prstGeom prst="rect">
            <a:avLst/>
          </a:prstGeom>
        </p:spPr>
        <p:txBody>
          <a:bodyPr wrap="square">
            <a:spAutoFit/>
          </a:bodyPr>
          <a:lstStyle/>
          <a:p>
            <a:r>
              <a:rPr lang="en-US" sz="2400" b="1" i="1" dirty="0">
                <a:latin typeface="Times New Roman" panose="02020603050405020304" pitchFamily="18" charset="0"/>
                <a:ea typeface="Times New Roman" panose="02020603050405020304" pitchFamily="18" charset="0"/>
              </a:rPr>
              <a:t> </a:t>
            </a:r>
            <a:r>
              <a:rPr lang="en-US" sz="3600" b="1" i="1" dirty="0">
                <a:latin typeface="Times New Roman" panose="02020603050405020304" pitchFamily="18" charset="0"/>
                <a:ea typeface="Times New Roman" panose="02020603050405020304" pitchFamily="18" charset="0"/>
              </a:rPr>
              <a:t> General Parking  		Sensor</a:t>
            </a:r>
            <a:endParaRPr lang="en-IN" sz="2400" b="1" i="1" dirty="0"/>
          </a:p>
        </p:txBody>
      </p:sp>
      <p:sp>
        <p:nvSpPr>
          <p:cNvPr id="8" name="Rectangle 7">
            <a:extLst>
              <a:ext uri="{FF2B5EF4-FFF2-40B4-BE49-F238E27FC236}">
                <a16:creationId xmlns:a16="http://schemas.microsoft.com/office/drawing/2014/main" id="{8DB78028-2CC4-4969-8E5F-5F6713C3C8FF}"/>
              </a:ext>
            </a:extLst>
          </p:cNvPr>
          <p:cNvSpPr/>
          <p:nvPr/>
        </p:nvSpPr>
        <p:spPr>
          <a:xfrm>
            <a:off x="-959776" y="3490374"/>
            <a:ext cx="6096000" cy="2062103"/>
          </a:xfrm>
          <a:prstGeom prst="rect">
            <a:avLst/>
          </a:prstGeom>
        </p:spPr>
        <p:txBody>
          <a:bodyPr>
            <a:spAutoFit/>
          </a:bodyPr>
          <a:lstStyle/>
          <a:p>
            <a:pPr marL="1853565" marR="2105660" algn="ctr">
              <a:spcAft>
                <a:spcPts val="0"/>
              </a:spcAft>
            </a:pPr>
            <a:r>
              <a:rPr lang="en-US" b="1" dirty="0"/>
              <a:t>Department of Electronics and Communication Engineering </a:t>
            </a:r>
          </a:p>
          <a:p>
            <a:pPr marL="1853565" marR="2105660" algn="ctr"/>
            <a:r>
              <a:rPr lang="en-US" b="1" dirty="0"/>
              <a:t>SESSION: 2019-2023</a:t>
            </a:r>
            <a:endParaRPr lang="en-IN" dirty="0"/>
          </a:p>
          <a:p>
            <a:pPr marL="1853565" marR="2105660" algn="ctr">
              <a:spcAft>
                <a:spcPts val="0"/>
              </a:spcAft>
            </a:pPr>
            <a:endParaRPr lang="en-IN" sz="2000" b="1"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C7716D98-DC43-44E0-BE5F-826AD3B3FC08}"/>
              </a:ext>
            </a:extLst>
          </p:cNvPr>
          <p:cNvPicPr>
            <a:picLocks noChangeAspect="1"/>
          </p:cNvPicPr>
          <p:nvPr/>
        </p:nvPicPr>
        <p:blipFill>
          <a:blip r:embed="rId3"/>
          <a:stretch>
            <a:fillRect/>
          </a:stretch>
        </p:blipFill>
        <p:spPr>
          <a:xfrm>
            <a:off x="0" y="0"/>
            <a:ext cx="2034540" cy="1412875"/>
          </a:xfrm>
          <a:prstGeom prst="rect">
            <a:avLst/>
          </a:prstGeom>
        </p:spPr>
      </p:pic>
    </p:spTree>
    <p:extLst>
      <p:ext uri="{BB962C8B-B14F-4D97-AF65-F5344CB8AC3E}">
        <p14:creationId xmlns:p14="http://schemas.microsoft.com/office/powerpoint/2010/main" val="157151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2AACA1-9117-47E8-B7D3-358BA072FF6E}"/>
              </a:ext>
            </a:extLst>
          </p:cNvPr>
          <p:cNvSpPr/>
          <p:nvPr/>
        </p:nvSpPr>
        <p:spPr>
          <a:xfrm>
            <a:off x="2194560" y="367260"/>
            <a:ext cx="9509759" cy="318357"/>
          </a:xfrm>
          <a:prstGeom prst="rect">
            <a:avLst/>
          </a:prstGeom>
        </p:spPr>
        <p:txBody>
          <a:bodyPr wrap="square">
            <a:spAutoFit/>
          </a:bodyPr>
          <a:lstStyle/>
          <a:p>
            <a:pPr marL="447675" marR="606425" algn="ctr">
              <a:lnSpc>
                <a:spcPts val="1610"/>
              </a:lnSpc>
              <a:spcBef>
                <a:spcPts val="1030"/>
              </a:spcBef>
              <a:spcAft>
                <a:spcPts val="0"/>
              </a:spcAft>
            </a:pPr>
            <a:r>
              <a:rPr lang="en-US" sz="2400" b="1" dirty="0">
                <a:solidFill>
                  <a:srgbClr val="1A3EF2"/>
                </a:solidFill>
                <a:latin typeface="Times New Roman" panose="02020603050405020304" pitchFamily="18" charset="0"/>
                <a:ea typeface="Times New Roman" panose="02020603050405020304" pitchFamily="18" charset="0"/>
              </a:rPr>
              <a:t>Electronics</a:t>
            </a:r>
            <a:r>
              <a:rPr lang="en-US" sz="2400" b="1" spc="-15" dirty="0">
                <a:solidFill>
                  <a:srgbClr val="1A3EF2"/>
                </a:solidFill>
                <a:latin typeface="Times New Roman" panose="02020603050405020304" pitchFamily="18" charset="0"/>
                <a:ea typeface="Times New Roman" panose="02020603050405020304" pitchFamily="18" charset="0"/>
              </a:rPr>
              <a:t> </a:t>
            </a:r>
            <a:r>
              <a:rPr lang="en-US" sz="2400" b="1" dirty="0">
                <a:solidFill>
                  <a:srgbClr val="1A3EF2"/>
                </a:solidFill>
                <a:latin typeface="Times New Roman" panose="02020603050405020304" pitchFamily="18" charset="0"/>
                <a:ea typeface="Times New Roman" panose="02020603050405020304" pitchFamily="18" charset="0"/>
              </a:rPr>
              <a:t>and</a:t>
            </a:r>
            <a:r>
              <a:rPr lang="en-US" sz="2400" b="1" spc="-30" dirty="0">
                <a:solidFill>
                  <a:srgbClr val="1A3EF2"/>
                </a:solidFill>
                <a:latin typeface="Times New Roman" panose="02020603050405020304" pitchFamily="18" charset="0"/>
                <a:ea typeface="Times New Roman" panose="02020603050405020304" pitchFamily="18" charset="0"/>
              </a:rPr>
              <a:t> </a:t>
            </a:r>
            <a:r>
              <a:rPr lang="en-US" sz="2400" b="1" dirty="0">
                <a:solidFill>
                  <a:srgbClr val="1A3EF2"/>
                </a:solidFill>
                <a:latin typeface="Times New Roman" panose="02020603050405020304" pitchFamily="18" charset="0"/>
                <a:ea typeface="Times New Roman" panose="02020603050405020304" pitchFamily="18" charset="0"/>
              </a:rPr>
              <a:t>Communication Engineering</a:t>
            </a:r>
            <a:endParaRPr lang="en-IN" sz="2400" b="1"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029AE1D9-2834-44A1-BED7-7E90932B8A8E}"/>
              </a:ext>
            </a:extLst>
          </p:cNvPr>
          <p:cNvSpPr/>
          <p:nvPr/>
        </p:nvSpPr>
        <p:spPr>
          <a:xfrm>
            <a:off x="-224217" y="1598414"/>
            <a:ext cx="5462393" cy="369332"/>
          </a:xfrm>
          <a:prstGeom prst="rect">
            <a:avLst/>
          </a:prstGeom>
        </p:spPr>
        <p:txBody>
          <a:bodyPr wrap="none">
            <a:spAutoFit/>
          </a:bodyPr>
          <a:lstStyle/>
          <a:p>
            <a:pPr marL="1865376" marR="2103120" algn="ctr"/>
            <a:r>
              <a:rPr lang="en-US" b="1" i="1" dirty="0">
                <a:solidFill>
                  <a:srgbClr val="000000"/>
                </a:solidFill>
                <a:latin typeface="Times New Roman" panose="02020603050405020304" pitchFamily="18" charset="0"/>
                <a:ea typeface="Times New Roman" panose="02020603050405020304" pitchFamily="18" charset="0"/>
              </a:rPr>
              <a:t>Submitted</a:t>
            </a:r>
            <a:r>
              <a:rPr lang="en-US" b="1" i="1" spc="-45" dirty="0">
                <a:solidFill>
                  <a:srgbClr val="000000"/>
                </a:solidFill>
                <a:latin typeface="Times New Roman" panose="02020603050405020304" pitchFamily="18" charset="0"/>
                <a:ea typeface="Times New Roman" panose="02020603050405020304" pitchFamily="18" charset="0"/>
              </a:rPr>
              <a:t> </a:t>
            </a:r>
            <a:r>
              <a:rPr lang="en-US" b="1" i="1" dirty="0">
                <a:solidFill>
                  <a:srgbClr val="000000"/>
                </a:solidFill>
                <a:latin typeface="Times New Roman" panose="02020603050405020304" pitchFamily="18" charset="0"/>
                <a:ea typeface="Times New Roman" panose="02020603050405020304" pitchFamily="18" charset="0"/>
              </a:rPr>
              <a:t>By</a:t>
            </a:r>
            <a:endParaRPr lang="en-IN" dirty="0">
              <a:effectLst/>
            </a:endParaRPr>
          </a:p>
        </p:txBody>
      </p:sp>
      <p:sp>
        <p:nvSpPr>
          <p:cNvPr id="7" name="Rectangle 6">
            <a:extLst>
              <a:ext uri="{FF2B5EF4-FFF2-40B4-BE49-F238E27FC236}">
                <a16:creationId xmlns:a16="http://schemas.microsoft.com/office/drawing/2014/main" id="{1826D930-D509-42E8-89CA-B964E11890AD}"/>
              </a:ext>
            </a:extLst>
          </p:cNvPr>
          <p:cNvSpPr/>
          <p:nvPr/>
        </p:nvSpPr>
        <p:spPr>
          <a:xfrm>
            <a:off x="259080" y="1960864"/>
            <a:ext cx="6096000" cy="646331"/>
          </a:xfrm>
          <a:prstGeom prst="rect">
            <a:avLst/>
          </a:prstGeom>
        </p:spPr>
        <p:txBody>
          <a:bodyPr>
            <a:spAutoFit/>
          </a:bodyPr>
          <a:lstStyle/>
          <a:p>
            <a:pPr marR="2103120" algn="ctr"/>
            <a:r>
              <a:rPr lang="en-US" b="1" i="1" dirty="0">
                <a:solidFill>
                  <a:srgbClr val="000000"/>
                </a:solidFill>
                <a:latin typeface="Times New Roman" panose="02020603050405020304" pitchFamily="18" charset="0"/>
                <a:ea typeface="Times New Roman" panose="02020603050405020304" pitchFamily="18" charset="0"/>
              </a:rPr>
              <a:t>Manoj kumar </a:t>
            </a:r>
            <a:r>
              <a:rPr lang="en-US" b="1" i="1" dirty="0" err="1">
                <a:solidFill>
                  <a:srgbClr val="000000"/>
                </a:solidFill>
                <a:latin typeface="Times New Roman" panose="02020603050405020304" pitchFamily="18" charset="0"/>
                <a:ea typeface="Times New Roman" panose="02020603050405020304" pitchFamily="18" charset="0"/>
              </a:rPr>
              <a:t>gupta</a:t>
            </a:r>
            <a:r>
              <a:rPr lang="en-US" b="1" i="1" dirty="0">
                <a:solidFill>
                  <a:srgbClr val="000000"/>
                </a:solidFill>
                <a:latin typeface="Times New Roman" panose="02020603050405020304" pitchFamily="18" charset="0"/>
                <a:ea typeface="Times New Roman" panose="02020603050405020304" pitchFamily="18" charset="0"/>
              </a:rPr>
              <a:t>        0532EC191006 </a:t>
            </a:r>
            <a:r>
              <a:rPr lang="en-US" b="1" i="1" dirty="0" err="1">
                <a:solidFill>
                  <a:srgbClr val="000000"/>
                </a:solidFill>
                <a:latin typeface="Times New Roman" panose="02020603050405020304" pitchFamily="18" charset="0"/>
                <a:ea typeface="Times New Roman" panose="02020603050405020304" pitchFamily="18" charset="0"/>
              </a:rPr>
              <a:t>Shanu</a:t>
            </a:r>
            <a:r>
              <a:rPr lang="en-US" b="1" i="1" dirty="0">
                <a:solidFill>
                  <a:srgbClr val="000000"/>
                </a:solidFill>
                <a:latin typeface="Times New Roman" panose="02020603050405020304" pitchFamily="18" charset="0"/>
                <a:ea typeface="Times New Roman" panose="02020603050405020304" pitchFamily="18" charset="0"/>
              </a:rPr>
              <a:t> Pathak                 0532EC181025</a:t>
            </a:r>
            <a:endParaRPr lang="en-IN" dirty="0">
              <a:effectLst/>
            </a:endParaRPr>
          </a:p>
        </p:txBody>
      </p:sp>
      <p:sp>
        <p:nvSpPr>
          <p:cNvPr id="8" name="Rectangle 7">
            <a:extLst>
              <a:ext uri="{FF2B5EF4-FFF2-40B4-BE49-F238E27FC236}">
                <a16:creationId xmlns:a16="http://schemas.microsoft.com/office/drawing/2014/main" id="{8B06CF10-4AC0-4110-BD6F-6A19149D4BC6}"/>
              </a:ext>
            </a:extLst>
          </p:cNvPr>
          <p:cNvSpPr/>
          <p:nvPr/>
        </p:nvSpPr>
        <p:spPr>
          <a:xfrm>
            <a:off x="6371430" y="1668780"/>
            <a:ext cx="5429693" cy="369332"/>
          </a:xfrm>
          <a:prstGeom prst="rect">
            <a:avLst/>
          </a:prstGeom>
        </p:spPr>
        <p:txBody>
          <a:bodyPr wrap="none">
            <a:spAutoFit/>
          </a:bodyPr>
          <a:lstStyle/>
          <a:p>
            <a:pPr marL="1865376" marR="2103120" algn="ctr"/>
            <a:r>
              <a:rPr lang="en-US" b="1" i="1" dirty="0">
                <a:solidFill>
                  <a:srgbClr val="000000"/>
                </a:solidFill>
                <a:latin typeface="Times New Roman" panose="02020603050405020304" pitchFamily="18" charset="0"/>
                <a:ea typeface="Times New Roman" panose="02020603050405020304" pitchFamily="18" charset="0"/>
              </a:rPr>
              <a:t>Submitted</a:t>
            </a:r>
            <a:r>
              <a:rPr lang="en-US" b="1" i="1" spc="-45" dirty="0">
                <a:solidFill>
                  <a:srgbClr val="000000"/>
                </a:solidFill>
                <a:latin typeface="Times New Roman" panose="02020603050405020304" pitchFamily="18" charset="0"/>
                <a:ea typeface="Times New Roman" panose="02020603050405020304" pitchFamily="18" charset="0"/>
              </a:rPr>
              <a:t> To</a:t>
            </a:r>
            <a:endParaRPr lang="en-IN" dirty="0">
              <a:effectLst/>
            </a:endParaRPr>
          </a:p>
        </p:txBody>
      </p:sp>
      <p:sp>
        <p:nvSpPr>
          <p:cNvPr id="9" name="Rectangle 8">
            <a:extLst>
              <a:ext uri="{FF2B5EF4-FFF2-40B4-BE49-F238E27FC236}">
                <a16:creationId xmlns:a16="http://schemas.microsoft.com/office/drawing/2014/main" id="{0A6F9BC7-2FB2-434B-9A12-0782323A3D08}"/>
              </a:ext>
            </a:extLst>
          </p:cNvPr>
          <p:cNvSpPr/>
          <p:nvPr/>
        </p:nvSpPr>
        <p:spPr>
          <a:xfrm>
            <a:off x="4870798" y="1931849"/>
            <a:ext cx="8430956" cy="764312"/>
          </a:xfrm>
          <a:prstGeom prst="rect">
            <a:avLst/>
          </a:prstGeom>
        </p:spPr>
        <p:txBody>
          <a:bodyPr wrap="square">
            <a:spAutoFit/>
          </a:bodyPr>
          <a:lstStyle/>
          <a:p>
            <a:pPr marL="1853565" marR="2105660" algn="ctr">
              <a:spcAft>
                <a:spcPts val="0"/>
              </a:spcAft>
            </a:pPr>
            <a:r>
              <a:rPr lang="en-US" sz="2400" spc="-25" dirty="0">
                <a:latin typeface="Arial Rounded MT Bold" panose="020F0704030504030204" pitchFamily="34" charset="0"/>
                <a:ea typeface="Times New Roman" panose="02020603050405020304" pitchFamily="18" charset="0"/>
              </a:rPr>
              <a:t>Mr. </a:t>
            </a:r>
            <a:r>
              <a:rPr lang="en-US" sz="2400" spc="-15" dirty="0" err="1">
                <a:latin typeface="Arial Rounded MT Bold" panose="020F0704030504030204" pitchFamily="34" charset="0"/>
                <a:ea typeface="Times New Roman" panose="02020603050405020304" pitchFamily="18" charset="0"/>
              </a:rPr>
              <a:t>Navin</a:t>
            </a:r>
            <a:r>
              <a:rPr lang="en-US" sz="2400" spc="-15" dirty="0">
                <a:latin typeface="Arial Rounded MT Bold" panose="020F0704030504030204" pitchFamily="34" charset="0"/>
                <a:ea typeface="Times New Roman" panose="02020603050405020304" pitchFamily="18" charset="0"/>
              </a:rPr>
              <a:t> Chourasia</a:t>
            </a:r>
            <a:endParaRPr lang="en-IN" sz="1600" dirty="0">
              <a:latin typeface="Times New Roman" panose="02020603050405020304" pitchFamily="18" charset="0"/>
              <a:ea typeface="Times New Roman" panose="02020603050405020304" pitchFamily="18" charset="0"/>
            </a:endParaRPr>
          </a:p>
          <a:p>
            <a:pPr marL="1875155" marR="1924685" algn="ctr">
              <a:spcBef>
                <a:spcPts val="165"/>
              </a:spcBef>
              <a:spcAft>
                <a:spcPts val="0"/>
              </a:spcAft>
            </a:pPr>
            <a:r>
              <a:rPr lang="en-US" b="1" dirty="0">
                <a:latin typeface="Times New Roman" panose="02020603050405020304" pitchFamily="18" charset="0"/>
                <a:ea typeface="Times New Roman" panose="02020603050405020304" pitchFamily="18" charset="0"/>
              </a:rPr>
              <a:t>Dept.</a:t>
            </a:r>
            <a:r>
              <a:rPr lang="en-US" b="1" spc="-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ECE,</a:t>
            </a:r>
            <a:r>
              <a:rPr lang="en-US" b="1" spc="-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SCT</a:t>
            </a:r>
            <a:r>
              <a:rPr lang="en-US" b="1" spc="-1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Bhopal</a:t>
            </a:r>
            <a:endParaRPr lang="en-IN" b="1" dirty="0">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FC2704F7-B497-4AA4-B4A3-E9C104E29810}"/>
              </a:ext>
            </a:extLst>
          </p:cNvPr>
          <p:cNvPicPr>
            <a:picLocks noChangeAspect="1"/>
          </p:cNvPicPr>
          <p:nvPr/>
        </p:nvPicPr>
        <p:blipFill>
          <a:blip r:embed="rId2"/>
          <a:stretch>
            <a:fillRect/>
          </a:stretch>
        </p:blipFill>
        <p:spPr>
          <a:xfrm>
            <a:off x="3103531" y="3429000"/>
            <a:ext cx="7691816" cy="3124200"/>
          </a:xfrm>
          <a:prstGeom prst="rect">
            <a:avLst/>
          </a:prstGeom>
        </p:spPr>
      </p:pic>
      <p:pic>
        <p:nvPicPr>
          <p:cNvPr id="11" name="Picture 10">
            <a:extLst>
              <a:ext uri="{FF2B5EF4-FFF2-40B4-BE49-F238E27FC236}">
                <a16:creationId xmlns:a16="http://schemas.microsoft.com/office/drawing/2014/main" id="{F2F47746-729D-443E-A8F5-24A0F9355BC9}"/>
              </a:ext>
            </a:extLst>
          </p:cNvPr>
          <p:cNvPicPr>
            <a:picLocks noChangeAspect="1"/>
          </p:cNvPicPr>
          <p:nvPr/>
        </p:nvPicPr>
        <p:blipFill>
          <a:blip r:embed="rId3"/>
          <a:stretch>
            <a:fillRect/>
          </a:stretch>
        </p:blipFill>
        <p:spPr>
          <a:xfrm>
            <a:off x="0" y="0"/>
            <a:ext cx="2034540" cy="1412875"/>
          </a:xfrm>
          <a:prstGeom prst="rect">
            <a:avLst/>
          </a:prstGeom>
        </p:spPr>
      </p:pic>
    </p:spTree>
    <p:extLst>
      <p:ext uri="{BB962C8B-B14F-4D97-AF65-F5344CB8AC3E}">
        <p14:creationId xmlns:p14="http://schemas.microsoft.com/office/powerpoint/2010/main" val="115088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933A0-BB39-4096-B484-CB92DBC1E2E2}"/>
              </a:ext>
            </a:extLst>
          </p:cNvPr>
          <p:cNvSpPr/>
          <p:nvPr/>
        </p:nvSpPr>
        <p:spPr>
          <a:xfrm>
            <a:off x="2903220" y="1062336"/>
            <a:ext cx="3726180"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CONTENT</a:t>
            </a:r>
            <a:endParaRPr lang="en-IN" sz="2400" dirty="0"/>
          </a:p>
        </p:txBody>
      </p:sp>
      <p:sp>
        <p:nvSpPr>
          <p:cNvPr id="5" name="Rectangle 4">
            <a:extLst>
              <a:ext uri="{FF2B5EF4-FFF2-40B4-BE49-F238E27FC236}">
                <a16:creationId xmlns:a16="http://schemas.microsoft.com/office/drawing/2014/main" id="{B23A9704-44CC-4896-B4B1-7B15F82DA9F9}"/>
              </a:ext>
            </a:extLst>
          </p:cNvPr>
          <p:cNvSpPr/>
          <p:nvPr/>
        </p:nvSpPr>
        <p:spPr>
          <a:xfrm>
            <a:off x="2194560" y="169486"/>
            <a:ext cx="9997440" cy="319383"/>
          </a:xfrm>
          <a:prstGeom prst="rect">
            <a:avLst/>
          </a:prstGeom>
        </p:spPr>
        <p:txBody>
          <a:bodyPr wrap="square">
            <a:spAutoFit/>
          </a:bodyPr>
          <a:lstStyle/>
          <a:p>
            <a:pPr marL="448056" marR="603504" algn="ctr">
              <a:lnSpc>
                <a:spcPts val="1610"/>
              </a:lnSpc>
              <a:spcBef>
                <a:spcPts val="1030"/>
              </a:spcBef>
            </a:pPr>
            <a:r>
              <a:rPr lang="en-US" sz="2400" b="1" dirty="0">
                <a:solidFill>
                  <a:srgbClr val="1A3EF2"/>
                </a:solidFill>
                <a:latin typeface="Times New Roman" panose="02020603050405020304" pitchFamily="18" charset="0"/>
                <a:ea typeface="Times New Roman" panose="02020603050405020304" pitchFamily="18" charset="0"/>
              </a:rPr>
              <a:t>Electronics</a:t>
            </a:r>
            <a:r>
              <a:rPr lang="en-US" sz="2400" b="1" spc="-15" dirty="0">
                <a:solidFill>
                  <a:srgbClr val="1A3EF2"/>
                </a:solidFill>
                <a:latin typeface="Times New Roman" panose="02020603050405020304" pitchFamily="18" charset="0"/>
                <a:ea typeface="Times New Roman" panose="02020603050405020304" pitchFamily="18" charset="0"/>
              </a:rPr>
              <a:t> </a:t>
            </a:r>
            <a:r>
              <a:rPr lang="en-US" sz="2400" b="1" dirty="0">
                <a:solidFill>
                  <a:srgbClr val="1A3EF2"/>
                </a:solidFill>
                <a:latin typeface="Times New Roman" panose="02020603050405020304" pitchFamily="18" charset="0"/>
                <a:ea typeface="Times New Roman" panose="02020603050405020304" pitchFamily="18" charset="0"/>
              </a:rPr>
              <a:t>and</a:t>
            </a:r>
            <a:r>
              <a:rPr lang="en-US" sz="2400" b="1" spc="-30" dirty="0">
                <a:solidFill>
                  <a:srgbClr val="1A3EF2"/>
                </a:solidFill>
                <a:latin typeface="Times New Roman" panose="02020603050405020304" pitchFamily="18" charset="0"/>
                <a:ea typeface="Times New Roman" panose="02020603050405020304" pitchFamily="18" charset="0"/>
              </a:rPr>
              <a:t> </a:t>
            </a:r>
            <a:r>
              <a:rPr lang="en-US" sz="2400" b="1" dirty="0">
                <a:solidFill>
                  <a:srgbClr val="1A3EF2"/>
                </a:solidFill>
                <a:latin typeface="Times New Roman" panose="02020603050405020304" pitchFamily="18" charset="0"/>
                <a:ea typeface="Times New Roman" panose="02020603050405020304" pitchFamily="18" charset="0"/>
              </a:rPr>
              <a:t>Communication Engineering</a:t>
            </a:r>
            <a:endParaRPr lang="en-IN" sz="2400" dirty="0">
              <a:effectLst/>
            </a:endParaRPr>
          </a:p>
        </p:txBody>
      </p:sp>
      <p:graphicFrame>
        <p:nvGraphicFramePr>
          <p:cNvPr id="7" name="Table 6">
            <a:extLst>
              <a:ext uri="{FF2B5EF4-FFF2-40B4-BE49-F238E27FC236}">
                <a16:creationId xmlns:a16="http://schemas.microsoft.com/office/drawing/2014/main" id="{8BB30DE7-3EFD-4674-AE97-64200B4C976D}"/>
              </a:ext>
            </a:extLst>
          </p:cNvPr>
          <p:cNvGraphicFramePr>
            <a:graphicFrameLocks noGrp="1"/>
          </p:cNvGraphicFramePr>
          <p:nvPr>
            <p:extLst>
              <p:ext uri="{D42A27DB-BD31-4B8C-83A1-F6EECF244321}">
                <p14:modId xmlns:p14="http://schemas.microsoft.com/office/powerpoint/2010/main" val="2184939747"/>
              </p:ext>
            </p:extLst>
          </p:nvPr>
        </p:nvGraphicFramePr>
        <p:xfrm>
          <a:off x="1270952" y="1883452"/>
          <a:ext cx="5156352" cy="3814983"/>
        </p:xfrm>
        <a:graphic>
          <a:graphicData uri="http://schemas.openxmlformats.org/drawingml/2006/table">
            <a:tbl>
              <a:tblPr firstRow="1" firstCol="1" lastRow="1" lastCol="1" bandRow="1" bandCol="1"/>
              <a:tblGrid>
                <a:gridCol w="5156352">
                  <a:extLst>
                    <a:ext uri="{9D8B030D-6E8A-4147-A177-3AD203B41FA5}">
                      <a16:colId xmlns:a16="http://schemas.microsoft.com/office/drawing/2014/main" val="3647189941"/>
                    </a:ext>
                  </a:extLst>
                </a:gridCol>
              </a:tblGrid>
              <a:tr h="3814983">
                <a:tc>
                  <a:txBody>
                    <a:bodyPr/>
                    <a:lstStyle/>
                    <a:p>
                      <a:pPr marL="342900" indent="-342900">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342900" indent="-342900">
                        <a:spcAft>
                          <a:spcPts val="0"/>
                        </a:spcAft>
                        <a:buFont typeface="+mj-lt"/>
                        <a:buAutoNum type="arabicPeriod"/>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COMPONENTS REQUIRED</a:t>
                      </a:r>
                    </a:p>
                    <a:p>
                      <a:pPr marL="342900" indent="-342900">
                        <a:spcAft>
                          <a:spcPts val="0"/>
                        </a:spcAft>
                        <a:buFont typeface="+mj-lt"/>
                        <a:buAutoNum type="arabicPeriod"/>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SIMULATION</a:t>
                      </a:r>
                    </a:p>
                    <a:p>
                      <a:pPr marL="342900" indent="-342900">
                        <a:spcAft>
                          <a:spcPts val="0"/>
                        </a:spcAft>
                        <a:buFont typeface="+mj-lt"/>
                        <a:buAutoNum type="arabicPeriod"/>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PRINCIPLE OF GENERAL PARKING SENSORS</a:t>
                      </a:r>
                    </a:p>
                    <a:p>
                      <a:pPr marL="342900" indent="-342900">
                        <a:spcAft>
                          <a:spcPts val="0"/>
                        </a:spcAft>
                        <a:buFont typeface="+mj-lt"/>
                        <a:buAutoNum type="arabicPeriod"/>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WORKING OF GENERAL PARKING SENSORS</a:t>
                      </a:r>
                    </a:p>
                    <a:p>
                      <a:pPr marL="342900" indent="-342900">
                        <a:spcAft>
                          <a:spcPts val="0"/>
                        </a:spcAft>
                        <a:buFont typeface="+mj-lt"/>
                        <a:buAutoNum type="arabicPeriod"/>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APPLICATION OF GENERAL PARKING SENSORS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ADVANTAGE OF GENERAL PARKING SENSORS</a:t>
                      </a:r>
                    </a:p>
                    <a:p>
                      <a:pPr marL="342900" indent="-342900">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spcAft>
                          <a:spcPts val="0"/>
                        </a:spcAft>
                        <a:buFont typeface="+mj-l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469755"/>
                  </a:ext>
                </a:extLst>
              </a:tr>
            </a:tbl>
          </a:graphicData>
        </a:graphic>
      </p:graphicFrame>
      <p:pic>
        <p:nvPicPr>
          <p:cNvPr id="8" name="Picture 7">
            <a:extLst>
              <a:ext uri="{FF2B5EF4-FFF2-40B4-BE49-F238E27FC236}">
                <a16:creationId xmlns:a16="http://schemas.microsoft.com/office/drawing/2014/main" id="{ED85FECE-3A0B-4E39-A76B-402D062DE606}"/>
              </a:ext>
            </a:extLst>
          </p:cNvPr>
          <p:cNvPicPr>
            <a:picLocks noChangeAspect="1"/>
          </p:cNvPicPr>
          <p:nvPr/>
        </p:nvPicPr>
        <p:blipFill>
          <a:blip r:embed="rId2"/>
          <a:stretch>
            <a:fillRect/>
          </a:stretch>
        </p:blipFill>
        <p:spPr>
          <a:xfrm>
            <a:off x="0" y="0"/>
            <a:ext cx="2034540" cy="1412875"/>
          </a:xfrm>
          <a:prstGeom prst="rect">
            <a:avLst/>
          </a:prstGeom>
        </p:spPr>
      </p:pic>
    </p:spTree>
    <p:extLst>
      <p:ext uri="{BB962C8B-B14F-4D97-AF65-F5344CB8AC3E}">
        <p14:creationId xmlns:p14="http://schemas.microsoft.com/office/powerpoint/2010/main" val="363324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1A9143F-6414-410B-A9FE-A590A74717E1}"/>
              </a:ext>
            </a:extLst>
          </p:cNvPr>
          <p:cNvGraphicFramePr>
            <a:graphicFrameLocks noGrp="1"/>
          </p:cNvGraphicFramePr>
          <p:nvPr>
            <p:extLst>
              <p:ext uri="{D42A27DB-BD31-4B8C-83A1-F6EECF244321}">
                <p14:modId xmlns:p14="http://schemas.microsoft.com/office/powerpoint/2010/main" val="2613237366"/>
              </p:ext>
            </p:extLst>
          </p:nvPr>
        </p:nvGraphicFramePr>
        <p:xfrm>
          <a:off x="4402772" y="387620"/>
          <a:ext cx="2624039" cy="430708"/>
        </p:xfrm>
        <a:graphic>
          <a:graphicData uri="http://schemas.openxmlformats.org/drawingml/2006/table">
            <a:tbl>
              <a:tblPr firstRow="1" firstCol="1" lastRow="1" lastCol="1" bandRow="1" bandCol="1"/>
              <a:tblGrid>
                <a:gridCol w="2624039">
                  <a:extLst>
                    <a:ext uri="{9D8B030D-6E8A-4147-A177-3AD203B41FA5}">
                      <a16:colId xmlns:a16="http://schemas.microsoft.com/office/drawing/2014/main" val="1001799588"/>
                    </a:ext>
                  </a:extLst>
                </a:gridCol>
              </a:tblGrid>
              <a:tr h="430708">
                <a:tc>
                  <a:txBody>
                    <a:bodyPr/>
                    <a:lstStyle/>
                    <a:p>
                      <a:pPr>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INTRODUCTION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244290"/>
                  </a:ext>
                </a:extLst>
              </a:tr>
            </a:tbl>
          </a:graphicData>
        </a:graphic>
      </p:graphicFrame>
      <p:sp>
        <p:nvSpPr>
          <p:cNvPr id="4" name="TextBox 3">
            <a:extLst>
              <a:ext uri="{FF2B5EF4-FFF2-40B4-BE49-F238E27FC236}">
                <a16:creationId xmlns:a16="http://schemas.microsoft.com/office/drawing/2014/main" id="{0F1DDD6B-37FF-4B47-AF8F-201DAD3C17DD}"/>
              </a:ext>
            </a:extLst>
          </p:cNvPr>
          <p:cNvSpPr txBox="1"/>
          <p:nvPr/>
        </p:nvSpPr>
        <p:spPr>
          <a:xfrm>
            <a:off x="1351250" y="1720840"/>
            <a:ext cx="4400053" cy="3416320"/>
          </a:xfrm>
          <a:prstGeom prst="rect">
            <a:avLst/>
          </a:prstGeom>
          <a:noFill/>
        </p:spPr>
        <p:txBody>
          <a:bodyPr wrap="square" rtlCol="0">
            <a:spAutoFit/>
          </a:bodyPr>
          <a:lstStyle/>
          <a:p>
            <a:pPr marL="342900" indent="-342900" algn="just">
              <a:buFont typeface="+mj-lt"/>
              <a:buAutoNum type="alphaUcPeriod"/>
            </a:pPr>
            <a:r>
              <a:rPr lang="en-IN" dirty="0">
                <a:latin typeface="Times New Roman" panose="02020603050405020304" pitchFamily="18" charset="0"/>
                <a:cs typeface="Times New Roman" panose="02020603050405020304" pitchFamily="18" charset="0"/>
              </a:rPr>
              <a:t>In this project,  we will build a “General parking sensors” using Arduino and </a:t>
            </a:r>
            <a:r>
              <a:rPr lang="en-IN" dirty="0" err="1">
                <a:latin typeface="Times New Roman" panose="02020603050405020304" pitchFamily="18" charset="0"/>
                <a:cs typeface="Times New Roman" panose="02020603050405020304" pitchFamily="18" charset="0"/>
              </a:rPr>
              <a:t>Ultrasonics</a:t>
            </a:r>
            <a:r>
              <a:rPr lang="en-IN" dirty="0">
                <a:latin typeface="Times New Roman" panose="02020603050405020304" pitchFamily="18" charset="0"/>
                <a:cs typeface="Times New Roman" panose="02020603050405020304" pitchFamily="18" charset="0"/>
              </a:rPr>
              <a:t> distance sensors.</a:t>
            </a:r>
          </a:p>
          <a:p>
            <a:pPr marL="342900" indent="-342900" algn="just">
              <a:buFont typeface="+mj-lt"/>
              <a:buAutoNum type="alphaUcPeriod"/>
            </a:pPr>
            <a:r>
              <a:rPr lang="en-IN" dirty="0">
                <a:latin typeface="Times New Roman" panose="02020603050405020304" pitchFamily="18" charset="0"/>
                <a:cs typeface="Times New Roman" panose="02020603050405020304" pitchFamily="18" charset="0"/>
              </a:rPr>
              <a:t>Eventually if the car gets close to an object, the buzzer will activated automatically.</a:t>
            </a:r>
          </a:p>
          <a:p>
            <a:pPr marL="342900" indent="-342900" algn="just">
              <a:buFont typeface="+mj-lt"/>
              <a:buAutoNum type="alphaUcPeriod"/>
            </a:pPr>
            <a:r>
              <a:rPr lang="en-IN" dirty="0">
                <a:latin typeface="Times New Roman" panose="02020603050405020304" pitchFamily="18" charset="0"/>
                <a:cs typeface="Times New Roman" panose="02020603050405020304" pitchFamily="18" charset="0"/>
              </a:rPr>
              <a:t>In this project, I have built a simple prototype of a Car Reverse Parking Sensor with the help of Arduino UNO and the very famous HC-SR04 Ultrasonic Sensor.</a:t>
            </a:r>
          </a:p>
          <a:p>
            <a:pPr marL="342900" indent="-342900" algn="just">
              <a:buFont typeface="+mj-lt"/>
              <a:buAutoNum type="alphaUcPeriod"/>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1174AA-6A89-4541-B095-80941960690C}"/>
              </a:ext>
            </a:extLst>
          </p:cNvPr>
          <p:cNvPicPr>
            <a:picLocks noChangeAspect="1"/>
          </p:cNvPicPr>
          <p:nvPr/>
        </p:nvPicPr>
        <p:blipFill>
          <a:blip r:embed="rId2"/>
          <a:stretch>
            <a:fillRect/>
          </a:stretch>
        </p:blipFill>
        <p:spPr>
          <a:xfrm>
            <a:off x="5920740" y="1720840"/>
            <a:ext cx="5303520" cy="4359920"/>
          </a:xfrm>
          <a:prstGeom prst="rect">
            <a:avLst/>
          </a:prstGeom>
        </p:spPr>
      </p:pic>
      <p:pic>
        <p:nvPicPr>
          <p:cNvPr id="8" name="Picture 7">
            <a:extLst>
              <a:ext uri="{FF2B5EF4-FFF2-40B4-BE49-F238E27FC236}">
                <a16:creationId xmlns:a16="http://schemas.microsoft.com/office/drawing/2014/main" id="{60DABD29-D886-4514-871F-CB3803E728D3}"/>
              </a:ext>
            </a:extLst>
          </p:cNvPr>
          <p:cNvPicPr>
            <a:picLocks noChangeAspect="1"/>
          </p:cNvPicPr>
          <p:nvPr/>
        </p:nvPicPr>
        <p:blipFill>
          <a:blip r:embed="rId3"/>
          <a:stretch>
            <a:fillRect/>
          </a:stretch>
        </p:blipFill>
        <p:spPr>
          <a:xfrm>
            <a:off x="0" y="0"/>
            <a:ext cx="2034540" cy="1412875"/>
          </a:xfrm>
          <a:prstGeom prst="rect">
            <a:avLst/>
          </a:prstGeom>
        </p:spPr>
      </p:pic>
    </p:spTree>
    <p:extLst>
      <p:ext uri="{BB962C8B-B14F-4D97-AF65-F5344CB8AC3E}">
        <p14:creationId xmlns:p14="http://schemas.microsoft.com/office/powerpoint/2010/main" val="406782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54A5FE-0D27-4399-BF76-0023202F12C0}"/>
              </a:ext>
            </a:extLst>
          </p:cNvPr>
          <p:cNvSpPr/>
          <p:nvPr/>
        </p:nvSpPr>
        <p:spPr>
          <a:xfrm>
            <a:off x="4373425" y="546407"/>
            <a:ext cx="4274820" cy="461665"/>
          </a:xfrm>
          <a:prstGeom prst="rect">
            <a:avLst/>
          </a:prstGeom>
        </p:spPr>
        <p:txBody>
          <a:bodyPr wrap="square">
            <a:spAutoFit/>
          </a:bodyPr>
          <a:lstStyle/>
          <a:p>
            <a:r>
              <a:rPr lang="en-US" sz="2400" dirty="0">
                <a:solidFill>
                  <a:srgbClr val="000000"/>
                </a:solidFill>
                <a:latin typeface="Times New Roman" panose="02020603050405020304" pitchFamily="18" charset="0"/>
                <a:ea typeface="Times New Roman" panose="02020603050405020304" pitchFamily="18" charset="0"/>
              </a:rPr>
              <a:t>COMPONENTS</a:t>
            </a:r>
            <a:r>
              <a:rPr lang="en-US" dirty="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REQUIRED</a:t>
            </a:r>
            <a:endParaRPr lang="en-IN" sz="2400" dirty="0"/>
          </a:p>
        </p:txBody>
      </p:sp>
      <p:sp>
        <p:nvSpPr>
          <p:cNvPr id="4" name="Rectangle 3">
            <a:extLst>
              <a:ext uri="{FF2B5EF4-FFF2-40B4-BE49-F238E27FC236}">
                <a16:creationId xmlns:a16="http://schemas.microsoft.com/office/drawing/2014/main" id="{5887625A-D985-4761-8F54-9D6C5B173277}"/>
              </a:ext>
            </a:extLst>
          </p:cNvPr>
          <p:cNvSpPr/>
          <p:nvPr/>
        </p:nvSpPr>
        <p:spPr>
          <a:xfrm>
            <a:off x="783324" y="1738669"/>
            <a:ext cx="3318510" cy="2010807"/>
          </a:xfrm>
          <a:prstGeom prst="rect">
            <a:avLst/>
          </a:prstGeom>
        </p:spPr>
        <p:txBody>
          <a:bodyPr wrap="square">
            <a:spAutoFit/>
          </a:bodyPr>
          <a:lstStyle/>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Arduino Uno R3</a:t>
            </a:r>
            <a:endParaRPr lang="en-IN" b="1" dirty="0">
              <a:latin typeface="Times New Roman" panose="02020603050405020304" pitchFamily="18" charset="0"/>
              <a:ea typeface="Times New Roman" panose="02020603050405020304" pitchFamily="18" charset="0"/>
            </a:endParaRPr>
          </a:p>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5V Active Buzzer</a:t>
            </a:r>
            <a:endParaRPr lang="en-IN" b="1" dirty="0">
              <a:latin typeface="Times New Roman" panose="02020603050405020304" pitchFamily="18" charset="0"/>
              <a:ea typeface="Times New Roman" panose="02020603050405020304" pitchFamily="18" charset="0"/>
            </a:endParaRPr>
          </a:p>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Jumper Wire</a:t>
            </a:r>
            <a:endParaRPr lang="en-IN" b="1" dirty="0">
              <a:latin typeface="Times New Roman" panose="02020603050405020304" pitchFamily="18" charset="0"/>
              <a:ea typeface="Times New Roman" panose="02020603050405020304" pitchFamily="18" charset="0"/>
            </a:endParaRPr>
          </a:p>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Ultrasonic Sensors HC-SR04</a:t>
            </a:r>
            <a:endParaRPr lang="en-IN" b="1" dirty="0">
              <a:latin typeface="Times New Roman" panose="02020603050405020304" pitchFamily="18" charset="0"/>
              <a:ea typeface="Times New Roman" panose="02020603050405020304" pitchFamily="18" charset="0"/>
            </a:endParaRPr>
          </a:p>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Breadboard</a:t>
            </a:r>
            <a:endParaRPr lang="en-IN" b="1" dirty="0">
              <a:latin typeface="Times New Roman" panose="02020603050405020304" pitchFamily="18" charset="0"/>
              <a:ea typeface="Times New Roman" panose="02020603050405020304" pitchFamily="18" charset="0"/>
            </a:endParaRPr>
          </a:p>
          <a:p>
            <a:pPr marL="342900" lvl="0" indent="-342900" algn="just">
              <a:spcBef>
                <a:spcPts val="385"/>
              </a:spcBef>
              <a:spcAft>
                <a:spcPts val="0"/>
              </a:spcAft>
              <a:buFont typeface="+mj-lt"/>
              <a:buAutoNum type="alphaUcPeriod"/>
            </a:pPr>
            <a:r>
              <a:rPr lang="en-US" dirty="0">
                <a:latin typeface="Times New Roman" panose="02020603050405020304" pitchFamily="18" charset="0"/>
                <a:ea typeface="Times New Roman" panose="02020603050405020304" pitchFamily="18" charset="0"/>
              </a:rPr>
              <a:t>100 ohm Resistor</a:t>
            </a:r>
            <a:endParaRPr lang="en-IN" b="1"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8C6937D-4052-4132-B7C1-B004601AB33F}"/>
              </a:ext>
            </a:extLst>
          </p:cNvPr>
          <p:cNvPicPr>
            <a:picLocks noChangeAspect="1"/>
          </p:cNvPicPr>
          <p:nvPr/>
        </p:nvPicPr>
        <p:blipFill>
          <a:blip r:embed="rId2"/>
          <a:stretch>
            <a:fillRect/>
          </a:stretch>
        </p:blipFill>
        <p:spPr>
          <a:xfrm>
            <a:off x="4251960" y="1418193"/>
            <a:ext cx="7658099" cy="4662567"/>
          </a:xfrm>
          <a:prstGeom prst="rect">
            <a:avLst/>
          </a:prstGeom>
        </p:spPr>
      </p:pic>
      <p:pic>
        <p:nvPicPr>
          <p:cNvPr id="7" name="Picture 6">
            <a:extLst>
              <a:ext uri="{FF2B5EF4-FFF2-40B4-BE49-F238E27FC236}">
                <a16:creationId xmlns:a16="http://schemas.microsoft.com/office/drawing/2014/main" id="{11FB5A1A-CEB8-476D-8EC8-07979BC2D8D0}"/>
              </a:ext>
            </a:extLst>
          </p:cNvPr>
          <p:cNvPicPr>
            <a:picLocks noChangeAspect="1"/>
          </p:cNvPicPr>
          <p:nvPr/>
        </p:nvPicPr>
        <p:blipFill>
          <a:blip r:embed="rId3"/>
          <a:stretch>
            <a:fillRect/>
          </a:stretch>
        </p:blipFill>
        <p:spPr>
          <a:xfrm>
            <a:off x="0" y="5318"/>
            <a:ext cx="2034540" cy="1412875"/>
          </a:xfrm>
          <a:prstGeom prst="rect">
            <a:avLst/>
          </a:prstGeom>
        </p:spPr>
      </p:pic>
    </p:spTree>
    <p:extLst>
      <p:ext uri="{BB962C8B-B14F-4D97-AF65-F5344CB8AC3E}">
        <p14:creationId xmlns:p14="http://schemas.microsoft.com/office/powerpoint/2010/main" val="415989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C1E2C8-CBE4-4628-99E3-E301FEED7355}"/>
              </a:ext>
            </a:extLst>
          </p:cNvPr>
          <p:cNvPicPr>
            <a:picLocks noChangeAspect="1"/>
          </p:cNvPicPr>
          <p:nvPr/>
        </p:nvPicPr>
        <p:blipFill>
          <a:blip r:embed="rId2"/>
          <a:stretch>
            <a:fillRect/>
          </a:stretch>
        </p:blipFill>
        <p:spPr>
          <a:xfrm>
            <a:off x="0" y="0"/>
            <a:ext cx="2034540" cy="1412875"/>
          </a:xfrm>
          <a:prstGeom prst="rect">
            <a:avLst/>
          </a:prstGeom>
        </p:spPr>
      </p:pic>
      <p:sp>
        <p:nvSpPr>
          <p:cNvPr id="3" name="Rectangle 2">
            <a:extLst>
              <a:ext uri="{FF2B5EF4-FFF2-40B4-BE49-F238E27FC236}">
                <a16:creationId xmlns:a16="http://schemas.microsoft.com/office/drawing/2014/main" id="{FB4CFC53-BB43-4BF8-9A77-A4B0DF7824B9}"/>
              </a:ext>
            </a:extLst>
          </p:cNvPr>
          <p:cNvSpPr/>
          <p:nvPr/>
        </p:nvSpPr>
        <p:spPr>
          <a:xfrm>
            <a:off x="5481193" y="337105"/>
            <a:ext cx="2067746"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Times New Roman" panose="02020603050405020304" pitchFamily="18" charset="0"/>
              </a:rPr>
              <a:t>SIMULATION</a:t>
            </a:r>
            <a:endParaRPr lang="en-IN" sz="2400" dirty="0"/>
          </a:p>
        </p:txBody>
      </p:sp>
      <p:pic>
        <p:nvPicPr>
          <p:cNvPr id="5" name="Picture 4">
            <a:extLst>
              <a:ext uri="{FF2B5EF4-FFF2-40B4-BE49-F238E27FC236}">
                <a16:creationId xmlns:a16="http://schemas.microsoft.com/office/drawing/2014/main" id="{3F594662-F75E-4D8D-A4F2-51AED16876FD}"/>
              </a:ext>
            </a:extLst>
          </p:cNvPr>
          <p:cNvPicPr/>
          <p:nvPr/>
        </p:nvPicPr>
        <p:blipFill>
          <a:blip r:embed="rId3">
            <a:extLst>
              <a:ext uri="{28A0092B-C50C-407E-A947-70E740481C1C}">
                <a14:useLocalDpi xmlns:a14="http://schemas.microsoft.com/office/drawing/2010/main" val="0"/>
              </a:ext>
            </a:extLst>
          </a:blip>
          <a:stretch>
            <a:fillRect/>
          </a:stretch>
        </p:blipFill>
        <p:spPr>
          <a:xfrm rot="5400000">
            <a:off x="6475983" y="418084"/>
            <a:ext cx="4485005" cy="6474587"/>
          </a:xfrm>
          <a:prstGeom prst="rect">
            <a:avLst/>
          </a:prstGeom>
        </p:spPr>
      </p:pic>
      <p:sp>
        <p:nvSpPr>
          <p:cNvPr id="6" name="Rectangle 5">
            <a:extLst>
              <a:ext uri="{FF2B5EF4-FFF2-40B4-BE49-F238E27FC236}">
                <a16:creationId xmlns:a16="http://schemas.microsoft.com/office/drawing/2014/main" id="{BDEB76E4-8C6F-4BCC-B44A-4744EFDD7C51}"/>
              </a:ext>
            </a:extLst>
          </p:cNvPr>
          <p:cNvSpPr/>
          <p:nvPr/>
        </p:nvSpPr>
        <p:spPr>
          <a:xfrm>
            <a:off x="1149221" y="1565314"/>
            <a:ext cx="4111891" cy="5109091"/>
          </a:xfrm>
          <a:prstGeom prst="rect">
            <a:avLst/>
          </a:prstGeom>
        </p:spPr>
        <p:txBody>
          <a:bodyPr wrap="square">
            <a:spAutoFit/>
          </a:bodyPr>
          <a:lstStyle/>
          <a:p>
            <a:pPr marL="342900" indent="-342900" algn="just">
              <a:spcAft>
                <a:spcPts val="2400"/>
              </a:spcAft>
              <a:buFont typeface="+mj-lt"/>
              <a:buAutoNum type="alphaUcPeriod"/>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design of the Arduino Car Reverse Parking Sensor Circuit is very simple. Starting with the Ultrasonic Sensor, it has 4 </a:t>
            </a:r>
          </a:p>
          <a:p>
            <a:pPr marL="342900" indent="-342900" algn="just">
              <a:spcAft>
                <a:spcPts val="2400"/>
              </a:spcAft>
              <a:buFont typeface="+mj-lt"/>
              <a:buAutoNum type="alphaUcPeriod"/>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pins: VCC, TRIG, ECHO and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GND.</a:t>
            </a:r>
            <a:r>
              <a:rPr lang="en-IN" dirty="0" err="1">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VCC and GND are connected to +5V and GND of the power supply while the TRIG and ECHO are connected to Digital I/O pins 6 and 7 of Arduino respectively.</a:t>
            </a:r>
          </a:p>
          <a:p>
            <a:pPr marL="342900" indent="-342900" algn="just">
              <a:buFont typeface="+mj-lt"/>
              <a:buAutoNum type="alphaUcPeriod"/>
            </a:pPr>
            <a:r>
              <a:rPr lang="en-IN" dirty="0">
                <a:latin typeface="Times New Roman" panose="02020603050405020304" pitchFamily="18" charset="0"/>
                <a:cs typeface="Times New Roman" panose="02020603050405020304" pitchFamily="18" charset="0"/>
              </a:rPr>
              <a:t>Even though the buzzer used here is a 5V buzzer, I decided to use a driver circuit for the buzzer . I have used  100Ω Resistor (for the base) to drive the buzzer.</a:t>
            </a:r>
          </a:p>
          <a:p>
            <a:pPr>
              <a:spcAft>
                <a:spcPts val="2400"/>
              </a:spcAf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085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CBD730-4968-40A3-B68F-3CEF5C7A8885}"/>
              </a:ext>
            </a:extLst>
          </p:cNvPr>
          <p:cNvPicPr>
            <a:picLocks noChangeAspect="1"/>
          </p:cNvPicPr>
          <p:nvPr/>
        </p:nvPicPr>
        <p:blipFill>
          <a:blip r:embed="rId2"/>
          <a:stretch>
            <a:fillRect/>
          </a:stretch>
        </p:blipFill>
        <p:spPr>
          <a:xfrm>
            <a:off x="0" y="0"/>
            <a:ext cx="2034540" cy="1412875"/>
          </a:xfrm>
          <a:prstGeom prst="rect">
            <a:avLst/>
          </a:prstGeom>
        </p:spPr>
      </p:pic>
      <p:sp>
        <p:nvSpPr>
          <p:cNvPr id="3" name="Rectangle 2">
            <a:extLst>
              <a:ext uri="{FF2B5EF4-FFF2-40B4-BE49-F238E27FC236}">
                <a16:creationId xmlns:a16="http://schemas.microsoft.com/office/drawing/2014/main" id="{37CCCB72-8FAA-4EE7-B002-26996AC46B2E}"/>
              </a:ext>
            </a:extLst>
          </p:cNvPr>
          <p:cNvSpPr/>
          <p:nvPr/>
        </p:nvSpPr>
        <p:spPr>
          <a:xfrm>
            <a:off x="3309855" y="226818"/>
            <a:ext cx="6800003" cy="959237"/>
          </a:xfrm>
          <a:prstGeom prst="rect">
            <a:avLst/>
          </a:prstGeom>
        </p:spPr>
        <p:txBody>
          <a:bodyPr wrap="none">
            <a:spAutoFit/>
          </a:bodyPr>
          <a:lstStyle/>
          <a:p>
            <a:pPr marL="402590" indent="-168275">
              <a:spcBef>
                <a:spcPts val="990"/>
              </a:spcBef>
              <a:tabLst>
                <a:tab pos="415290" algn="l"/>
                <a:tab pos="6170930" algn="r"/>
              </a:tabLst>
            </a:pPr>
            <a:r>
              <a:rPr lang="en-US" sz="2400" dirty="0">
                <a:latin typeface="Times New Roman" panose="02020603050405020304" pitchFamily="18" charset="0"/>
                <a:cs typeface="Times New Roman" panose="02020603050405020304" pitchFamily="18" charset="0"/>
              </a:rPr>
              <a:t>PRINCIPLE OF GENERAL PARKING SENSORS</a:t>
            </a:r>
          </a:p>
          <a:p>
            <a:pPr marL="402590" indent="-168275">
              <a:spcBef>
                <a:spcPts val="990"/>
              </a:spcBef>
              <a:spcAft>
                <a:spcPts val="0"/>
              </a:spcAft>
              <a:tabLst>
                <a:tab pos="415290" algn="l"/>
                <a:tab pos="6170930" algn="r"/>
              </a:tabLst>
            </a:pPr>
            <a:r>
              <a:rPr lang="en-US" sz="2400" b="1" dirty="0">
                <a:latin typeface="Times New Roman" panose="02020603050405020304" pitchFamily="18" charset="0"/>
                <a:ea typeface="Arial" panose="020B0604020202020204" pitchFamily="34" charset="0"/>
              </a:rPr>
              <a:t> </a:t>
            </a:r>
            <a:endParaRPr lang="en-IN" sz="2400" b="1"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47264AEA-26F4-4741-8A55-339DDB7A79BC}"/>
              </a:ext>
            </a:extLst>
          </p:cNvPr>
          <p:cNvPicPr/>
          <p:nvPr/>
        </p:nvPicPr>
        <p:blipFill>
          <a:blip r:embed="rId3">
            <a:extLst>
              <a:ext uri="{28A0092B-C50C-407E-A947-70E740481C1C}">
                <a14:useLocalDpi xmlns:a14="http://schemas.microsoft.com/office/drawing/2010/main" val="0"/>
              </a:ext>
            </a:extLst>
          </a:blip>
          <a:stretch>
            <a:fillRect/>
          </a:stretch>
        </p:blipFill>
        <p:spPr>
          <a:xfrm>
            <a:off x="1508760" y="1737360"/>
            <a:ext cx="9944100" cy="4137660"/>
          </a:xfrm>
          <a:prstGeom prst="rect">
            <a:avLst/>
          </a:prstGeom>
        </p:spPr>
      </p:pic>
    </p:spTree>
    <p:extLst>
      <p:ext uri="{BB962C8B-B14F-4D97-AF65-F5344CB8AC3E}">
        <p14:creationId xmlns:p14="http://schemas.microsoft.com/office/powerpoint/2010/main" val="76354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33C202-B485-49CE-ABA1-984A109A99D2}"/>
              </a:ext>
            </a:extLst>
          </p:cNvPr>
          <p:cNvPicPr>
            <a:picLocks noChangeAspect="1"/>
          </p:cNvPicPr>
          <p:nvPr/>
        </p:nvPicPr>
        <p:blipFill>
          <a:blip r:embed="rId2"/>
          <a:stretch>
            <a:fillRect/>
          </a:stretch>
        </p:blipFill>
        <p:spPr>
          <a:xfrm>
            <a:off x="0" y="0"/>
            <a:ext cx="2038350" cy="1409700"/>
          </a:xfrm>
          <a:prstGeom prst="rect">
            <a:avLst/>
          </a:prstGeom>
        </p:spPr>
      </p:pic>
      <p:sp>
        <p:nvSpPr>
          <p:cNvPr id="3" name="Rectangle 2">
            <a:extLst>
              <a:ext uri="{FF2B5EF4-FFF2-40B4-BE49-F238E27FC236}">
                <a16:creationId xmlns:a16="http://schemas.microsoft.com/office/drawing/2014/main" id="{E70E853E-4519-4496-8BEE-F3AC3D80FEEE}"/>
              </a:ext>
            </a:extLst>
          </p:cNvPr>
          <p:cNvSpPr/>
          <p:nvPr/>
        </p:nvSpPr>
        <p:spPr>
          <a:xfrm>
            <a:off x="1371600" y="1577668"/>
            <a:ext cx="10332720" cy="3231654"/>
          </a:xfrm>
          <a:prstGeom prst="rect">
            <a:avLst/>
          </a:prstGeom>
        </p:spPr>
        <p:txBody>
          <a:bodyPr wrap="square">
            <a:spAutoFit/>
          </a:bodyPr>
          <a:lstStyle/>
          <a:p>
            <a:pPr marL="342900" indent="-342900" algn="just">
              <a:spcAft>
                <a:spcPts val="2400"/>
              </a:spcAft>
              <a:buFont typeface="+mj-lt"/>
              <a:buAutoNum type="alphaUcPeriod"/>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mentioned earlier, the Ultrasonic Sensor is the main unit (component) that is responsible for measuring the distance. Arduino UNO acts as the main controlling unit that will control the Ultrasonic Sensor, calculate the distance and activate the buzzer.</a:t>
            </a:r>
            <a:r>
              <a:rPr lang="en-IN" sz="2000" dirty="0">
                <a:solidFill>
                  <a:srgbClr val="34444C"/>
                </a:solidFill>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spcAft>
                <a:spcPts val="2400"/>
              </a:spcAft>
              <a:buFont typeface="+mj-lt"/>
              <a:buAutoNum type="alphaUcPeriod"/>
            </a:pPr>
            <a:r>
              <a:rPr lang="en-IN" dirty="0">
                <a:latin typeface="Times New Roman" panose="02020603050405020304" pitchFamily="18" charset="0"/>
                <a:cs typeface="Times New Roman" panose="02020603050405020304" pitchFamily="18" charset="0"/>
              </a:rPr>
              <a:t>The principle of the circuit is as follows: The Ultrasonic Sensor sends acoustic pulses and the Arduino measures the interval of each reflected signal. Based on this time interval, Arduino then calculates the distance of the object.</a:t>
            </a:r>
          </a:p>
          <a:p>
            <a:pPr marL="342900" indent="-342900" algn="just">
              <a:spcAft>
                <a:spcPts val="2400"/>
              </a:spcAft>
              <a:buFont typeface="+mj-lt"/>
              <a:buAutoNum type="alphaUcPeriod"/>
            </a:pPr>
            <a:r>
              <a:rPr lang="en-IN" dirty="0">
                <a:latin typeface="Times New Roman" panose="02020603050405020304" pitchFamily="18" charset="0"/>
                <a:cs typeface="Times New Roman" panose="02020603050405020304" pitchFamily="18" charset="0"/>
              </a:rPr>
              <a:t>Arduino then activates the Buzzer if the distance between the sensor and object is less that a certain range.</a:t>
            </a:r>
          </a:p>
          <a:p>
            <a:pPr marL="342900" indent="-342900" algn="just">
              <a:spcAft>
                <a:spcPts val="2400"/>
              </a:spcAft>
              <a:buFont typeface="+mj-lt"/>
              <a:buAutoNum type="alphaUcPeriod"/>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21788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264</TotalTime>
  <Words>744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Microsoft JhengHei UI Light</vt:lpstr>
      <vt:lpstr>Algerian</vt:lpstr>
      <vt:lpstr>Arial</vt:lpstr>
      <vt:lpstr>Arial Rounded MT Bold</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 Gupta</dc:creator>
  <cp:lastModifiedBy>Manoj Kumar Gupta</cp:lastModifiedBy>
  <cp:revision>2</cp:revision>
  <dcterms:created xsi:type="dcterms:W3CDTF">2022-11-14T13:44:52Z</dcterms:created>
  <dcterms:modified xsi:type="dcterms:W3CDTF">2022-11-16T17:40:35Z</dcterms:modified>
</cp:coreProperties>
</file>