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media/image4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5" r:id="rId14"/>
    <p:sldId id="267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3867B4"/>
    <a:srgbClr val="5A739C"/>
    <a:srgbClr val="4D6185"/>
    <a:srgbClr val="596B8B"/>
    <a:srgbClr val="104074"/>
    <a:srgbClr val="1148B7"/>
    <a:srgbClr val="163FB2"/>
    <a:srgbClr val="1A40AC"/>
    <a:srgbClr val="2452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44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3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213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zh-CN"/>
              <a:t>图表标题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/>
          <c:explosion val="0"/>
          <c:dPt>
            <c:idx val="0"/>
            <c:bubble3D val="0"/>
            <c:explosion val="2"/>
            <c:spPr>
              <a:gradFill rotWithShape="1">
                <a:gsLst>
                  <a:gs pos="0">
                    <a:schemeClr val="accent1">
                      <a:tint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tint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tint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1">
                      <a:shade val="86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86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86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shade val="58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hade val="58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shade val="58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</c:dPt>
          <c:dLbls>
            <c:delete val="1"/>
          </c:dLbls>
          <c:cat>
            <c:strRef>
              <c:f>Sheet1!$A$2:$A$5</c:f>
              <c:strCache>
                <c:ptCount val="4"/>
                <c:pt idx="0">
                  <c:v>内容1</c:v>
                </c:pt>
                <c:pt idx="1">
                  <c:v>内容2</c:v>
                </c:pt>
                <c:pt idx="2">
                  <c:v>内容3</c:v>
                </c:pt>
                <c:pt idx="3">
                  <c:v>内容4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86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7858768"/>
        <c:axId val="1407894944"/>
      </c:barChart>
      <c:catAx>
        <c:axId val="867858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07894944"/>
        <c:crosses val="autoZero"/>
        <c:auto val="1"/>
        <c:lblAlgn val="ctr"/>
        <c:lblOffset val="100"/>
        <c:noMultiLvlLbl val="0"/>
      </c:catAx>
      <c:valAx>
        <c:axId val="140789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67858768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5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2"/>
    </cs:fontRef>
    <cs:defRPr sz="1195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5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5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3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5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5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33698-83B1-4EAE-8330-2A790511047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79553A-0524-4FB2-92D3-FC234C9034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1E0-4D54-44BD-A95E-136D63A861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248-8823-4589-83DF-6E95A0F9F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1E0-4D54-44BD-A95E-136D63A861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248-8823-4589-83DF-6E95A0F9F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1E0-4D54-44BD-A95E-136D63A861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248-8823-4589-83DF-6E95A0F9F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1E0-4D54-44BD-A95E-136D63A861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248-8823-4589-83DF-6E95A0F9F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1E0-4D54-44BD-A95E-136D63A861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248-8823-4589-83DF-6E95A0F9F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1E0-4D54-44BD-A95E-136D63A861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248-8823-4589-83DF-6E95A0F9F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1E0-4D54-44BD-A95E-136D63A861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248-8823-4589-83DF-6E95A0F9F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1E0-4D54-44BD-A95E-136D63A861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248-8823-4589-83DF-6E95A0F9F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1E0-4D54-44BD-A95E-136D63A861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248-8823-4589-83DF-6E95A0F9F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1E0-4D54-44BD-A95E-136D63A861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248-8823-4589-83DF-6E95A0F9F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DB1E0-4D54-44BD-A95E-136D63A861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C7248-8823-4589-83DF-6E95A0F9F63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DB1E0-4D54-44BD-A95E-136D63A861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C7248-8823-4589-83DF-6E95A0F9F63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jpe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image" Target="../media/image2.png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1.png"/><Relationship Id="rId2" Type="http://schemas.openxmlformats.org/officeDocument/2006/relationships/image" Target="../media/image4.svg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tags" Target="../tags/tag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8948" y="210740"/>
            <a:ext cx="11874103" cy="643651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57963" y="1639633"/>
            <a:ext cx="738837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西北农林科技大学</a:t>
            </a:r>
            <a:endParaRPr lang="en-US" altLang="zh-CN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6000" spc="3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毕业答辩汇报模板</a:t>
            </a:r>
            <a:endParaRPr lang="zh-CN" altLang="en-US" sz="6000" spc="3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871209" y="4356997"/>
            <a:ext cx="21502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汇报人：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指导老师：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汇报时间：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721899" y="3620069"/>
            <a:ext cx="6370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300" dirty="0">
                <a:latin typeface="Bahnschrift" panose="020B0502040204020203" pitchFamily="34" charset="0"/>
                <a:ea typeface="Microsoft JhengHei" panose="020B0604030504040204" pitchFamily="34" charset="-120"/>
              </a:rPr>
              <a:t>Northwest A&amp;F University </a:t>
            </a:r>
            <a:endParaRPr lang="zh-CN" altLang="en-US" spc="300" dirty="0">
              <a:latin typeface="Bahnschrift" panose="020B0502040204020203" pitchFamily="34" charset="0"/>
              <a:ea typeface="Microsoft JhengHe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1348" y="363140"/>
            <a:ext cx="11874103" cy="643651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 rot="21016335">
            <a:off x="9192215" y="-471998"/>
            <a:ext cx="6930506" cy="8106794"/>
            <a:chOff x="-1071508" y="-557203"/>
            <a:chExt cx="5134589" cy="6636248"/>
          </a:xfrm>
        </p:grpSpPr>
        <p:sp>
          <p:nvSpPr>
            <p:cNvPr id="21" name="矩形 20"/>
            <p:cNvSpPr/>
            <p:nvPr/>
          </p:nvSpPr>
          <p:spPr>
            <a:xfrm rot="3506993">
              <a:off x="-1264302" y="960673"/>
              <a:ext cx="5311166" cy="4925578"/>
            </a:xfrm>
            <a:prstGeom prst="rect">
              <a:avLst/>
            </a:prstGeom>
            <a:solidFill>
              <a:schemeClr val="accent1">
                <a:alpha val="47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 rot="3506993">
              <a:off x="-1055291" y="-364409"/>
              <a:ext cx="5311166" cy="4925578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  <a:ln>
              <a:solidFill>
                <a:schemeClr val="accent1">
                  <a:shade val="50000"/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94" y="58340"/>
            <a:ext cx="3048006" cy="1560579"/>
          </a:xfrm>
          <a:prstGeom prst="rect">
            <a:avLst/>
          </a:prstGeom>
        </p:spPr>
      </p:pic>
      <p:sp>
        <p:nvSpPr>
          <p:cNvPr id="41" name="等腰三角形 40"/>
          <p:cNvSpPr/>
          <p:nvPr/>
        </p:nvSpPr>
        <p:spPr>
          <a:xfrm rot="20523091">
            <a:off x="-2373705" y="3006633"/>
            <a:ext cx="5065305" cy="5324822"/>
          </a:xfrm>
          <a:prstGeom prst="triangle">
            <a:avLst/>
          </a:prstGeom>
          <a:solidFill>
            <a:srgbClr val="203864"/>
          </a:solidFill>
          <a:effectLst>
            <a:outerShdw blurRad="127000" dist="38100" dir="7500000" sx="105000" sy="105000" algn="b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alphaModFix amt="34000"/>
          </a:blip>
          <a:stretch>
            <a:fillRect/>
          </a:stretch>
        </p:blipFill>
        <p:spPr>
          <a:xfrm>
            <a:off x="-5471" y="-298623"/>
            <a:ext cx="12197471" cy="7645886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725844" y="1132255"/>
            <a:ext cx="7129394" cy="3643623"/>
          </a:xfrm>
          <a:prstGeom prst="rect">
            <a:avLst/>
          </a:prstGeom>
          <a:solidFill>
            <a:srgbClr val="203864">
              <a:alpha val="20000"/>
            </a:srgbClr>
          </a:solidFill>
          <a:ln>
            <a:solidFill>
              <a:schemeClr val="accent1">
                <a:shade val="50000"/>
              </a:schemeClr>
            </a:solidFill>
          </a:ln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sz="6000" b="1" spc="300" dirty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研究结果与分析</a:t>
            </a:r>
            <a:endParaRPr lang="zh-CN" altLang="en-US" sz="6000" b="1" spc="300" dirty="0">
              <a:solidFill>
                <a:schemeClr val="bg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08553" y="2020622"/>
            <a:ext cx="58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600" dirty="0">
                <a:solidFill>
                  <a:schemeClr val="bg2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3</a:t>
            </a:r>
            <a:endParaRPr lang="zh-CN" altLang="en-US" sz="2800" b="1" spc="600" dirty="0">
              <a:solidFill>
                <a:schemeClr val="bg2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11105" y="3454748"/>
            <a:ext cx="633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RESULTS AND ANALYSES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6925" y="6477000"/>
            <a:ext cx="12046015" cy="289560"/>
            <a:chOff x="46925" y="6477000"/>
            <a:chExt cx="12046015" cy="289560"/>
          </a:xfrm>
        </p:grpSpPr>
        <p:sp>
          <p:nvSpPr>
            <p:cNvPr id="29" name="矩形 28"/>
            <p:cNvSpPr/>
            <p:nvPr/>
          </p:nvSpPr>
          <p:spPr>
            <a:xfrm>
              <a:off x="46925" y="6477000"/>
              <a:ext cx="12046015" cy="289560"/>
            </a:xfrm>
            <a:prstGeom prst="rect">
              <a:avLst/>
            </a:prstGeom>
            <a:solidFill>
              <a:schemeClr val="bg2">
                <a:alpha val="7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6927" y="6477000"/>
              <a:ext cx="9296398" cy="289560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5580752" y="-133865"/>
            <a:ext cx="12179671" cy="917397"/>
            <a:chOff x="-2948940" y="311161"/>
            <a:chExt cx="9886950" cy="955465"/>
          </a:xfrm>
        </p:grpSpPr>
        <p:sp>
          <p:nvSpPr>
            <p:cNvPr id="30" name="平行四边形 29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58948" y="783531"/>
            <a:ext cx="11874103" cy="58637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10800000">
            <a:off x="5036819" y="6581852"/>
            <a:ext cx="10664190" cy="553402"/>
            <a:chOff x="-2948940" y="311161"/>
            <a:chExt cx="9886950" cy="955465"/>
          </a:xfrm>
        </p:grpSpPr>
        <p:sp>
          <p:nvSpPr>
            <p:cNvPr id="25" name="平行四边形 24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005" y="-367162"/>
            <a:ext cx="3048006" cy="15605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1598" y="0"/>
            <a:ext cx="4630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1</a:t>
            </a:r>
            <a:r>
              <a:rPr lang="en-US" altLang="zh-CN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研究结果</a:t>
            </a:r>
            <a:endParaRPr lang="zh-CN" altLang="en-US" sz="4000" b="1" spc="3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824716" y="1718878"/>
          <a:ext cx="10668000" cy="42876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69885"/>
                <a:gridCol w="1727200"/>
                <a:gridCol w="1436915"/>
                <a:gridCol w="1778000"/>
                <a:gridCol w="1778000"/>
                <a:gridCol w="1778000"/>
              </a:tblGrid>
              <a:tr h="5076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sym typeface="苹方 粗体" panose="020B0600000000000000" pitchFamily="34" charset="-122"/>
                        </a:rPr>
                        <a:t>大类</a:t>
                      </a:r>
                      <a:endParaRPr lang="zh-CN" altLang="en-US" sz="1600" dirty="0">
                        <a:solidFill>
                          <a:schemeClr val="bg1"/>
                        </a:solidFill>
                        <a:latin typeface="+mj-ea"/>
                        <a:ea typeface="+mj-ea"/>
                        <a:sym typeface="苹方 粗体" panose="020B0600000000000000" pitchFamily="34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6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单位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10800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A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B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C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  <a:cs typeface="+mn-cs"/>
                        </a:rPr>
                        <a:t>D</a:t>
                      </a:r>
                      <a:endParaRPr lang="zh-CN" altLang="en-US" sz="1600" kern="1200" dirty="0">
                        <a:solidFill>
                          <a:schemeClr val="bg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题目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个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0800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16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800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2,000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en-US" altLang="zh-CN" sz="16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3,000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题目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单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0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lang="zh-CN" altLang="en-US" sz="16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2,000</a:t>
                      </a:r>
                      <a:endParaRPr lang="zh-CN" altLang="en-US" sz="1600" kern="1200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5,000</a:t>
                      </a:r>
                      <a:endParaRPr lang="zh-CN" altLang="en-US" sz="1600" kern="1200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8,000</a:t>
                      </a:r>
                      <a:endParaRPr lang="zh-CN" altLang="en-US" sz="1600" kern="1200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题目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万元</a:t>
                      </a:r>
                      <a:endParaRPr lang="zh-CN" altLang="en-US" sz="160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0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500</a:t>
                      </a:r>
                      <a:endParaRPr lang="zh-CN" altLang="en-US" sz="16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3,000</a:t>
                      </a:r>
                      <a:endParaRPr lang="zh-CN" altLang="en-US" sz="16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10,000</a:t>
                      </a:r>
                      <a:endParaRPr lang="zh-CN" altLang="en-US" sz="1600" kern="1200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20,000</a:t>
                      </a:r>
                      <a:endParaRPr lang="zh-CN" altLang="en-US" sz="1600" kern="1200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题目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万元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0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lang="zh-CN" altLang="en-US" sz="16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500</a:t>
                      </a:r>
                      <a:endParaRPr lang="zh-CN" altLang="en-US" sz="16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1,000</a:t>
                      </a:r>
                      <a:endParaRPr lang="zh-CN" altLang="en-US" sz="16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1,500</a:t>
                      </a:r>
                      <a:endParaRPr lang="zh-CN" altLang="en-US" sz="1600" kern="1200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题目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万元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0800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50</a:t>
                      </a:r>
                      <a:endParaRPr lang="zh-CN" altLang="en-US" sz="1600" kern="1200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400</a:t>
                      </a:r>
                      <a:endParaRPr lang="zh-CN" altLang="en-US" sz="16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800</a:t>
                      </a:r>
                      <a:endParaRPr lang="zh-CN" altLang="en-US" sz="16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1,500</a:t>
                      </a:r>
                      <a:endParaRPr lang="zh-CN" altLang="en-US" sz="16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题目</a:t>
                      </a: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kern="120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次</a:t>
                      </a:r>
                      <a:endParaRPr lang="zh-CN" altLang="en-US" sz="1600" kern="120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108000" marT="0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noProof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</a:t>
                      </a:r>
                      <a:endParaRPr lang="zh-CN" altLang="en-US" sz="1600" kern="1200" noProof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100</a:t>
                      </a:r>
                      <a:endParaRPr lang="zh-CN" altLang="en-US" sz="16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120</a:t>
                      </a:r>
                      <a:endParaRPr lang="zh-CN" altLang="en-US" sz="16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120</a:t>
                      </a:r>
                      <a:endParaRPr lang="zh-CN" altLang="en-US" sz="1600" kern="1200" noProof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600" b="1" dirty="0">
                          <a:solidFill>
                            <a:srgbClr val="1148B7"/>
                          </a:solidFill>
                          <a:latin typeface="+mn-ea"/>
                          <a:ea typeface="+mn-ea"/>
                          <a:sym typeface="苹方 粗体" panose="020B0600000000000000" pitchFamily="34" charset="-122"/>
                        </a:rPr>
                        <a:t>题目</a:t>
                      </a:r>
                      <a:r>
                        <a:rPr lang="en-US" altLang="zh-CN" sz="1600" b="1" dirty="0">
                          <a:solidFill>
                            <a:srgbClr val="1148B7"/>
                          </a:solidFill>
                          <a:latin typeface="+mn-ea"/>
                          <a:ea typeface="+mn-ea"/>
                          <a:sym typeface="苹方 粗体" panose="020B0600000000000000" pitchFamily="34" charset="-122"/>
                        </a:rPr>
                        <a:t>5</a:t>
                      </a:r>
                      <a:endParaRPr lang="zh-CN" altLang="en-US" sz="1600" b="1" dirty="0">
                        <a:solidFill>
                          <a:srgbClr val="1148B7"/>
                        </a:solidFill>
                        <a:latin typeface="+mn-ea"/>
                        <a:ea typeface="+mn-ea"/>
                        <a:sym typeface="苹方 粗体" panose="020B0600000000000000" pitchFamily="34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dirty="0">
                          <a:solidFill>
                            <a:srgbClr val="1148B7"/>
                          </a:solidFill>
                          <a:latin typeface="+mn-ea"/>
                          <a:ea typeface="+mn-ea"/>
                          <a:cs typeface="+mn-cs"/>
                          <a:sym typeface="苹方 粗体" panose="020B0600000000000000" pitchFamily="34" charset="-122"/>
                        </a:rPr>
                        <a:t>%</a:t>
                      </a:r>
                      <a:endParaRPr lang="zh-CN" altLang="en-US" sz="1600" b="1" kern="1200" dirty="0">
                        <a:solidFill>
                          <a:srgbClr val="1148B7"/>
                        </a:solidFill>
                        <a:latin typeface="+mn-ea"/>
                        <a:ea typeface="+mn-ea"/>
                        <a:cs typeface="+mn-cs"/>
                        <a:sym typeface="苹方 粗体" panose="020B0600000000000000" pitchFamily="34" charset="-122"/>
                      </a:endParaRPr>
                    </a:p>
                  </a:txBody>
                  <a:tcPr marL="0" marR="108000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noProof="0" dirty="0">
                          <a:solidFill>
                            <a:srgbClr val="1148B7"/>
                          </a:solidFill>
                          <a:latin typeface="+mn-ea"/>
                          <a:ea typeface="+mn-ea"/>
                          <a:cs typeface="+mn-cs"/>
                          <a:sym typeface="苹方 粗体" panose="020B0600000000000000" pitchFamily="34" charset="-122"/>
                        </a:rPr>
                        <a:t>0.5%</a:t>
                      </a:r>
                      <a:endParaRPr lang="zh-CN" altLang="en-US" sz="1600" b="1" kern="1200" noProof="0" dirty="0">
                        <a:solidFill>
                          <a:srgbClr val="1148B7"/>
                        </a:solidFill>
                        <a:latin typeface="+mn-ea"/>
                        <a:ea typeface="+mn-ea"/>
                        <a:cs typeface="+mn-cs"/>
                        <a:sym typeface="苹方 粗体" panose="020B0600000000000000" pitchFamily="34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noProof="0" dirty="0">
                          <a:solidFill>
                            <a:srgbClr val="1148B7"/>
                          </a:solidFill>
                          <a:latin typeface="+mn-ea"/>
                          <a:ea typeface="+mn-ea"/>
                          <a:cs typeface="+mn-cs"/>
                          <a:sym typeface="苹方 粗体" panose="020B0600000000000000" pitchFamily="34" charset="-122"/>
                        </a:rPr>
                        <a:t>2.0%</a:t>
                      </a:r>
                      <a:endParaRPr lang="zh-CN" altLang="en-US" sz="1600" b="1" kern="1200" noProof="0" dirty="0">
                        <a:solidFill>
                          <a:srgbClr val="1148B7"/>
                        </a:solidFill>
                        <a:latin typeface="+mn-ea"/>
                        <a:ea typeface="+mn-ea"/>
                        <a:cs typeface="+mn-cs"/>
                        <a:sym typeface="苹方 粗体" panose="020B0600000000000000" pitchFamily="34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noProof="0" dirty="0">
                          <a:solidFill>
                            <a:srgbClr val="1148B7"/>
                          </a:solidFill>
                          <a:latin typeface="+mn-ea"/>
                          <a:ea typeface="+mn-ea"/>
                          <a:cs typeface="+mn-cs"/>
                          <a:sym typeface="苹方 粗体" panose="020B0600000000000000" pitchFamily="34" charset="-122"/>
                        </a:rPr>
                        <a:t>10.0%</a:t>
                      </a:r>
                      <a:endParaRPr lang="zh-CN" altLang="en-US" sz="1600" b="1" kern="1200" noProof="0" dirty="0">
                        <a:solidFill>
                          <a:srgbClr val="1148B7"/>
                        </a:solidFill>
                        <a:latin typeface="+mn-ea"/>
                        <a:ea typeface="+mn-ea"/>
                        <a:cs typeface="+mn-cs"/>
                        <a:sym typeface="苹方 粗体" panose="020B0600000000000000" pitchFamily="34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600" b="1" kern="1200" noProof="0" dirty="0">
                          <a:solidFill>
                            <a:srgbClr val="1148B7"/>
                          </a:solidFill>
                          <a:latin typeface="+mn-ea"/>
                          <a:ea typeface="+mn-ea"/>
                          <a:cs typeface="+mn-cs"/>
                          <a:sym typeface="苹方 粗体" panose="020B0600000000000000" pitchFamily="34" charset="-122"/>
                        </a:rPr>
                        <a:t>25.0%</a:t>
                      </a:r>
                      <a:endParaRPr lang="zh-CN" altLang="en-US" sz="1600" b="1" kern="1200" noProof="0" dirty="0">
                        <a:solidFill>
                          <a:srgbClr val="1148B7"/>
                        </a:solidFill>
                        <a:latin typeface="+mn-ea"/>
                        <a:ea typeface="+mn-ea"/>
                        <a:cs typeface="+mn-cs"/>
                        <a:sym typeface="苹方 粗体" panose="020B0600000000000000" pitchFamily="34" charset="-122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126298" y="1078124"/>
            <a:ext cx="3706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spc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添加标题</a:t>
            </a:r>
            <a:endParaRPr lang="zh-CN" altLang="en-US" sz="2800" b="1" spc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5580752" y="-133865"/>
            <a:ext cx="12179671" cy="917397"/>
            <a:chOff x="-2948940" y="311161"/>
            <a:chExt cx="9886950" cy="955465"/>
          </a:xfrm>
        </p:grpSpPr>
        <p:sp>
          <p:nvSpPr>
            <p:cNvPr id="30" name="平行四边形 29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58948" y="783531"/>
            <a:ext cx="11874103" cy="58637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10800000">
            <a:off x="5036819" y="6581852"/>
            <a:ext cx="10664190" cy="553402"/>
            <a:chOff x="-2948940" y="311161"/>
            <a:chExt cx="9886950" cy="955465"/>
          </a:xfrm>
        </p:grpSpPr>
        <p:sp>
          <p:nvSpPr>
            <p:cNvPr id="25" name="平行四边形 24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005" y="-367162"/>
            <a:ext cx="3048006" cy="15605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1598" y="0"/>
            <a:ext cx="4630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1</a:t>
            </a:r>
            <a:r>
              <a:rPr lang="en-US" altLang="zh-CN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研究结果</a:t>
            </a:r>
            <a:endParaRPr lang="zh-CN" altLang="en-US" sz="4000" b="1" spc="3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-592850" y="1193416"/>
          <a:ext cx="7357792" cy="48130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" name="矩形: 对角圆角 14"/>
          <p:cNvSpPr/>
          <p:nvPr/>
        </p:nvSpPr>
        <p:spPr>
          <a:xfrm>
            <a:off x="5800740" y="1335189"/>
            <a:ext cx="6155339" cy="5246664"/>
          </a:xfrm>
          <a:prstGeom prst="round2DiagRect">
            <a:avLst/>
          </a:prstGeom>
          <a:solidFill>
            <a:schemeClr val="bg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/>
          <p:nvPr/>
        </p:nvCxnSpPr>
        <p:spPr>
          <a:xfrm>
            <a:off x="5723768" y="1335188"/>
            <a:ext cx="0" cy="4786091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447837" y="2214255"/>
            <a:ext cx="518405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输入你的正文，文字是您思想的提炼，为了最终演示发布的良好效果。单击此处输入你的正文，文字是您思想的提炼，为了最终演示发布的良好效果。单击此处输入你的正文，文字是您思想的提炼，为了最终演示发布的良好效果。单击此处输入你的正文。单击此处输入你的正文，文字是您思想的提炼，为了最终演示发布的良好效果。单击此处输入你的正文，文字是您思想的提炼，为了最终演示发布的良好效果。单击此处输入你的正文，文字是您思想的提炼，为了最终演示发布的良好效果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870480" y="1303042"/>
            <a:ext cx="31693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spc="300" dirty="0">
                <a:solidFill>
                  <a:srgbClr val="2038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zh-CN" altLang="en-US" sz="4400" spc="300" dirty="0">
              <a:solidFill>
                <a:srgbClr val="20386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5580752" y="-133865"/>
            <a:ext cx="12179671" cy="917397"/>
            <a:chOff x="-2948940" y="311161"/>
            <a:chExt cx="9886950" cy="955465"/>
          </a:xfrm>
        </p:grpSpPr>
        <p:sp>
          <p:nvSpPr>
            <p:cNvPr id="30" name="平行四边形 29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58948" y="783531"/>
            <a:ext cx="11874103" cy="58637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10800000">
            <a:off x="5036819" y="6581852"/>
            <a:ext cx="10664190" cy="553402"/>
            <a:chOff x="-2948940" y="311161"/>
            <a:chExt cx="9886950" cy="955465"/>
          </a:xfrm>
        </p:grpSpPr>
        <p:sp>
          <p:nvSpPr>
            <p:cNvPr id="25" name="平行四边形 24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005" y="-367162"/>
            <a:ext cx="3048006" cy="15605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1598" y="0"/>
            <a:ext cx="4630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1</a:t>
            </a:r>
            <a:r>
              <a:rPr lang="en-US" altLang="zh-CN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研究结果</a:t>
            </a:r>
            <a:endParaRPr lang="zh-CN" altLang="en-US" sz="4000" b="1" spc="3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5" name="图表 4"/>
          <p:cNvGraphicFramePr/>
          <p:nvPr/>
        </p:nvGraphicFramePr>
        <p:xfrm>
          <a:off x="348702" y="1408014"/>
          <a:ext cx="5230574" cy="4361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5723768" y="1335188"/>
            <a:ext cx="0" cy="4786091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033285" y="1870544"/>
            <a:ext cx="5637450" cy="4987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 fontAlgn="auto">
              <a:lnSpc>
                <a:spcPct val="115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sym typeface="+mn-ea"/>
              </a:rPr>
              <a:t>单击此处输入你的正文，文字是您思想的提炼，为了最终演示发布的良好效果。单击此处输入你的正文，文字是您思想的提炼，为了最终演示发布的良好效果。单击此处输入你的正文，文字是您思想的提炼，为了最终演示发布的良好效果。单击此处输入你的正文。单击此处输入你的正文，文字是您思想的提炼，为了最终演示发布的良好效果。单击此处输入你的正文，文字是您思想的提炼，为了最终演示发布的良好效果。单击此处输入你的正文，文字是您思想的提炼，为了最终演示发布的良好效果。单击此处输入你的正文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汉仪润圆-65简" panose="00020600040101010101" charset="-122"/>
              <a:sym typeface="Arial" panose="020B0604020202020204" pitchFamily="34" charset="0"/>
            </a:endParaRPr>
          </a:p>
          <a:p>
            <a:pPr indent="0" algn="just" fontAlgn="auto">
              <a:lnSpc>
                <a:spcPct val="115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汉仪润圆-65简" panose="00020600040101010101" charset="-122"/>
              <a:sym typeface="Arial" panose="020B0604020202020204" pitchFamily="34" charset="0"/>
            </a:endParaRPr>
          </a:p>
          <a:p>
            <a:pPr indent="0" algn="just" fontAlgn="auto">
              <a:lnSpc>
                <a:spcPct val="115000"/>
              </a:lnSpc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汉仪润圆-65简" panose="00020600040101010101" charset="-122"/>
              <a:sym typeface="Arial" panose="020B0604020202020204" pitchFamily="34" charset="0"/>
            </a:endParaRPr>
          </a:p>
          <a:p>
            <a:pPr indent="0" algn="just" fontAlgn="auto">
              <a:lnSpc>
                <a:spcPct val="115000"/>
              </a:lnSpc>
            </a:pP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汉仪润圆-65简" panose="0002060004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5580752" y="-133865"/>
            <a:ext cx="12179671" cy="917397"/>
            <a:chOff x="-2948940" y="311161"/>
            <a:chExt cx="9886950" cy="955465"/>
          </a:xfrm>
        </p:grpSpPr>
        <p:sp>
          <p:nvSpPr>
            <p:cNvPr id="30" name="平行四边形 29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58948" y="783531"/>
            <a:ext cx="11874103" cy="58637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10800000">
            <a:off x="5036819" y="6581852"/>
            <a:ext cx="10664190" cy="553402"/>
            <a:chOff x="-2948940" y="311161"/>
            <a:chExt cx="9886950" cy="955465"/>
          </a:xfrm>
        </p:grpSpPr>
        <p:sp>
          <p:nvSpPr>
            <p:cNvPr id="25" name="平行四边形 24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005" y="-367162"/>
            <a:ext cx="3048006" cy="15605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1598" y="0"/>
            <a:ext cx="4630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2</a:t>
            </a:r>
            <a:r>
              <a:rPr lang="en-US" altLang="zh-CN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结果分析</a:t>
            </a:r>
            <a:endParaRPr lang="zh-CN" altLang="en-US" sz="4000" b="1" spc="3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90223" y="972195"/>
            <a:ext cx="2346445" cy="5486400"/>
            <a:chOff x="303426" y="972195"/>
            <a:chExt cx="1401768" cy="5486400"/>
          </a:xfrm>
        </p:grpSpPr>
        <p:sp>
          <p:nvSpPr>
            <p:cNvPr id="11" name="矩形: 剪去对角 10"/>
            <p:cNvSpPr/>
            <p:nvPr/>
          </p:nvSpPr>
          <p:spPr>
            <a:xfrm>
              <a:off x="600606" y="972195"/>
              <a:ext cx="1104588" cy="5486400"/>
            </a:xfrm>
            <a:prstGeom prst="snip2DiagRect">
              <a:avLst/>
            </a:prstGeom>
            <a:solidFill>
              <a:srgbClr val="203864">
                <a:alpha val="67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剪去对角 7"/>
            <p:cNvSpPr/>
            <p:nvPr/>
          </p:nvSpPr>
          <p:spPr>
            <a:xfrm>
              <a:off x="303426" y="972195"/>
              <a:ext cx="1104588" cy="5486400"/>
            </a:xfrm>
            <a:prstGeom prst="snip2Diag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060056" y="1982445"/>
            <a:ext cx="11571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2"/>
                </a:solidFill>
                <a:latin typeface="+mj-ea"/>
                <a:ea typeface="+mj-ea"/>
              </a:rPr>
              <a:t>结论</a:t>
            </a:r>
            <a:endParaRPr lang="zh-CN" altLang="en-US" sz="48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344655" y="1609162"/>
            <a:ext cx="8059667" cy="430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 fontAlgn="auto">
              <a:lnSpc>
                <a:spcPct val="11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sym typeface="+mn-ea"/>
              </a:rPr>
              <a:t>单击此处输入你的正文，文字是您思想的提炼，为了最终演示发布的良好效果。单击此处输入你的正文，文字是您思想的提炼，为了最终演示发布的良好效果。单击此处输入你的正文，文字是您思想的提炼，为了最终演示发布的良好效果。单击此处输入你的正文。单击此处输入你的正文，文字是您思想的提炼，为了最终演示发布的良好效果。单击此处输入你的正文，文字是您思想的提炼，为了最终演示发布的良好效果。单击此处输入你的正文，文字是您思想的提炼，为了最终演示发布的良好效果。单击此处输入你的正文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汉仪润圆-65简" panose="0002060004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alphaModFix amt="34000"/>
          </a:blip>
          <a:stretch>
            <a:fillRect/>
          </a:stretch>
        </p:blipFill>
        <p:spPr>
          <a:xfrm>
            <a:off x="-5471" y="-298623"/>
            <a:ext cx="12197471" cy="7645886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725844" y="1132255"/>
            <a:ext cx="7129394" cy="3643623"/>
          </a:xfrm>
          <a:prstGeom prst="rect">
            <a:avLst/>
          </a:prstGeom>
          <a:solidFill>
            <a:srgbClr val="203864">
              <a:alpha val="20000"/>
            </a:srgbClr>
          </a:solidFill>
          <a:ln>
            <a:solidFill>
              <a:schemeClr val="accent1">
                <a:shade val="50000"/>
              </a:schemeClr>
            </a:solidFill>
          </a:ln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sz="6000" b="1" spc="300" dirty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研究成果与展望</a:t>
            </a:r>
            <a:endParaRPr lang="zh-CN" altLang="en-US" sz="6000" b="1" spc="300" dirty="0">
              <a:solidFill>
                <a:schemeClr val="bg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08553" y="2020622"/>
            <a:ext cx="58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600" dirty="0">
                <a:solidFill>
                  <a:schemeClr val="bg2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4</a:t>
            </a:r>
            <a:endParaRPr lang="zh-CN" altLang="en-US" sz="2800" b="1" spc="600" dirty="0">
              <a:solidFill>
                <a:schemeClr val="bg2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11105" y="3454748"/>
            <a:ext cx="633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ACHIVEMENTS AND PROSPECT</a:t>
            </a:r>
            <a:endParaRPr lang="en-US" altLang="zh-CN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6925" y="6477000"/>
            <a:ext cx="12046015" cy="289560"/>
            <a:chOff x="46925" y="6477000"/>
            <a:chExt cx="12046015" cy="289560"/>
          </a:xfrm>
        </p:grpSpPr>
        <p:sp>
          <p:nvSpPr>
            <p:cNvPr id="29" name="矩形 28"/>
            <p:cNvSpPr/>
            <p:nvPr/>
          </p:nvSpPr>
          <p:spPr>
            <a:xfrm>
              <a:off x="46925" y="6477000"/>
              <a:ext cx="12046015" cy="289560"/>
            </a:xfrm>
            <a:prstGeom prst="rect">
              <a:avLst/>
            </a:prstGeom>
            <a:solidFill>
              <a:schemeClr val="bg2">
                <a:alpha val="7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6925" y="6477000"/>
              <a:ext cx="12046015" cy="289560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5580752" y="-133865"/>
            <a:ext cx="12179671" cy="917397"/>
            <a:chOff x="-2948940" y="311161"/>
            <a:chExt cx="9886950" cy="955465"/>
          </a:xfrm>
        </p:grpSpPr>
        <p:sp>
          <p:nvSpPr>
            <p:cNvPr id="30" name="平行四边形 29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58948" y="783531"/>
            <a:ext cx="11874103" cy="58637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10800000">
            <a:off x="5036819" y="6581852"/>
            <a:ext cx="10664190" cy="553402"/>
            <a:chOff x="-2948940" y="311161"/>
            <a:chExt cx="9886950" cy="955465"/>
          </a:xfrm>
        </p:grpSpPr>
        <p:sp>
          <p:nvSpPr>
            <p:cNvPr id="25" name="平行四边形 24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005" y="-367162"/>
            <a:ext cx="3048006" cy="15605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1598" y="0"/>
            <a:ext cx="4630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1</a:t>
            </a:r>
            <a:r>
              <a:rPr lang="en-US" altLang="zh-CN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成果展示</a:t>
            </a:r>
            <a:endParaRPr lang="zh-CN" altLang="en-US" sz="4000" b="1" spc="3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矩形: 对角圆角 5"/>
          <p:cNvSpPr/>
          <p:nvPr/>
        </p:nvSpPr>
        <p:spPr>
          <a:xfrm>
            <a:off x="439708" y="1171316"/>
            <a:ext cx="8002956" cy="4902904"/>
          </a:xfrm>
          <a:prstGeom prst="round2Diag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56948" y="1784412"/>
            <a:ext cx="51401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sym typeface="+mn-ea"/>
              </a:rPr>
              <a:t>单击此处输入你的正文，文字是您思想的提炼，为了最终演示发布的良好效果。单击此处输入你的正文，文字是您思想的提炼，为了最终演示发布的良好效果。单击此处输入你的正文，文字是您思想的提炼，为了最终演示发布的良好效果。单击此处输入你的正文。单击此处输入你的正文，文字是您思想的提炼，为了最终演示发布的良好效果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图片 1" descr="QQ图片20230516111400"/>
          <p:cNvPicPr>
            <a:picLocks noChangeAspect="1"/>
          </p:cNvPicPr>
          <p:nvPr/>
        </p:nvPicPr>
        <p:blipFill>
          <a:blip r:embed="rId2"/>
          <a:srcRect l="5681" r="2383"/>
          <a:stretch>
            <a:fillRect/>
          </a:stretch>
        </p:blipFill>
        <p:spPr>
          <a:xfrm>
            <a:off x="6158865" y="1623060"/>
            <a:ext cx="5506720" cy="38271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38222" y="1123025"/>
            <a:ext cx="2627789" cy="4932447"/>
          </a:xfrm>
          <a:prstGeom prst="rect">
            <a:avLst/>
          </a:prstGeom>
          <a:solidFill>
            <a:srgbClr val="104074">
              <a:alpha val="6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-5580752" y="-133865"/>
            <a:ext cx="12179671" cy="917397"/>
            <a:chOff x="-2948940" y="311161"/>
            <a:chExt cx="9886950" cy="955465"/>
          </a:xfrm>
        </p:grpSpPr>
        <p:sp>
          <p:nvSpPr>
            <p:cNvPr id="30" name="平行四边形 29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58948" y="783531"/>
            <a:ext cx="11874103" cy="58637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10800000">
            <a:off x="5036819" y="6581852"/>
            <a:ext cx="10664190" cy="553402"/>
            <a:chOff x="-2948940" y="311161"/>
            <a:chExt cx="9886950" cy="955465"/>
          </a:xfrm>
        </p:grpSpPr>
        <p:sp>
          <p:nvSpPr>
            <p:cNvPr id="25" name="平行四边形 24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005" y="-367162"/>
            <a:ext cx="3048006" cy="15605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1598" y="0"/>
            <a:ext cx="4630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2</a:t>
            </a:r>
            <a:r>
              <a:rPr lang="en-US" altLang="zh-CN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反思展望</a:t>
            </a:r>
            <a:endParaRPr lang="zh-CN" altLang="en-US" sz="4000" b="1" spc="3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965989" y="1193417"/>
            <a:ext cx="0" cy="4786091"/>
          </a:xfrm>
          <a:prstGeom prst="line">
            <a:avLst/>
          </a:prstGeom>
          <a:ln w="254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083920" y="1120238"/>
            <a:ext cx="2627789" cy="4932447"/>
          </a:xfrm>
          <a:prstGeom prst="rect">
            <a:avLst/>
          </a:prstGeom>
          <a:solidFill>
            <a:srgbClr val="10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剪去单角 12"/>
          <p:cNvSpPr/>
          <p:nvPr/>
        </p:nvSpPr>
        <p:spPr>
          <a:xfrm>
            <a:off x="4509855" y="1028298"/>
            <a:ext cx="7235299" cy="5065558"/>
          </a:xfrm>
          <a:prstGeom prst="snip1Rect">
            <a:avLst/>
          </a:prstGeom>
          <a:solidFill>
            <a:schemeClr val="bg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剪去单角 13"/>
          <p:cNvSpPr/>
          <p:nvPr/>
        </p:nvSpPr>
        <p:spPr>
          <a:xfrm>
            <a:off x="3999606" y="1053683"/>
            <a:ext cx="7235299" cy="5065558"/>
          </a:xfrm>
          <a:prstGeom prst="snip1Rect">
            <a:avLst/>
          </a:prstGeom>
          <a:solidFill>
            <a:schemeClr val="bg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509855" y="1660124"/>
            <a:ext cx="5859263" cy="358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731798" y="1589103"/>
            <a:ext cx="5859263" cy="3881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 fontAlgn="auto">
              <a:lnSpc>
                <a:spcPct val="115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sym typeface="+mn-ea"/>
              </a:rPr>
              <a:t>单击此处输入你的正文，文字是您思想的提炼，为了最终演示发布的良好效果。单击此处输入你的正文。单击此处输入你的正文，文字是您思想的提炼，为了最终演示发布的良好效果。单击此处输入你的正文，文字是您思想的提炼，为了最终演示发布的良好效果。单击此处输入你的正文，文字是您思想的提炼，为了最终演示发布的良好效果。单击此处输入你的正文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汉仪润圆-65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22882" y="1720840"/>
            <a:ext cx="15919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/>
                </a:solidFill>
              </a:rPr>
              <a:t>单击此处输入你的正文，文字是您思想的提炼，为了最终演示发布的良好效果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alphaModFix amt="34000"/>
          </a:blip>
          <a:srcRect l="24975" t="19294" r="42945" b="1258"/>
          <a:stretch>
            <a:fillRect/>
          </a:stretch>
        </p:blipFill>
        <p:spPr>
          <a:xfrm>
            <a:off x="-804050" y="783532"/>
            <a:ext cx="3912994" cy="6074468"/>
          </a:xfrm>
          <a:custGeom>
            <a:avLst/>
            <a:gdLst>
              <a:gd name="connsiteX0" fmla="*/ 915217 w 3912994"/>
              <a:gd name="connsiteY0" fmla="*/ 0 h 6074468"/>
              <a:gd name="connsiteX1" fmla="*/ 3912994 w 3912994"/>
              <a:gd name="connsiteY1" fmla="*/ 0 h 6074468"/>
              <a:gd name="connsiteX2" fmla="*/ 2997777 w 3912994"/>
              <a:gd name="connsiteY2" fmla="*/ 6074468 h 6074468"/>
              <a:gd name="connsiteX3" fmla="*/ 0 w 3912994"/>
              <a:gd name="connsiteY3" fmla="*/ 6074468 h 607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2994" h="6074468">
                <a:moveTo>
                  <a:pt x="915217" y="0"/>
                </a:moveTo>
                <a:lnTo>
                  <a:pt x="3912994" y="0"/>
                </a:lnTo>
                <a:lnTo>
                  <a:pt x="2997777" y="6074468"/>
                </a:lnTo>
                <a:lnTo>
                  <a:pt x="0" y="6074468"/>
                </a:lnTo>
                <a:close/>
              </a:path>
            </a:pathLst>
          </a:custGeom>
        </p:spPr>
      </p:pic>
      <p:sp>
        <p:nvSpPr>
          <p:cNvPr id="11" name="矩形: 对角圆角 5"/>
          <p:cNvSpPr/>
          <p:nvPr>
            <p:custDataLst>
              <p:tags r:id="rId3"/>
            </p:custDataLst>
          </p:nvPr>
        </p:nvSpPr>
        <p:spPr>
          <a:xfrm>
            <a:off x="794385" y="4550410"/>
            <a:ext cx="11000740" cy="107569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: 对角圆角 5"/>
          <p:cNvSpPr/>
          <p:nvPr>
            <p:custDataLst>
              <p:tags r:id="rId4"/>
            </p:custDataLst>
          </p:nvPr>
        </p:nvSpPr>
        <p:spPr>
          <a:xfrm>
            <a:off x="794385" y="1569720"/>
            <a:ext cx="11000740" cy="107569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: 对角圆角 5"/>
          <p:cNvSpPr/>
          <p:nvPr>
            <p:custDataLst>
              <p:tags r:id="rId5"/>
            </p:custDataLst>
          </p:nvPr>
        </p:nvSpPr>
        <p:spPr>
          <a:xfrm>
            <a:off x="794385" y="3060065"/>
            <a:ext cx="11000740" cy="107569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005" y="-367162"/>
            <a:ext cx="3048006" cy="1560579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-5580752" y="-133865"/>
            <a:ext cx="12179671" cy="917397"/>
            <a:chOff x="-2948940" y="311161"/>
            <a:chExt cx="9886950" cy="955465"/>
          </a:xfrm>
        </p:grpSpPr>
        <p:sp>
          <p:nvSpPr>
            <p:cNvPr id="7" name="平行四边形 6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平行四边形 7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平行四边形 8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51598" y="0"/>
            <a:ext cx="4630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参考文献</a:t>
            </a:r>
            <a:endParaRPr lang="zh-CN" altLang="en-US" sz="4000" b="1" spc="3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0" name="组合 19"/>
          <p:cNvGrpSpPr/>
          <p:nvPr/>
        </p:nvGrpSpPr>
        <p:grpSpPr>
          <a:xfrm rot="10800000">
            <a:off x="5036819" y="6581852"/>
            <a:ext cx="10664190" cy="553402"/>
            <a:chOff x="-2948940" y="311161"/>
            <a:chExt cx="9886950" cy="955465"/>
          </a:xfrm>
        </p:grpSpPr>
        <p:sp>
          <p:nvSpPr>
            <p:cNvPr id="21" name="平行四边形 20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平行四边形 21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平行四边形 22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986588" y="1700929"/>
            <a:ext cx="10688856" cy="772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just" fontAlgn="auto">
              <a:lnSpc>
                <a:spcPct val="115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sym typeface="+mn-ea"/>
              </a:rPr>
              <a:t>单击此处输入你的正文，文字是您思想的提炼，为了最终演示发布的良好效果。单击此处输入你的正文，文字是您思想的提炼，为了最终演示发布的良好效果。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汉仪润圆-65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86722" y="3201691"/>
            <a:ext cx="10688856" cy="772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just" fontAlgn="auto">
              <a:lnSpc>
                <a:spcPct val="115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sym typeface="+mn-ea"/>
              </a:rPr>
              <a:t>单击此处输入你的正文，文字是您思想的提炼，为了最终演示发布的良好效果。单击此处输入你的正文，文字是您思想的提炼，为了最终演示发布的良好效果。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汉仪润圆-65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907982" y="4701691"/>
            <a:ext cx="10688856" cy="772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just" fontAlgn="auto">
              <a:lnSpc>
                <a:spcPct val="115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  <a:sym typeface="+mn-ea"/>
              </a:rPr>
              <a:t>单击此处输入你的正文，文字是您思想的提炼，为了最终演示发布的良好效果。单击此处输入你的正文，文字是您思想的提炼，为了最终演示发布的良好效果。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汉仪润圆-65简" panose="00020600040101010101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158948" y="210740"/>
            <a:ext cx="11874103" cy="643651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311348" y="363140"/>
            <a:ext cx="11874103" cy="643651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 rot="21016335">
            <a:off x="9192215" y="-471998"/>
            <a:ext cx="6930506" cy="8106794"/>
            <a:chOff x="-1071508" y="-557203"/>
            <a:chExt cx="5134589" cy="6636248"/>
          </a:xfrm>
        </p:grpSpPr>
        <p:sp>
          <p:nvSpPr>
            <p:cNvPr id="21" name="矩形 20"/>
            <p:cNvSpPr/>
            <p:nvPr/>
          </p:nvSpPr>
          <p:spPr>
            <a:xfrm rot="3506993">
              <a:off x="-1264302" y="960673"/>
              <a:ext cx="5311166" cy="4925578"/>
            </a:xfrm>
            <a:prstGeom prst="rect">
              <a:avLst/>
            </a:prstGeom>
            <a:solidFill>
              <a:schemeClr val="accent1">
                <a:alpha val="29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矩形 21"/>
            <p:cNvSpPr/>
            <p:nvPr/>
          </p:nvSpPr>
          <p:spPr>
            <a:xfrm rot="3506993">
              <a:off x="-1055291" y="-364409"/>
              <a:ext cx="5311166" cy="4925578"/>
            </a:xfrm>
            <a:prstGeom prst="rect">
              <a:avLst/>
            </a:prstGeom>
            <a:solidFill>
              <a:schemeClr val="accent1">
                <a:alpha val="33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94" y="58340"/>
            <a:ext cx="3048006" cy="1560579"/>
          </a:xfrm>
          <a:prstGeom prst="rect">
            <a:avLst/>
          </a:prstGeom>
        </p:spPr>
      </p:pic>
      <p:sp>
        <p:nvSpPr>
          <p:cNvPr id="41" name="等腰三角形 40"/>
          <p:cNvSpPr/>
          <p:nvPr/>
        </p:nvSpPr>
        <p:spPr>
          <a:xfrm rot="20523091">
            <a:off x="-2373705" y="3006633"/>
            <a:ext cx="5065305" cy="5324822"/>
          </a:xfrm>
          <a:prstGeom prst="triangle">
            <a:avLst/>
          </a:prstGeom>
          <a:solidFill>
            <a:srgbClr val="203864"/>
          </a:solidFill>
          <a:effectLst>
            <a:outerShdw blurRad="127000" dist="38100" dir="7500000" sx="105000" sy="105000" algn="b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08022" y="1672522"/>
            <a:ext cx="95759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spc="300" dirty="0">
                <a:ea typeface="+mj-ea"/>
              </a:rPr>
              <a:t>感谢观看</a:t>
            </a:r>
            <a:endParaRPr lang="en-US" altLang="zh-CN" sz="6000" spc="300" dirty="0">
              <a:ea typeface="+mj-ea"/>
            </a:endParaRPr>
          </a:p>
          <a:p>
            <a:pPr algn="ctr"/>
            <a:r>
              <a:rPr lang="zh-CN" altLang="en-US" sz="6000" spc="300" dirty="0">
                <a:ea typeface="+mj-ea"/>
              </a:rPr>
              <a:t>敬请各位老师批评指正</a:t>
            </a:r>
            <a:endParaRPr lang="zh-CN" altLang="en-US" sz="6000" spc="300" dirty="0"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73265" y="4159890"/>
            <a:ext cx="21502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汇报人：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指导老师：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汇报时间：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4465381" y="812594"/>
            <a:ext cx="511129" cy="547888"/>
          </a:xfrm>
          <a:prstGeom prst="rect">
            <a:avLst/>
          </a:prstGeom>
          <a:solidFill>
            <a:srgbClr val="203864">
              <a:alpha val="65000"/>
            </a:srgbClr>
          </a:solidFill>
          <a:effectLst>
            <a:outerShdw blurRad="50800" dist="50800" dir="5400000" sx="1000" sy="1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4465380" y="2198316"/>
            <a:ext cx="511129" cy="547888"/>
          </a:xfrm>
          <a:prstGeom prst="rect">
            <a:avLst/>
          </a:prstGeom>
          <a:solidFill>
            <a:srgbClr val="203864">
              <a:alpha val="65000"/>
            </a:srgbClr>
          </a:solidFill>
          <a:effectLst>
            <a:outerShdw blurRad="50800" dist="50800" dir="5400000" sx="1000" sy="1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65380" y="3585927"/>
            <a:ext cx="511129" cy="547888"/>
          </a:xfrm>
          <a:prstGeom prst="rect">
            <a:avLst/>
          </a:prstGeom>
          <a:solidFill>
            <a:srgbClr val="203864">
              <a:alpha val="65000"/>
            </a:srgbClr>
          </a:solidFill>
          <a:effectLst>
            <a:outerShdw blurRad="50800" dist="50800" dir="5400000" sx="1000" sy="1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465380" y="4920895"/>
            <a:ext cx="511129" cy="547888"/>
          </a:xfrm>
          <a:prstGeom prst="rect">
            <a:avLst/>
          </a:prstGeom>
          <a:solidFill>
            <a:srgbClr val="203864">
              <a:alpha val="65000"/>
            </a:srgbClr>
          </a:solidFill>
          <a:effectLst>
            <a:outerShdw blurRad="50800" dist="50800" dir="5400000" sx="1000" sy="1000" algn="ctr" rotWithShape="0">
              <a:srgbClr val="000000">
                <a:alpha val="9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>
            <a:alphaModFix amt="34000"/>
          </a:blip>
          <a:stretch>
            <a:fillRect/>
          </a:stretch>
        </p:blipFill>
        <p:spPr>
          <a:xfrm>
            <a:off x="0" y="-298623"/>
            <a:ext cx="12197471" cy="7645886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58948" y="210740"/>
            <a:ext cx="11874103" cy="6436519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35221" y="873509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 Black" panose="020B0A04020102020204" pitchFamily="34" charset="0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研究背景与意义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35221" y="2251062"/>
            <a:ext cx="4171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 Black" panose="020B0A04020102020204" pitchFamily="34" charset="0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研究思路与方法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35221" y="3638520"/>
            <a:ext cx="39116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Arial Black" panose="020B0A04020102020204" pitchFamily="34" charset="0"/>
                <a:ea typeface="黑体" panose="02010609060101010101" pitchFamily="49" charset="-122"/>
              </a:rPr>
              <a:t>3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研究结果与分析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59506" y="4973538"/>
            <a:ext cx="4475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zh-CN" sz="4000" dirty="0">
                <a:latin typeface="Arial Black" panose="020B0A04020102020204" pitchFamily="34" charset="0"/>
                <a:ea typeface="黑体" panose="02010609060101010101" pitchFamily="49" charset="-122"/>
              </a:rPr>
              <a:t>4</a:t>
            </a:r>
            <a: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研究成果与展望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4080" y="2177723"/>
            <a:ext cx="1292662" cy="26931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7200" spc="6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目录</a:t>
            </a:r>
            <a:endParaRPr lang="zh-CN" altLang="en-US" sz="7200" spc="600" dirty="0">
              <a:solidFill>
                <a:schemeClr val="tx1">
                  <a:lumMod val="85000"/>
                  <a:lumOff val="1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94" y="58340"/>
            <a:ext cx="3048006" cy="15605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-5580752" y="-133865"/>
            <a:ext cx="12179671" cy="917397"/>
            <a:chOff x="-2948940" y="311161"/>
            <a:chExt cx="9886950" cy="955465"/>
          </a:xfrm>
        </p:grpSpPr>
        <p:sp>
          <p:nvSpPr>
            <p:cNvPr id="30" name="平行四边形 29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58948" y="783531"/>
            <a:ext cx="11874103" cy="58637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02739" y="-29110"/>
            <a:ext cx="36147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论文摘要</a:t>
            </a:r>
            <a:endParaRPr lang="zh-CN" altLang="en-US" sz="4000" b="1" spc="3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" name="图形 9" descr="研究 纯色填充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33228" y="75646"/>
            <a:ext cx="606190" cy="606190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 rot="10800000">
            <a:off x="5036819" y="6581852"/>
            <a:ext cx="10664190" cy="553402"/>
            <a:chOff x="-2948940" y="311161"/>
            <a:chExt cx="9886950" cy="955465"/>
          </a:xfrm>
        </p:grpSpPr>
        <p:sp>
          <p:nvSpPr>
            <p:cNvPr id="25" name="平行四边形 24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1689100" y="1880235"/>
            <a:ext cx="8572500" cy="36055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论文摘要是对论文的内容不加注释和评论的简短陈述，要求扼要地说明研究工作的目的、研究方法和最终结论等，重点是结论，是一篇具有独立性和完整性的短文。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论文摘要是对论文的内容不加注释和评论的简短陈述，要求扼要地说明研究工作的目的、研究方法和最终结论等，重点是结论，是一篇具有独立性和完整性的短文。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0" fontAlgn="auto">
              <a:lnSpc>
                <a:spcPct val="15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005" y="-367162"/>
            <a:ext cx="3048006" cy="1560579"/>
          </a:xfrm>
          <a:prstGeom prst="rect">
            <a:avLst/>
          </a:prstGeom>
        </p:spPr>
      </p:pic>
      <p:sp>
        <p:nvSpPr>
          <p:cNvPr id="3" name="圆角矩形 2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>
            <p:custDataLst>
              <p:tags r:id="rId4"/>
            </p:custDataLst>
          </p:nvPr>
        </p:nvSpPr>
        <p:spPr>
          <a:xfrm>
            <a:off x="951230" y="1501140"/>
            <a:ext cx="10048240" cy="4316095"/>
          </a:xfrm>
          <a:prstGeom prst="roundRect">
            <a:avLst/>
          </a:prstGeom>
          <a:noFill/>
          <a:ln w="28575" cmpd="sng">
            <a:solidFill>
              <a:srgbClr val="20386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Freeform 5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>
            <p:custDataLst>
              <p:tags r:id="rId5"/>
            </p:custDataLst>
          </p:nvPr>
        </p:nvSpPr>
        <p:spPr bwMode="auto">
          <a:xfrm>
            <a:off x="938052" y="1274350"/>
            <a:ext cx="700997" cy="632026"/>
          </a:xfrm>
          <a:custGeom>
            <a:avLst/>
            <a:gdLst>
              <a:gd name="T0" fmla="*/ 2151 w 2740"/>
              <a:gd name="T1" fmla="*/ 2315 h 2446"/>
              <a:gd name="T2" fmla="*/ 2055 w 2740"/>
              <a:gd name="T3" fmla="*/ 2410 h 2446"/>
              <a:gd name="T4" fmla="*/ 1918 w 2740"/>
              <a:gd name="T5" fmla="*/ 2445 h 2446"/>
              <a:gd name="T6" fmla="*/ 816 w 2740"/>
              <a:gd name="T7" fmla="*/ 2445 h 2446"/>
              <a:gd name="T8" fmla="*/ 685 w 2740"/>
              <a:gd name="T9" fmla="*/ 2410 h 2446"/>
              <a:gd name="T10" fmla="*/ 589 w 2740"/>
              <a:gd name="T11" fmla="*/ 2314 h 2446"/>
              <a:gd name="T12" fmla="*/ 36 w 2740"/>
              <a:gd name="T13" fmla="*/ 1356 h 2446"/>
              <a:gd name="T14" fmla="*/ 0 w 2740"/>
              <a:gd name="T15" fmla="*/ 1223 h 2446"/>
              <a:gd name="T16" fmla="*/ 36 w 2740"/>
              <a:gd name="T17" fmla="*/ 1089 h 2446"/>
              <a:gd name="T18" fmla="*/ 587 w 2740"/>
              <a:gd name="T19" fmla="*/ 135 h 2446"/>
              <a:gd name="T20" fmla="*/ 685 w 2740"/>
              <a:gd name="T21" fmla="*/ 37 h 2446"/>
              <a:gd name="T22" fmla="*/ 810 w 2740"/>
              <a:gd name="T23" fmla="*/ 1 h 2446"/>
              <a:gd name="T24" fmla="*/ 1916 w 2740"/>
              <a:gd name="T25" fmla="*/ 1 h 2446"/>
              <a:gd name="T26" fmla="*/ 2055 w 2740"/>
              <a:gd name="T27" fmla="*/ 37 h 2446"/>
              <a:gd name="T28" fmla="*/ 2151 w 2740"/>
              <a:gd name="T29" fmla="*/ 132 h 2446"/>
              <a:gd name="T30" fmla="*/ 2702 w 2740"/>
              <a:gd name="T31" fmla="*/ 1086 h 2446"/>
              <a:gd name="T32" fmla="*/ 2740 w 2740"/>
              <a:gd name="T33" fmla="*/ 1223 h 2446"/>
              <a:gd name="T34" fmla="*/ 2701 w 2740"/>
              <a:gd name="T35" fmla="*/ 1361 h 2446"/>
              <a:gd name="T36" fmla="*/ 2151 w 2740"/>
              <a:gd name="T37" fmla="*/ 2315 h 24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740" h="2446">
                <a:moveTo>
                  <a:pt x="2151" y="2315"/>
                </a:moveTo>
                <a:cubicBezTo>
                  <a:pt x="2128" y="2353"/>
                  <a:pt x="2096" y="2386"/>
                  <a:pt x="2055" y="2410"/>
                </a:cubicBezTo>
                <a:cubicBezTo>
                  <a:pt x="2012" y="2435"/>
                  <a:pt x="1965" y="2446"/>
                  <a:pt x="1918" y="2445"/>
                </a:cubicBezTo>
                <a:lnTo>
                  <a:pt x="816" y="2445"/>
                </a:lnTo>
                <a:cubicBezTo>
                  <a:pt x="772" y="2445"/>
                  <a:pt x="726" y="2434"/>
                  <a:pt x="685" y="2410"/>
                </a:cubicBezTo>
                <a:cubicBezTo>
                  <a:pt x="644" y="2386"/>
                  <a:pt x="611" y="2353"/>
                  <a:pt x="589" y="2314"/>
                </a:cubicBezTo>
                <a:lnTo>
                  <a:pt x="36" y="1356"/>
                </a:lnTo>
                <a:cubicBezTo>
                  <a:pt x="13" y="1317"/>
                  <a:pt x="0" y="1272"/>
                  <a:pt x="0" y="1223"/>
                </a:cubicBezTo>
                <a:cubicBezTo>
                  <a:pt x="0" y="1174"/>
                  <a:pt x="13" y="1129"/>
                  <a:pt x="36" y="1089"/>
                </a:cubicBezTo>
                <a:lnTo>
                  <a:pt x="587" y="135"/>
                </a:lnTo>
                <a:cubicBezTo>
                  <a:pt x="610" y="96"/>
                  <a:pt x="643" y="61"/>
                  <a:pt x="685" y="37"/>
                </a:cubicBezTo>
                <a:cubicBezTo>
                  <a:pt x="724" y="14"/>
                  <a:pt x="767" y="2"/>
                  <a:pt x="810" y="1"/>
                </a:cubicBezTo>
                <a:lnTo>
                  <a:pt x="1916" y="1"/>
                </a:lnTo>
                <a:cubicBezTo>
                  <a:pt x="1963" y="0"/>
                  <a:pt x="2011" y="11"/>
                  <a:pt x="2055" y="37"/>
                </a:cubicBezTo>
                <a:cubicBezTo>
                  <a:pt x="2096" y="60"/>
                  <a:pt x="2129" y="93"/>
                  <a:pt x="2151" y="132"/>
                </a:cubicBezTo>
                <a:lnTo>
                  <a:pt x="2702" y="1086"/>
                </a:lnTo>
                <a:cubicBezTo>
                  <a:pt x="2726" y="1126"/>
                  <a:pt x="2740" y="1173"/>
                  <a:pt x="2740" y="1223"/>
                </a:cubicBezTo>
                <a:cubicBezTo>
                  <a:pt x="2740" y="1274"/>
                  <a:pt x="2726" y="1321"/>
                  <a:pt x="2701" y="1361"/>
                </a:cubicBezTo>
                <a:lnTo>
                  <a:pt x="2151" y="2315"/>
                </a:lnTo>
                <a:close/>
              </a:path>
            </a:pathLst>
          </a:custGeom>
          <a:solidFill>
            <a:srgbClr val="203864"/>
          </a:solidFill>
          <a:ln w="952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椭圆 20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>
            <p:custDataLst>
              <p:tags r:id="rId6"/>
            </p:custDataLst>
          </p:nvPr>
        </p:nvSpPr>
        <p:spPr>
          <a:xfrm flipH="1">
            <a:off x="731382" y="1605190"/>
            <a:ext cx="206670" cy="206670"/>
          </a:xfrm>
          <a:prstGeom prst="ellipse">
            <a:avLst/>
          </a:prstGeom>
          <a:solidFill>
            <a:srgbClr val="203864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椭圆 21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>
            <p:custDataLst>
              <p:tags r:id="rId7"/>
            </p:custDataLst>
          </p:nvPr>
        </p:nvSpPr>
        <p:spPr>
          <a:xfrm flipH="1">
            <a:off x="1639049" y="1218771"/>
            <a:ext cx="158914" cy="158914"/>
          </a:xfrm>
          <a:prstGeom prst="ellipse">
            <a:avLst/>
          </a:prstGeom>
          <a:solidFill>
            <a:srgbClr val="203864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椭圆 4" descr="e7d195523061f1c09e9d68d7cf438b91ef959ecb14fc25d26BBA7F7DBC18E55DFF4014AF651F0BF2569D4B6C1DA7F1A4683A481403BD872FC687266AD13265C1DE7C373772FD8728ABDD69ADD03BFF5BE2862BC891DBB79EEBC94C9DFDC16E046D6941B99547B168C9310459A6A36518BEA3402FB7A878504F0D6FA8AE2C1ACFBFE35F9F679CA70F919E73C0EC9AE042"/>
          <p:cNvSpPr/>
          <p:nvPr>
            <p:custDataLst>
              <p:tags r:id="rId8"/>
            </p:custDataLst>
          </p:nvPr>
        </p:nvSpPr>
        <p:spPr>
          <a:xfrm flipH="1">
            <a:off x="744951" y="1218827"/>
            <a:ext cx="206670" cy="206670"/>
          </a:xfrm>
          <a:prstGeom prst="ellipse">
            <a:avLst/>
          </a:prstGeom>
          <a:solidFill>
            <a:srgbClr val="203864"/>
          </a:solidFill>
          <a:ln w="28575" cap="flat">
            <a:noFill/>
            <a:prstDash val="solid"/>
            <a:miter lim="800000"/>
          </a:ln>
          <a:effectLst/>
        </p:spPr>
        <p:txBody>
          <a:bodyPr vert="horz" wrap="square" lIns="68562" tIns="34281" rIns="68562" bIns="34281" numCol="1" anchor="t" anchorCtr="0" compatLnSpc="1"/>
          <a:p>
            <a:endParaRPr lang="zh-CN" altLang="en-US" sz="101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99" name="组合 198"/>
          <p:cNvGrpSpPr/>
          <p:nvPr/>
        </p:nvGrpSpPr>
        <p:grpSpPr>
          <a:xfrm>
            <a:off x="1115474" y="1377948"/>
            <a:ext cx="359165" cy="359165"/>
            <a:chOff x="2473104" y="2145028"/>
            <a:chExt cx="359165" cy="359165"/>
          </a:xfrm>
          <a:solidFill>
            <a:schemeClr val="bg1"/>
          </a:solidFill>
        </p:grpSpPr>
        <p:sp>
          <p:nvSpPr>
            <p:cNvPr id="200" name="AutoShape 126"/>
            <p:cNvSpPr/>
            <p:nvPr>
              <p:custDataLst>
                <p:tags r:id="rId9"/>
              </p:custDataLst>
            </p:nvPr>
          </p:nvSpPr>
          <p:spPr bwMode="auto">
            <a:xfrm>
              <a:off x="2473104" y="2145028"/>
              <a:ext cx="359165" cy="35916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3499" y="14850"/>
                  </a:moveTo>
                  <a:cubicBezTo>
                    <a:pt x="9772" y="14850"/>
                    <a:pt x="6749" y="11827"/>
                    <a:pt x="6749" y="8100"/>
                  </a:cubicBezTo>
                  <a:cubicBezTo>
                    <a:pt x="6749" y="4372"/>
                    <a:pt x="9772" y="1350"/>
                    <a:pt x="13499" y="1350"/>
                  </a:cubicBezTo>
                  <a:cubicBezTo>
                    <a:pt x="17227" y="1350"/>
                    <a:pt x="20249" y="4372"/>
                    <a:pt x="20249" y="8100"/>
                  </a:cubicBezTo>
                  <a:cubicBezTo>
                    <a:pt x="20249" y="11827"/>
                    <a:pt x="17227" y="14850"/>
                    <a:pt x="13499" y="14850"/>
                  </a:cubicBezTo>
                  <a:moveTo>
                    <a:pt x="3236" y="20042"/>
                  </a:moveTo>
                  <a:cubicBezTo>
                    <a:pt x="3019" y="20266"/>
                    <a:pt x="2718" y="20408"/>
                    <a:pt x="2382" y="20408"/>
                  </a:cubicBezTo>
                  <a:cubicBezTo>
                    <a:pt x="1724" y="20408"/>
                    <a:pt x="1191" y="19875"/>
                    <a:pt x="1191" y="19218"/>
                  </a:cubicBezTo>
                  <a:cubicBezTo>
                    <a:pt x="1191" y="18881"/>
                    <a:pt x="1332" y="18580"/>
                    <a:pt x="1557" y="18363"/>
                  </a:cubicBezTo>
                  <a:lnTo>
                    <a:pt x="1551" y="18358"/>
                  </a:lnTo>
                  <a:lnTo>
                    <a:pt x="6996" y="12913"/>
                  </a:lnTo>
                  <a:cubicBezTo>
                    <a:pt x="7472" y="13555"/>
                    <a:pt x="8039" y="14122"/>
                    <a:pt x="8680" y="14599"/>
                  </a:cubicBezTo>
                  <a:cubicBezTo>
                    <a:pt x="8680" y="14599"/>
                    <a:pt x="3236" y="20042"/>
                    <a:pt x="3236" y="20042"/>
                  </a:cubicBezTo>
                  <a:close/>
                  <a:moveTo>
                    <a:pt x="13499" y="0"/>
                  </a:moveTo>
                  <a:cubicBezTo>
                    <a:pt x="9026" y="0"/>
                    <a:pt x="5399" y="3626"/>
                    <a:pt x="5399" y="8100"/>
                  </a:cubicBezTo>
                  <a:cubicBezTo>
                    <a:pt x="5399" y="9467"/>
                    <a:pt x="5742" y="10754"/>
                    <a:pt x="6341" y="11884"/>
                  </a:cubicBezTo>
                  <a:lnTo>
                    <a:pt x="709" y="17515"/>
                  </a:lnTo>
                  <a:lnTo>
                    <a:pt x="713" y="17520"/>
                  </a:lnTo>
                  <a:cubicBezTo>
                    <a:pt x="274" y="17953"/>
                    <a:pt x="0" y="18552"/>
                    <a:pt x="0" y="19218"/>
                  </a:cubicBezTo>
                  <a:cubicBezTo>
                    <a:pt x="0" y="20533"/>
                    <a:pt x="1066" y="21599"/>
                    <a:pt x="2382" y="21599"/>
                  </a:cubicBezTo>
                  <a:cubicBezTo>
                    <a:pt x="3047" y="21599"/>
                    <a:pt x="3647" y="21326"/>
                    <a:pt x="4079" y="20885"/>
                  </a:cubicBezTo>
                  <a:lnTo>
                    <a:pt x="4078" y="20884"/>
                  </a:lnTo>
                  <a:lnTo>
                    <a:pt x="9708" y="15255"/>
                  </a:lnTo>
                  <a:cubicBezTo>
                    <a:pt x="10839" y="15856"/>
                    <a:pt x="12128" y="16200"/>
                    <a:pt x="13499" y="16200"/>
                  </a:cubicBezTo>
                  <a:cubicBezTo>
                    <a:pt x="17973" y="16200"/>
                    <a:pt x="21600" y="12573"/>
                    <a:pt x="21600" y="8100"/>
                  </a:cubicBezTo>
                  <a:cubicBezTo>
                    <a:pt x="21600" y="3626"/>
                    <a:pt x="17973" y="0"/>
                    <a:pt x="134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  <p:sp>
          <p:nvSpPr>
            <p:cNvPr id="201" name="AutoShape 127"/>
            <p:cNvSpPr/>
            <p:nvPr>
              <p:custDataLst>
                <p:tags r:id="rId10"/>
              </p:custDataLst>
            </p:nvPr>
          </p:nvSpPr>
          <p:spPr bwMode="auto">
            <a:xfrm>
              <a:off x="2618611" y="2200897"/>
              <a:ext cx="84727" cy="84112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160" y="0"/>
                  </a:moveTo>
                  <a:cubicBezTo>
                    <a:pt x="9025" y="0"/>
                    <a:pt x="0" y="9025"/>
                    <a:pt x="0" y="20160"/>
                  </a:cubicBezTo>
                  <a:cubicBezTo>
                    <a:pt x="0" y="20954"/>
                    <a:pt x="644" y="21600"/>
                    <a:pt x="1440" y="21600"/>
                  </a:cubicBezTo>
                  <a:cubicBezTo>
                    <a:pt x="2235" y="21600"/>
                    <a:pt x="2880" y="20954"/>
                    <a:pt x="2880" y="20160"/>
                  </a:cubicBezTo>
                  <a:cubicBezTo>
                    <a:pt x="2880" y="10618"/>
                    <a:pt x="10617" y="2880"/>
                    <a:pt x="20160" y="2880"/>
                  </a:cubicBezTo>
                  <a:cubicBezTo>
                    <a:pt x="20955" y="2880"/>
                    <a:pt x="21599" y="2234"/>
                    <a:pt x="21599" y="1440"/>
                  </a:cubicBezTo>
                  <a:cubicBezTo>
                    <a:pt x="21599" y="645"/>
                    <a:pt x="20955" y="0"/>
                    <a:pt x="2016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19050" tIns="19050" rIns="19050" bIns="19050" anchor="ctr"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Gill Sans" charset="0"/>
                <a:sym typeface="Gill Sans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alphaModFix amt="34000"/>
          </a:blip>
          <a:stretch>
            <a:fillRect/>
          </a:stretch>
        </p:blipFill>
        <p:spPr>
          <a:xfrm>
            <a:off x="-5471" y="-298623"/>
            <a:ext cx="12197471" cy="7645886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725844" y="1132255"/>
            <a:ext cx="7129394" cy="3643623"/>
          </a:xfrm>
          <a:prstGeom prst="rect">
            <a:avLst/>
          </a:prstGeom>
          <a:solidFill>
            <a:srgbClr val="203864">
              <a:alpha val="20000"/>
            </a:srgbClr>
          </a:solidFill>
          <a:ln>
            <a:solidFill>
              <a:schemeClr val="accent1">
                <a:shade val="50000"/>
              </a:schemeClr>
            </a:solidFill>
          </a:ln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sz="6000" b="1" spc="300" dirty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研究背景与意义</a:t>
            </a:r>
            <a:endParaRPr lang="zh-CN" altLang="en-US" sz="6000" b="1" spc="300" dirty="0">
              <a:solidFill>
                <a:schemeClr val="bg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08553" y="2020622"/>
            <a:ext cx="58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600" dirty="0">
                <a:solidFill>
                  <a:schemeClr val="bg2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1</a:t>
            </a:r>
            <a:endParaRPr lang="zh-CN" altLang="en-US" sz="2800" b="1" spc="600" dirty="0">
              <a:solidFill>
                <a:schemeClr val="bg2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11105" y="3454748"/>
            <a:ext cx="633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BACKGROUND AND SIGNIFICATION</a:t>
            </a:r>
            <a:endParaRPr lang="zh-CN" altLang="en-US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6925" y="6477000"/>
            <a:ext cx="12046015" cy="289560"/>
            <a:chOff x="46925" y="6477000"/>
            <a:chExt cx="12046015" cy="289560"/>
          </a:xfrm>
        </p:grpSpPr>
        <p:sp>
          <p:nvSpPr>
            <p:cNvPr id="29" name="矩形 28"/>
            <p:cNvSpPr/>
            <p:nvPr/>
          </p:nvSpPr>
          <p:spPr>
            <a:xfrm>
              <a:off x="46925" y="6477000"/>
              <a:ext cx="12046015" cy="289560"/>
            </a:xfrm>
            <a:prstGeom prst="rect">
              <a:avLst/>
            </a:prstGeom>
            <a:solidFill>
              <a:schemeClr val="bg2">
                <a:alpha val="7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6926" y="6477000"/>
              <a:ext cx="2964179" cy="289560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alphaModFix amt="34000"/>
          </a:blip>
          <a:srcRect l="24975" t="19294" r="42945" b="1258"/>
          <a:stretch>
            <a:fillRect/>
          </a:stretch>
        </p:blipFill>
        <p:spPr>
          <a:xfrm>
            <a:off x="-804050" y="783532"/>
            <a:ext cx="3912994" cy="6074468"/>
          </a:xfrm>
          <a:custGeom>
            <a:avLst/>
            <a:gdLst>
              <a:gd name="connsiteX0" fmla="*/ 915217 w 3912994"/>
              <a:gd name="connsiteY0" fmla="*/ 0 h 6074468"/>
              <a:gd name="connsiteX1" fmla="*/ 3912994 w 3912994"/>
              <a:gd name="connsiteY1" fmla="*/ 0 h 6074468"/>
              <a:gd name="connsiteX2" fmla="*/ 2997777 w 3912994"/>
              <a:gd name="connsiteY2" fmla="*/ 6074468 h 6074468"/>
              <a:gd name="connsiteX3" fmla="*/ 0 w 3912994"/>
              <a:gd name="connsiteY3" fmla="*/ 6074468 h 6074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2994" h="6074468">
                <a:moveTo>
                  <a:pt x="915217" y="0"/>
                </a:moveTo>
                <a:lnTo>
                  <a:pt x="3912994" y="0"/>
                </a:lnTo>
                <a:lnTo>
                  <a:pt x="2997777" y="6074468"/>
                </a:lnTo>
                <a:lnTo>
                  <a:pt x="0" y="6074468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158948" y="783531"/>
            <a:ext cx="11874103" cy="58637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005" y="-367162"/>
            <a:ext cx="3048006" cy="1560579"/>
          </a:xfrm>
          <a:prstGeom prst="rect">
            <a:avLst/>
          </a:prstGeom>
        </p:spPr>
      </p:pic>
      <p:sp>
        <p:nvSpPr>
          <p:cNvPr id="75" name="矩形: 对角圆角 74"/>
          <p:cNvSpPr/>
          <p:nvPr/>
        </p:nvSpPr>
        <p:spPr>
          <a:xfrm>
            <a:off x="3563935" y="1010297"/>
            <a:ext cx="8256909" cy="2607106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7" name="矩形: 对角圆角 76"/>
          <p:cNvSpPr/>
          <p:nvPr/>
        </p:nvSpPr>
        <p:spPr>
          <a:xfrm>
            <a:off x="2064385" y="3844168"/>
            <a:ext cx="8750155" cy="2652047"/>
          </a:xfrm>
          <a:prstGeom prst="round2Diag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3563935" y="1010297"/>
            <a:ext cx="903609" cy="2607106"/>
          </a:xfrm>
          <a:custGeom>
            <a:avLst/>
            <a:gdLst>
              <a:gd name="connsiteX0" fmla="*/ 357209 w 903609"/>
              <a:gd name="connsiteY0" fmla="*/ 0 h 2143211"/>
              <a:gd name="connsiteX1" fmla="*/ 903609 w 903609"/>
              <a:gd name="connsiteY1" fmla="*/ 0 h 2143211"/>
              <a:gd name="connsiteX2" fmla="*/ 903609 w 903609"/>
              <a:gd name="connsiteY2" fmla="*/ 2143211 h 2143211"/>
              <a:gd name="connsiteX3" fmla="*/ 0 w 903609"/>
              <a:gd name="connsiteY3" fmla="*/ 2143211 h 2143211"/>
              <a:gd name="connsiteX4" fmla="*/ 0 w 903609"/>
              <a:gd name="connsiteY4" fmla="*/ 357209 h 2143211"/>
              <a:gd name="connsiteX5" fmla="*/ 357209 w 903609"/>
              <a:gd name="connsiteY5" fmla="*/ 0 h 214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609" h="2143211">
                <a:moveTo>
                  <a:pt x="357209" y="0"/>
                </a:moveTo>
                <a:lnTo>
                  <a:pt x="903609" y="0"/>
                </a:lnTo>
                <a:lnTo>
                  <a:pt x="903609" y="2143211"/>
                </a:lnTo>
                <a:lnTo>
                  <a:pt x="0" y="2143211"/>
                </a:lnTo>
                <a:lnTo>
                  <a:pt x="0" y="357209"/>
                </a:lnTo>
                <a:cubicBezTo>
                  <a:pt x="0" y="159928"/>
                  <a:pt x="159928" y="0"/>
                  <a:pt x="357209" y="0"/>
                </a:cubicBezTo>
                <a:close/>
              </a:path>
            </a:pathLst>
          </a:cu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3600" b="1" dirty="0"/>
              <a:t>01</a:t>
            </a:r>
            <a:endParaRPr lang="zh-CN" altLang="en-US" sz="3600" b="1" dirty="0"/>
          </a:p>
        </p:txBody>
      </p:sp>
      <p:sp>
        <p:nvSpPr>
          <p:cNvPr id="88" name="任意多边形: 形状 87"/>
          <p:cNvSpPr/>
          <p:nvPr/>
        </p:nvSpPr>
        <p:spPr>
          <a:xfrm>
            <a:off x="2052060" y="3844168"/>
            <a:ext cx="903609" cy="2629576"/>
          </a:xfrm>
          <a:custGeom>
            <a:avLst/>
            <a:gdLst>
              <a:gd name="connsiteX0" fmla="*/ 357209 w 903609"/>
              <a:gd name="connsiteY0" fmla="*/ 0 h 2143211"/>
              <a:gd name="connsiteX1" fmla="*/ 903609 w 903609"/>
              <a:gd name="connsiteY1" fmla="*/ 0 h 2143211"/>
              <a:gd name="connsiteX2" fmla="*/ 903609 w 903609"/>
              <a:gd name="connsiteY2" fmla="*/ 2143211 h 2143211"/>
              <a:gd name="connsiteX3" fmla="*/ 0 w 903609"/>
              <a:gd name="connsiteY3" fmla="*/ 2143211 h 2143211"/>
              <a:gd name="connsiteX4" fmla="*/ 0 w 903609"/>
              <a:gd name="connsiteY4" fmla="*/ 357209 h 2143211"/>
              <a:gd name="connsiteX5" fmla="*/ 357209 w 903609"/>
              <a:gd name="connsiteY5" fmla="*/ 0 h 2143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609" h="2143211">
                <a:moveTo>
                  <a:pt x="357209" y="0"/>
                </a:moveTo>
                <a:lnTo>
                  <a:pt x="903609" y="0"/>
                </a:lnTo>
                <a:lnTo>
                  <a:pt x="903609" y="2143211"/>
                </a:lnTo>
                <a:lnTo>
                  <a:pt x="0" y="2143211"/>
                </a:lnTo>
                <a:lnTo>
                  <a:pt x="0" y="357209"/>
                </a:lnTo>
                <a:cubicBezTo>
                  <a:pt x="0" y="159928"/>
                  <a:pt x="159928" y="0"/>
                  <a:pt x="357209" y="0"/>
                </a:cubicBezTo>
                <a:close/>
              </a:path>
            </a:pathLst>
          </a:cu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0" b="1" dirty="0"/>
          </a:p>
        </p:txBody>
      </p:sp>
      <p:sp>
        <p:nvSpPr>
          <p:cNvPr id="89" name="文本框 88"/>
          <p:cNvSpPr txBox="1"/>
          <p:nvPr/>
        </p:nvSpPr>
        <p:spPr>
          <a:xfrm>
            <a:off x="2211559" y="5061179"/>
            <a:ext cx="71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>
                    <a:lumMod val="95000"/>
                  </a:schemeClr>
                </a:solidFill>
              </a:rPr>
              <a:t>02</a:t>
            </a:r>
            <a:endParaRPr lang="zh-CN" altLang="en-US" sz="3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14483" y="1769627"/>
            <a:ext cx="5900057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点击此处添加章节的描述内容，言简意赅，字数不超过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48890" y="4753403"/>
            <a:ext cx="59000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点击此处添加章节的描述内容，言简意赅，字数不超过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-5580753" y="-133866"/>
            <a:ext cx="12179671" cy="917397"/>
            <a:chOff x="-2948940" y="311161"/>
            <a:chExt cx="9886950" cy="955465"/>
          </a:xfrm>
        </p:grpSpPr>
        <p:sp>
          <p:nvSpPr>
            <p:cNvPr id="10" name="平行四边形 9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平行四边形 10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平行四边形 11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51598" y="0"/>
            <a:ext cx="4630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1</a:t>
            </a:r>
            <a:r>
              <a:rPr lang="en-US" altLang="zh-CN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4000" b="1" spc="30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研究背景</a:t>
            </a:r>
            <a:endParaRPr lang="zh-CN" altLang="en-US" sz="4000" b="1" spc="3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58948" y="783531"/>
            <a:ext cx="11874103" cy="58637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 rot="10800000">
            <a:off x="5036819" y="6581852"/>
            <a:ext cx="10664190" cy="553402"/>
            <a:chOff x="-2948940" y="311161"/>
            <a:chExt cx="9886950" cy="955465"/>
          </a:xfrm>
        </p:grpSpPr>
        <p:sp>
          <p:nvSpPr>
            <p:cNvPr id="15" name="平行四边形 14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平行四边形 16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005" y="-367162"/>
            <a:ext cx="3048006" cy="1560579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-5580752" y="-133865"/>
            <a:ext cx="12179671" cy="917397"/>
            <a:chOff x="-2948940" y="311161"/>
            <a:chExt cx="9886950" cy="955465"/>
          </a:xfrm>
        </p:grpSpPr>
        <p:sp>
          <p:nvSpPr>
            <p:cNvPr id="4" name="平行四边形 3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平行四边形 4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251598" y="0"/>
            <a:ext cx="4630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2</a:t>
            </a:r>
            <a:r>
              <a:rPr lang="en-US" altLang="zh-CN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研究意义</a:t>
            </a:r>
            <a:endParaRPr lang="zh-CN" altLang="en-US" sz="4000" b="1" spc="3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流程图: 可选过程 23"/>
          <p:cNvSpPr/>
          <p:nvPr/>
        </p:nvSpPr>
        <p:spPr>
          <a:xfrm>
            <a:off x="251598" y="1828799"/>
            <a:ext cx="3649980" cy="434316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14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可选过程 24"/>
          <p:cNvSpPr/>
          <p:nvPr/>
        </p:nvSpPr>
        <p:spPr>
          <a:xfrm>
            <a:off x="4232595" y="1828799"/>
            <a:ext cx="3649980" cy="434316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14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流程图: 可选过程 25"/>
          <p:cNvSpPr/>
          <p:nvPr/>
        </p:nvSpPr>
        <p:spPr>
          <a:xfrm>
            <a:off x="8195122" y="1828799"/>
            <a:ext cx="3649980" cy="4343167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300" endPos="14000" dist="508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93301" y="2815886"/>
            <a:ext cx="2212031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点击此处添加章节的描述内容，言简意赅，字数不超过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36900" y="2815886"/>
            <a:ext cx="22120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点击此处添加章节的描述内容，言简意赅，字数不超过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9014767" y="2815886"/>
            <a:ext cx="22120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点击此处添加章节的描述内容，言简意赅，字数不超过</a:t>
            </a:r>
            <a:r>
              <a:rPr lang="en-US" altLang="zh-CN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</a:t>
            </a:r>
            <a:endParaRPr lang="zh-CN" altLang="en-US" sz="2800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alphaModFix amt="34000"/>
          </a:blip>
          <a:stretch>
            <a:fillRect/>
          </a:stretch>
        </p:blipFill>
        <p:spPr>
          <a:xfrm>
            <a:off x="-5471" y="-298623"/>
            <a:ext cx="12197471" cy="7645886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725844" y="1132255"/>
            <a:ext cx="7129394" cy="3643623"/>
          </a:xfrm>
          <a:prstGeom prst="rect">
            <a:avLst/>
          </a:prstGeom>
          <a:solidFill>
            <a:srgbClr val="203864">
              <a:alpha val="20000"/>
            </a:srgbClr>
          </a:solidFill>
          <a:ln>
            <a:solidFill>
              <a:schemeClr val="accent1">
                <a:shade val="50000"/>
              </a:schemeClr>
            </a:solidFill>
          </a:ln>
          <a:effectLst>
            <a:outerShdw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CN" altLang="en-US" sz="6000" b="1" spc="300" dirty="0">
                <a:solidFill>
                  <a:schemeClr val="bg2">
                    <a:lumMod val="1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研究思路与方法</a:t>
            </a:r>
            <a:endParaRPr lang="zh-CN" altLang="en-US" sz="6000" b="1" spc="300" dirty="0">
              <a:solidFill>
                <a:schemeClr val="bg2">
                  <a:lumMod val="1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08553" y="2020622"/>
            <a:ext cx="584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spc="600" dirty="0">
                <a:solidFill>
                  <a:schemeClr val="bg2">
                    <a:lumMod val="10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PART 2</a:t>
            </a:r>
            <a:endParaRPr lang="zh-CN" altLang="en-US" sz="2800" b="1" spc="600" dirty="0">
              <a:solidFill>
                <a:schemeClr val="bg2">
                  <a:lumMod val="10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011105" y="3454748"/>
            <a:ext cx="633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RESEARCH IDEA AND METHOD</a:t>
            </a:r>
            <a:endParaRPr lang="en-US" altLang="zh-CN" dirty="0"/>
          </a:p>
        </p:txBody>
      </p:sp>
      <p:grpSp>
        <p:nvGrpSpPr>
          <p:cNvPr id="31" name="组合 30"/>
          <p:cNvGrpSpPr/>
          <p:nvPr/>
        </p:nvGrpSpPr>
        <p:grpSpPr>
          <a:xfrm>
            <a:off x="46925" y="6477000"/>
            <a:ext cx="12046015" cy="289560"/>
            <a:chOff x="46925" y="6477000"/>
            <a:chExt cx="12046015" cy="289560"/>
          </a:xfrm>
        </p:grpSpPr>
        <p:sp>
          <p:nvSpPr>
            <p:cNvPr id="29" name="矩形 28"/>
            <p:cNvSpPr/>
            <p:nvPr/>
          </p:nvSpPr>
          <p:spPr>
            <a:xfrm>
              <a:off x="46925" y="6477000"/>
              <a:ext cx="12046015" cy="289560"/>
            </a:xfrm>
            <a:prstGeom prst="rect">
              <a:avLst/>
            </a:prstGeom>
            <a:solidFill>
              <a:schemeClr val="bg2">
                <a:alpha val="7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46925" y="6477000"/>
              <a:ext cx="6049075" cy="289560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5580752" y="-133865"/>
            <a:ext cx="12179671" cy="917397"/>
            <a:chOff x="-2948940" y="311161"/>
            <a:chExt cx="9886950" cy="955465"/>
          </a:xfrm>
        </p:grpSpPr>
        <p:sp>
          <p:nvSpPr>
            <p:cNvPr id="5" name="平行四边形 4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平行四边形 5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平行四边形 6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251598" y="0"/>
            <a:ext cx="4630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1</a:t>
            </a:r>
            <a:r>
              <a:rPr lang="en-US" altLang="zh-CN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研究思路</a:t>
            </a:r>
            <a:endParaRPr lang="zh-CN" altLang="en-US" sz="4000" b="1" spc="3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8948" y="783531"/>
            <a:ext cx="11874103" cy="58637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005" y="-367162"/>
            <a:ext cx="3048006" cy="1560579"/>
          </a:xfrm>
          <a:prstGeom prst="rect">
            <a:avLst/>
          </a:prstGeom>
        </p:spPr>
      </p:pic>
      <p:sp>
        <p:nvSpPr>
          <p:cNvPr id="24" name="矩形: 对角圆角 23"/>
          <p:cNvSpPr/>
          <p:nvPr/>
        </p:nvSpPr>
        <p:spPr>
          <a:xfrm>
            <a:off x="368867" y="4307476"/>
            <a:ext cx="2592280" cy="1837678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对角圆角 24"/>
          <p:cNvSpPr/>
          <p:nvPr/>
        </p:nvSpPr>
        <p:spPr>
          <a:xfrm>
            <a:off x="3402805" y="4263086"/>
            <a:ext cx="2592280" cy="1837678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对角圆角 25"/>
          <p:cNvSpPr/>
          <p:nvPr/>
        </p:nvSpPr>
        <p:spPr>
          <a:xfrm>
            <a:off x="6408021" y="4188549"/>
            <a:ext cx="2592280" cy="1837678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对角圆角 26"/>
          <p:cNvSpPr/>
          <p:nvPr/>
        </p:nvSpPr>
        <p:spPr>
          <a:xfrm>
            <a:off x="9254512" y="4188549"/>
            <a:ext cx="2592280" cy="1837678"/>
          </a:xfrm>
          <a:prstGeom prst="round2Diag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83746" y="4706312"/>
            <a:ext cx="19264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点击此处添加章节的描述内容，言简意赅，字数不超过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799550" y="4614072"/>
            <a:ext cx="1926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点击此处添加章节的描述内容，言简意赅，字数不超过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798357" y="4580521"/>
            <a:ext cx="1926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点击此处添加章节的描述内容，言简意赅，字数不超过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669060" y="4577813"/>
            <a:ext cx="1926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点击此处添加章节的描述内容，言简意赅，字数不超过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2">
            <a:alphaModFix amt="20000"/>
            <a:grayscl/>
          </a:blip>
          <a:srcRect l="-1163" t="24002" r="1163" b="34969"/>
          <a:stretch>
            <a:fillRect/>
          </a:stretch>
        </p:blipFill>
        <p:spPr>
          <a:xfrm>
            <a:off x="113468" y="927277"/>
            <a:ext cx="11872414" cy="3044513"/>
          </a:xfrm>
          <a:prstGeom prst="rect">
            <a:avLst/>
          </a:prstGeom>
        </p:spPr>
      </p:pic>
      <p:grpSp>
        <p:nvGrpSpPr>
          <p:cNvPr id="38" name="组合 37"/>
          <p:cNvGrpSpPr/>
          <p:nvPr/>
        </p:nvGrpSpPr>
        <p:grpSpPr>
          <a:xfrm rot="10800000">
            <a:off x="5036819" y="6581852"/>
            <a:ext cx="10664190" cy="553402"/>
            <a:chOff x="-2948940" y="311161"/>
            <a:chExt cx="9886950" cy="955465"/>
          </a:xfrm>
        </p:grpSpPr>
        <p:sp>
          <p:nvSpPr>
            <p:cNvPr id="39" name="平行四边形 38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平行四边形 39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平行四边形 40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46395" y="4055798"/>
            <a:ext cx="674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203864"/>
                </a:solidFill>
                <a:latin typeface="Arial Black" panose="020B0A04020102020204" pitchFamily="34" charset="0"/>
              </a:rPr>
              <a:t>1.</a:t>
            </a:r>
            <a:endParaRPr lang="zh-CN" altLang="en-US" sz="4400" dirty="0">
              <a:solidFill>
                <a:srgbClr val="203864"/>
              </a:solidFill>
              <a:latin typeface="Arial Black" panose="020B0A04020102020204" pitchFamily="3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402805" y="3963708"/>
            <a:ext cx="674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203864"/>
                </a:solidFill>
                <a:latin typeface="Arial Black" panose="020B0A04020102020204" pitchFamily="34" charset="0"/>
              </a:rPr>
              <a:t>2.</a:t>
            </a:r>
            <a:endParaRPr lang="zh-CN" altLang="en-US" sz="4400" dirty="0">
              <a:solidFill>
                <a:srgbClr val="203864"/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428853" y="3963707"/>
            <a:ext cx="674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203864"/>
                </a:solidFill>
                <a:latin typeface="Arial Black" panose="020B0A04020102020204" pitchFamily="34" charset="0"/>
              </a:rPr>
              <a:t>3.</a:t>
            </a:r>
            <a:endParaRPr lang="zh-CN" altLang="en-US" sz="4400" dirty="0">
              <a:solidFill>
                <a:srgbClr val="203864"/>
              </a:solidFill>
              <a:latin typeface="Arial Black" panose="020B0A04020102020204" pitchFamily="34" charset="0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315539" y="3936871"/>
            <a:ext cx="6747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rgbClr val="203864"/>
                </a:solidFill>
                <a:latin typeface="Arial Black" panose="020B0A04020102020204" pitchFamily="34" charset="0"/>
              </a:rPr>
              <a:t>4.</a:t>
            </a:r>
            <a:endParaRPr lang="zh-CN" altLang="en-US" sz="4400" dirty="0">
              <a:solidFill>
                <a:srgbClr val="203864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51" name="直接连接符 50"/>
          <p:cNvCxnSpPr>
            <a:stCxn id="33" idx="1"/>
            <a:endCxn id="33" idx="3"/>
          </p:cNvCxnSpPr>
          <p:nvPr/>
        </p:nvCxnSpPr>
        <p:spPr>
          <a:xfrm>
            <a:off x="113468" y="2449534"/>
            <a:ext cx="11872414" cy="0"/>
          </a:xfrm>
          <a:prstGeom prst="line">
            <a:avLst/>
          </a:prstGeom>
          <a:ln w="38100">
            <a:solidFill>
              <a:srgbClr val="20386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1206798" y="2317072"/>
            <a:ext cx="231386" cy="272845"/>
          </a:xfrm>
          <a:prstGeom prst="ellipse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4423170" y="2317072"/>
            <a:ext cx="231386" cy="272845"/>
          </a:xfrm>
          <a:prstGeom prst="ellipse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7455302" y="2317072"/>
            <a:ext cx="231386" cy="272845"/>
          </a:xfrm>
          <a:prstGeom prst="ellipse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10483380" y="2328779"/>
            <a:ext cx="231386" cy="272845"/>
          </a:xfrm>
          <a:prstGeom prst="ellipse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/>
        </p:nvCxnSpPr>
        <p:spPr>
          <a:xfrm>
            <a:off x="1322491" y="2589917"/>
            <a:ext cx="0" cy="1381873"/>
          </a:xfrm>
          <a:prstGeom prst="line">
            <a:avLst/>
          </a:prstGeom>
          <a:ln w="19050">
            <a:solidFill>
              <a:srgbClr val="20386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4531183" y="2554998"/>
            <a:ext cx="0" cy="1381873"/>
          </a:xfrm>
          <a:prstGeom prst="line">
            <a:avLst/>
          </a:prstGeom>
          <a:ln w="19050">
            <a:solidFill>
              <a:srgbClr val="20386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570995" y="2543715"/>
            <a:ext cx="0" cy="1381873"/>
          </a:xfrm>
          <a:prstGeom prst="line">
            <a:avLst/>
          </a:prstGeom>
          <a:ln w="19050">
            <a:solidFill>
              <a:srgbClr val="20386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10599073" y="2543714"/>
            <a:ext cx="0" cy="1381873"/>
          </a:xfrm>
          <a:prstGeom prst="line">
            <a:avLst/>
          </a:prstGeom>
          <a:ln w="19050">
            <a:solidFill>
              <a:srgbClr val="20386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椭圆 69"/>
          <p:cNvSpPr/>
          <p:nvPr/>
        </p:nvSpPr>
        <p:spPr>
          <a:xfrm>
            <a:off x="1124681" y="2274630"/>
            <a:ext cx="375287" cy="378897"/>
          </a:xfrm>
          <a:prstGeom prst="ellipse">
            <a:avLst/>
          </a:prstGeom>
          <a:solidFill>
            <a:srgbClr val="203864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4360179" y="2275017"/>
            <a:ext cx="375287" cy="378897"/>
          </a:xfrm>
          <a:prstGeom prst="ellipse">
            <a:avLst/>
          </a:prstGeom>
          <a:solidFill>
            <a:srgbClr val="203864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7377485" y="2252419"/>
            <a:ext cx="375287" cy="378897"/>
          </a:xfrm>
          <a:prstGeom prst="ellipse">
            <a:avLst/>
          </a:prstGeom>
          <a:solidFill>
            <a:srgbClr val="203864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/>
          <p:cNvSpPr/>
          <p:nvPr/>
        </p:nvSpPr>
        <p:spPr>
          <a:xfrm>
            <a:off x="10412012" y="2270257"/>
            <a:ext cx="375287" cy="378897"/>
          </a:xfrm>
          <a:prstGeom prst="ellipse">
            <a:avLst/>
          </a:prstGeom>
          <a:solidFill>
            <a:srgbClr val="203864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569998" y="1471957"/>
            <a:ext cx="10653655" cy="2209126"/>
          </a:xfrm>
          <a:prstGeom prst="rect">
            <a:avLst/>
          </a:prstGeom>
          <a:solidFill>
            <a:srgbClr val="203864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-5580752" y="-133865"/>
            <a:ext cx="12179671" cy="917397"/>
            <a:chOff x="-2948940" y="311161"/>
            <a:chExt cx="9886950" cy="955465"/>
          </a:xfrm>
        </p:grpSpPr>
        <p:sp>
          <p:nvSpPr>
            <p:cNvPr id="30" name="平行四边形 29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平行四边形 30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平行四边形 31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158948" y="783531"/>
            <a:ext cx="11874103" cy="5863728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/>
        </p:nvGrpSpPr>
        <p:grpSpPr>
          <a:xfrm rot="10800000">
            <a:off x="5036819" y="6581852"/>
            <a:ext cx="10664190" cy="553402"/>
            <a:chOff x="-2948940" y="311161"/>
            <a:chExt cx="9886950" cy="955465"/>
          </a:xfrm>
        </p:grpSpPr>
        <p:sp>
          <p:nvSpPr>
            <p:cNvPr id="25" name="平行四边形 24"/>
            <p:cNvSpPr/>
            <p:nvPr/>
          </p:nvSpPr>
          <p:spPr>
            <a:xfrm>
              <a:off x="-2948940" y="311161"/>
              <a:ext cx="8846820" cy="955465"/>
            </a:xfrm>
            <a:prstGeom prst="parallelogram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/>
            <p:cNvSpPr/>
            <p:nvPr/>
          </p:nvSpPr>
          <p:spPr>
            <a:xfrm>
              <a:off x="-2297430" y="311161"/>
              <a:ext cx="8732519" cy="955465"/>
            </a:xfrm>
            <a:prstGeom prst="parallelogram">
              <a:avLst/>
            </a:prstGeom>
            <a:solidFill>
              <a:schemeClr val="accent1">
                <a:lumMod val="50000"/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平行四边形 26"/>
            <p:cNvSpPr/>
            <p:nvPr/>
          </p:nvSpPr>
          <p:spPr>
            <a:xfrm>
              <a:off x="-1497330" y="311161"/>
              <a:ext cx="8435340" cy="955465"/>
            </a:xfrm>
            <a:prstGeom prst="parallelogram">
              <a:avLst/>
            </a:prstGeom>
            <a:solidFill>
              <a:schemeClr val="accent1">
                <a:lumMod val="50000"/>
                <a:alpha val="53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005" y="-367162"/>
            <a:ext cx="3048006" cy="156057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51598" y="0"/>
            <a:ext cx="4630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3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  <a:ea typeface="+mj-ea"/>
              </a:rPr>
              <a:t>2</a:t>
            </a:r>
            <a:r>
              <a:rPr lang="en-US" altLang="zh-CN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.</a:t>
            </a:r>
            <a:r>
              <a:rPr lang="zh-CN" altLang="en-US" sz="4000" b="1" spc="300" dirty="0">
                <a:solidFill>
                  <a:schemeClr val="bg1">
                    <a:lumMod val="85000"/>
                  </a:schemeClr>
                </a:solidFill>
                <a:latin typeface="+mj-ea"/>
                <a:ea typeface="+mj-ea"/>
              </a:rPr>
              <a:t>研究方法</a:t>
            </a:r>
            <a:endParaRPr lang="zh-CN" altLang="en-US" sz="4000" b="1" spc="300" dirty="0">
              <a:solidFill>
                <a:schemeClr val="bg1">
                  <a:lumMod val="8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矩形: 剪去单角 7"/>
          <p:cNvSpPr/>
          <p:nvPr/>
        </p:nvSpPr>
        <p:spPr>
          <a:xfrm>
            <a:off x="8046863" y="1553591"/>
            <a:ext cx="3757438" cy="5012036"/>
          </a:xfrm>
          <a:prstGeom prst="snip1Rect">
            <a:avLst/>
          </a:prstGeom>
          <a:solidFill>
            <a:schemeClr val="bg2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剪去单角 10"/>
          <p:cNvSpPr/>
          <p:nvPr/>
        </p:nvSpPr>
        <p:spPr>
          <a:xfrm>
            <a:off x="4282696" y="1553591"/>
            <a:ext cx="3757438" cy="5012034"/>
          </a:xfrm>
          <a:prstGeom prst="snip1Rect">
            <a:avLst/>
          </a:prstGeom>
          <a:solidFill>
            <a:schemeClr val="bg2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剪去单角 11"/>
          <p:cNvSpPr/>
          <p:nvPr/>
        </p:nvSpPr>
        <p:spPr>
          <a:xfrm>
            <a:off x="569998" y="1553592"/>
            <a:ext cx="3757438" cy="5012034"/>
          </a:xfrm>
          <a:prstGeom prst="snip1Rect">
            <a:avLst/>
          </a:prstGeom>
          <a:solidFill>
            <a:schemeClr val="bg2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170607" y="2954791"/>
            <a:ext cx="2752078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点击此处添加章节的描述内容，言简意赅，字数不超过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字。点击此处添加章节的描述内容，言简意赅，字数不超过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点击此处添加章节的描述内容，言简意赅，字数不超过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字。点击此处添加章节的描述内容，言简意赅，字数不超过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10887" y="2954791"/>
            <a:ext cx="27520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点击此处添加章节的描述内容，言简意赅，字数不超过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字。点击此处添加章节的描述内容，言简意赅，字数不超过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点击此处添加章节的描述内容，言简意赅，字数不超过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字。点击此处添加章节的描述内容，言简意赅，字数不超过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761899" y="2938347"/>
            <a:ext cx="27520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点击此处添加章节的描述内容，言简意赅，字数不超过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字。点击此处添加章节的描述内容，言简意赅，字数不超过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点击此处添加章节的描述内容，言简意赅，字数不超过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字。点击此处添加章节的描述内容，言简意赅，字数不超过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50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字。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92917" y="2056279"/>
            <a:ext cx="300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3600" spc="300" dirty="0">
                <a:solidFill>
                  <a:srgbClr val="203864"/>
                </a:solidFill>
                <a:latin typeface="Arial Black" panose="020B0A04020102020204" pitchFamily="34" charset="0"/>
              </a:rPr>
              <a:t>1</a:t>
            </a:r>
            <a:endParaRPr lang="zh-CN" altLang="en-US" sz="3600" spc="300" dirty="0">
              <a:solidFill>
                <a:srgbClr val="203864"/>
              </a:solidFill>
              <a:latin typeface="Arial Black" panose="020B0A040201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474808" y="2098173"/>
            <a:ext cx="300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3600" spc="300" dirty="0">
                <a:solidFill>
                  <a:srgbClr val="203864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2</a:t>
            </a:r>
            <a:endParaRPr lang="zh-CN" altLang="en-US" sz="3600" spc="300" dirty="0">
              <a:solidFill>
                <a:srgbClr val="203864"/>
              </a:solidFill>
              <a:latin typeface="Arial Black" panose="020B0A040201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8278907" y="2098172"/>
            <a:ext cx="3009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spc="300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r>
              <a:rPr lang="en-US" altLang="zh-CN" sz="3600" spc="300" dirty="0">
                <a:solidFill>
                  <a:srgbClr val="203864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3</a:t>
            </a:r>
            <a:endParaRPr lang="zh-CN" altLang="en-US" sz="3600" spc="300" dirty="0">
              <a:solidFill>
                <a:srgbClr val="203864"/>
              </a:solidFill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PP_MARK_KEY" val="de34133e-a98a-4237-8e45-c6cfece88c29"/>
  <p:tag name="COMMONDATA" val="eyJoZGlkIjoiOGI4NjI5OTBmMDM1ODFlMDkzNDFlZTFiMWNhZWU5ZT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2495</Words>
  <Application>WPS 演示</Application>
  <PresentationFormat>宽屏</PresentationFormat>
  <Paragraphs>260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3" baseType="lpstr">
      <vt:lpstr>Arial</vt:lpstr>
      <vt:lpstr>宋体</vt:lpstr>
      <vt:lpstr>Wingdings</vt:lpstr>
      <vt:lpstr>Bahnschrift</vt:lpstr>
      <vt:lpstr>Microsoft JhengHei</vt:lpstr>
      <vt:lpstr>Arial Black</vt:lpstr>
      <vt:lpstr>黑体</vt:lpstr>
      <vt:lpstr>微软雅黑</vt:lpstr>
      <vt:lpstr>苹方 粗体</vt:lpstr>
      <vt:lpstr>Lato Regular</vt:lpstr>
      <vt:lpstr>AMGDT</vt:lpstr>
      <vt:lpstr>汉仪润圆-65简</vt:lpstr>
      <vt:lpstr>等线</vt:lpstr>
      <vt:lpstr>等线 Light</vt:lpstr>
      <vt:lpstr>Arial Unicode MS</vt:lpstr>
      <vt:lpstr>Calibri</vt:lpstr>
      <vt:lpstr>华文中宋</vt:lpstr>
      <vt:lpstr>华光中圆_CNKI</vt:lpstr>
      <vt:lpstr>汉仪君黑-45简</vt:lpstr>
      <vt:lpstr>Times New Roman</vt:lpstr>
      <vt:lpstr>Gill Sans</vt:lpstr>
      <vt:lpstr>Gill Sans MT</vt:lpstr>
      <vt:lpstr>华光小标宋_CNKI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世妍 赵</dc:creator>
  <cp:lastModifiedBy>AChen</cp:lastModifiedBy>
  <cp:revision>40</cp:revision>
  <dcterms:created xsi:type="dcterms:W3CDTF">2023-05-20T07:20:00Z</dcterms:created>
  <dcterms:modified xsi:type="dcterms:W3CDTF">2023-05-29T09:22:07Z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91206DACEB46428D88002F447FA6B22B_13</vt:lpwstr>
  </property>
  <property fmtid="{D5CDD505-2E9C-101B-9397-08002B2CF9AE}" pid="3" name="KSOProductBuildVer">
    <vt:lpwstr>2052-11.1.0.14309</vt:lpwstr>
  </property>
</Properties>
</file>