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1068f01c6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1068f01c6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1068f01c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1068f01c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1068f01c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1068f01c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1068f01c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1068f01c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1068f01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1068f01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1068f01c6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1068f01c6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1068f01c6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1068f01c6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1068f01c6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1068f01c6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1068f01c6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1068f01c6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1068f01c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1068f01c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1068f01c6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1068f01c6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068f01c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1068f01c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1068f01c6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1068f01c6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1068f01c6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1068f01c6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1068f01c6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1068f01c6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1068f01c6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1068f01c6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v2.vuetifyjs.com/" TargetMode="External"/><Relationship Id="rId4" Type="http://schemas.openxmlformats.org/officeDocument/2006/relationships/hyperlink" Target="https://www.youtube.com/channel/UCW5YeuERMmlnqo4oq8vwUpg" TargetMode="External"/><Relationship Id="rId5" Type="http://schemas.openxmlformats.org/officeDocument/2006/relationships/hyperlink" Target="https://neo4j.com/graphacademy/training-intro-40/02-neo4j-graph-platform/" TargetMode="External"/><Relationship Id="rId6" Type="http://schemas.openxmlformats.org/officeDocument/2006/relationships/hyperlink" Target="https://www.postman.com/" TargetMode="External"/><Relationship Id="rId7" Type="http://schemas.openxmlformats.org/officeDocument/2006/relationships/hyperlink" Target="https://www.casadellibr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ei4rmpzO_f_4bLSB7LRLXKx_aIuC7b1vOeolGg2rvWQ/edit#heading=h.dbaxen69m8lt" TargetMode="External"/><Relationship Id="rId4" Type="http://schemas.openxmlformats.org/officeDocument/2006/relationships/hyperlink" Target="https://docs.google.com/document/d/1ei4rmpzO_f_4bLSB7LRLXKx_aIuC7b1vOeolGg2rvWQ/edit#heading=h.f33k8911h121" TargetMode="External"/><Relationship Id="rId11" Type="http://schemas.openxmlformats.org/officeDocument/2006/relationships/hyperlink" Target="https://docs.google.com/document/d/1ei4rmpzO_f_4bLSB7LRLXKx_aIuC7b1vOeolGg2rvWQ/edit#heading=h.xmpyngkrcats" TargetMode="External"/><Relationship Id="rId10" Type="http://schemas.openxmlformats.org/officeDocument/2006/relationships/hyperlink" Target="https://docs.google.com/document/d/1ei4rmpzO_f_4bLSB7LRLXKx_aIuC7b1vOeolGg2rvWQ/edit#heading=h.tn445hb56vvp" TargetMode="External"/><Relationship Id="rId12" Type="http://schemas.openxmlformats.org/officeDocument/2006/relationships/hyperlink" Target="https://docs.google.com/document/d/1ei4rmpzO_f_4bLSB7LRLXKx_aIuC7b1vOeolGg2rvWQ/edit#heading=h.9w8xy4nh0qx7" TargetMode="External"/><Relationship Id="rId9" Type="http://schemas.openxmlformats.org/officeDocument/2006/relationships/hyperlink" Target="https://docs.google.com/document/d/1ei4rmpzO_f_4bLSB7LRLXKx_aIuC7b1vOeolGg2rvWQ/edit#heading=h.sjdpud17ifh0" TargetMode="External"/><Relationship Id="rId5" Type="http://schemas.openxmlformats.org/officeDocument/2006/relationships/hyperlink" Target="https://docs.google.com/document/d/1ei4rmpzO_f_4bLSB7LRLXKx_aIuC7b1vOeolGg2rvWQ/edit#heading=h.ccfgg08fm5bd" TargetMode="External"/><Relationship Id="rId6" Type="http://schemas.openxmlformats.org/officeDocument/2006/relationships/hyperlink" Target="https://docs.google.com/document/d/1ei4rmpzO_f_4bLSB7LRLXKx_aIuC7b1vOeolGg2rvWQ/edit#heading=h.iidg2f2bmyx0" TargetMode="External"/><Relationship Id="rId7" Type="http://schemas.openxmlformats.org/officeDocument/2006/relationships/hyperlink" Target="https://docs.google.com/document/d/1ei4rmpzO_f_4bLSB7LRLXKx_aIuC7b1vOeolGg2rvWQ/edit#heading=h.box0g4o51n7t" TargetMode="External"/><Relationship Id="rId8" Type="http://schemas.openxmlformats.org/officeDocument/2006/relationships/hyperlink" Target="https://docs.google.com/document/d/1ei4rmpzO_f_4bLSB7LRLXKx_aIuC7b1vOeolGg2rvWQ/edit#heading=h.ilocsx3xias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png"/><Relationship Id="rId7" Type="http://schemas.openxmlformats.org/officeDocument/2006/relationships/image" Target="../media/image12.png"/><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Web De Recomendación de Libros Infantiles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000"/>
              <a:t>Realizado por: Maday Pablos Yugueros</a:t>
            </a:r>
            <a:endParaRPr sz="2000"/>
          </a:p>
          <a:p>
            <a:pPr indent="0" lvl="0" marL="0" rtl="0" algn="ctr">
              <a:spcBef>
                <a:spcPts val="0"/>
              </a:spcBef>
              <a:spcAft>
                <a:spcPts val="0"/>
              </a:spcAft>
              <a:buNone/>
            </a:pPr>
            <a:r>
              <a:rPr lang="es" sz="1900"/>
              <a:t>Para el profesor: Enrique López González</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555600"/>
            <a:ext cx="81891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500"/>
              <a:t>APLICACIÓN</a:t>
            </a:r>
            <a:endParaRPr sz="3500"/>
          </a:p>
        </p:txBody>
      </p:sp>
      <p:sp>
        <p:nvSpPr>
          <p:cNvPr id="132" name="Google Shape;132;p22"/>
          <p:cNvSpPr txBox="1"/>
          <p:nvPr>
            <p:ph idx="1" type="body"/>
          </p:nvPr>
        </p:nvSpPr>
        <p:spPr>
          <a:xfrm>
            <a:off x="137125" y="1040425"/>
            <a:ext cx="4684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accent1"/>
                </a:solidFill>
              </a:rPr>
              <a:t>C.-FRONTED</a:t>
            </a:r>
            <a:endParaRPr sz="1400">
              <a:solidFill>
                <a:schemeClr val="accent1"/>
              </a:solidFill>
            </a:endParaRPr>
          </a:p>
          <a:p>
            <a:pPr indent="0" lvl="0" marL="0" rtl="0" algn="just">
              <a:spcBef>
                <a:spcPts val="1600"/>
              </a:spcBef>
              <a:spcAft>
                <a:spcPts val="0"/>
              </a:spcAft>
              <a:buNone/>
            </a:pPr>
            <a:r>
              <a:rPr lang="es" sz="1400">
                <a:solidFill>
                  <a:srgbClr val="000000"/>
                </a:solidFill>
                <a:latin typeface="Arial"/>
                <a:ea typeface="Arial"/>
                <a:cs typeface="Arial"/>
                <a:sym typeface="Arial"/>
              </a:rPr>
              <a:t>En la ventana de </a:t>
            </a:r>
            <a:r>
              <a:rPr i="1" lang="es" sz="1400">
                <a:solidFill>
                  <a:srgbClr val="000000"/>
                </a:solidFill>
                <a:latin typeface="Arial"/>
                <a:ea typeface="Arial"/>
                <a:cs typeface="Arial"/>
                <a:sym typeface="Arial"/>
              </a:rPr>
              <a:t>“recomendar”</a:t>
            </a:r>
            <a:r>
              <a:rPr lang="es" sz="1400">
                <a:solidFill>
                  <a:srgbClr val="000000"/>
                </a:solidFill>
                <a:latin typeface="Arial"/>
                <a:ea typeface="Arial"/>
                <a:cs typeface="Arial"/>
                <a:sym typeface="Arial"/>
              </a:rPr>
              <a:t> aparecen 4 libros recomendados para esa edad. Junto con cada libro sale el título del libro en grande, mayúscula, y en negrita, el autor del libro, el precio del libro, y una puntuación del uno al diez.</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s" sz="1400">
                <a:solidFill>
                  <a:srgbClr val="000000"/>
                </a:solidFill>
                <a:latin typeface="Arial"/>
                <a:ea typeface="Arial"/>
                <a:cs typeface="Arial"/>
                <a:sym typeface="Arial"/>
              </a:rPr>
              <a:t>También a la derecha y en grande aparece la foto de la portada del libro, ya que no hay que juzgar un libro por su portada pero muchas veces es lo que nos anima a elegir entre un libro u otro. Además como la Web no ofrece la opción de compra también es más fácil a la hora de buscar el libro que te ha interesado en la librería reconocerlo por la portada.</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p:txBody>
      </p:sp>
      <p:pic>
        <p:nvPicPr>
          <p:cNvPr id="133" name="Google Shape;133;p22"/>
          <p:cNvPicPr preferRelativeResize="0"/>
          <p:nvPr/>
        </p:nvPicPr>
        <p:blipFill>
          <a:blip r:embed="rId3">
            <a:alphaModFix/>
          </a:blip>
          <a:stretch>
            <a:fillRect/>
          </a:stretch>
        </p:blipFill>
        <p:spPr>
          <a:xfrm>
            <a:off x="4881075" y="1311300"/>
            <a:ext cx="4147550" cy="279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555600"/>
            <a:ext cx="83772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500"/>
              <a:t>APLICACIÓN</a:t>
            </a:r>
            <a:endParaRPr sz="3500"/>
          </a:p>
        </p:txBody>
      </p:sp>
      <p:sp>
        <p:nvSpPr>
          <p:cNvPr id="139" name="Google Shape;139;p23"/>
          <p:cNvSpPr txBox="1"/>
          <p:nvPr>
            <p:ph idx="1" type="body"/>
          </p:nvPr>
        </p:nvSpPr>
        <p:spPr>
          <a:xfrm>
            <a:off x="311700" y="1389600"/>
            <a:ext cx="7947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accent1"/>
                </a:solidFill>
              </a:rPr>
              <a:t>D.-BACKEND</a:t>
            </a:r>
            <a:endParaRPr sz="1400">
              <a:solidFill>
                <a:schemeClr val="accent1"/>
              </a:solidFill>
            </a:endParaRPr>
          </a:p>
          <a:p>
            <a:pPr indent="0" lvl="0" marL="0" rtl="0" algn="just">
              <a:spcBef>
                <a:spcPts val="1600"/>
              </a:spcBef>
              <a:spcAft>
                <a:spcPts val="0"/>
              </a:spcAft>
              <a:buNone/>
            </a:pPr>
            <a:r>
              <a:rPr lang="es" sz="1400">
                <a:solidFill>
                  <a:srgbClr val="000000"/>
                </a:solidFill>
                <a:latin typeface="Arial"/>
                <a:ea typeface="Arial"/>
                <a:cs typeface="Arial"/>
                <a:sym typeface="Arial"/>
              </a:rPr>
              <a:t>El funcionamiento del backend no es muy complicado, también he de decir que tengo un algoritmo de recomendación sencillo. Al backend desde el frontend le paso una edad y mediante una query saco todos los libros en un rango de edad determinado. Pero eso lo explicaré mejor en el apartado del Algoritmo de recomendación.</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s" sz="1400">
                <a:solidFill>
                  <a:srgbClr val="000000"/>
                </a:solidFill>
                <a:latin typeface="Arial"/>
                <a:ea typeface="Arial"/>
                <a:cs typeface="Arial"/>
                <a:sym typeface="Arial"/>
              </a:rPr>
              <a:t>Una vez que he obtenido todos los libros los guardo en un array y se lo mando al fronted donde allí operará con ellos.</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solidFill>
                <a:schemeClr val="accent1"/>
              </a:solidFill>
            </a:endParaRPr>
          </a:p>
        </p:txBody>
      </p:sp>
      <p:pic>
        <p:nvPicPr>
          <p:cNvPr id="140" name="Google Shape;140;p23"/>
          <p:cNvPicPr preferRelativeResize="0"/>
          <p:nvPr/>
        </p:nvPicPr>
        <p:blipFill>
          <a:blip r:embed="rId3">
            <a:alphaModFix/>
          </a:blip>
          <a:stretch>
            <a:fillRect/>
          </a:stretch>
        </p:blipFill>
        <p:spPr>
          <a:xfrm>
            <a:off x="6786600" y="109300"/>
            <a:ext cx="1700875" cy="152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ALGORITMO DE RECOMENDACIÓN</a:t>
            </a:r>
            <a:endParaRPr sz="3500"/>
          </a:p>
        </p:txBody>
      </p:sp>
      <p:sp>
        <p:nvSpPr>
          <p:cNvPr id="146" name="Google Shape;146;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solidFill>
                  <a:srgbClr val="000000"/>
                </a:solidFill>
                <a:latin typeface="Arial"/>
                <a:ea typeface="Arial"/>
                <a:cs typeface="Arial"/>
                <a:sym typeface="Arial"/>
              </a:rPr>
              <a:t>Mi algoritmo de recomendación no es muy complicado, consiste básicamente en un filtrado un poco diferente. Me pareció que definir un libro concreto para una edad concreta es muy difícil, ya que no todos los niños crecen al mismo ritmo ni tienen las mismas necesidades, así que decidí que en vez de recomendar para una edad concreta, establecer unos rangos de edad determinados.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s" sz="1400">
                <a:solidFill>
                  <a:srgbClr val="000000"/>
                </a:solidFill>
                <a:latin typeface="Arial"/>
                <a:ea typeface="Arial"/>
                <a:cs typeface="Arial"/>
                <a:sym typeface="Arial"/>
              </a:rPr>
              <a:t>El backend.js le manda el array a recomendar.vue y en esta ventana colocamos cada título, edad, precio, puntuación e imagen en un array y en un orden determinado y sería el propio recomendar.vue el que elige qué libros mostrar por medio de números aleatorios.</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s"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s" sz="1400">
                <a:solidFill>
                  <a:srgbClr val="000000"/>
                </a:solidFill>
                <a:latin typeface="Arial"/>
                <a:ea typeface="Arial"/>
                <a:cs typeface="Arial"/>
                <a:sym typeface="Arial"/>
              </a:rPr>
              <a:t>Al principio pensé en hacerlo recomendando por mayor puntuación pero de esta manera me dí cuenta que siempre se iban a mostrar los mismos libros y me interesaba tener variedad en los libros y que se pusieran recomendar varios libros.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000">
                <a:solidFill>
                  <a:schemeClr val="accent1"/>
                </a:solidFill>
              </a:rPr>
              <a:t>ANÁLISIS</a:t>
            </a:r>
            <a:r>
              <a:rPr lang="es" sz="3000">
                <a:solidFill>
                  <a:schemeClr val="accent1"/>
                </a:solidFill>
              </a:rPr>
              <a:t> DE RESULTADOS</a:t>
            </a:r>
            <a:endParaRPr sz="3000">
              <a:solidFill>
                <a:schemeClr val="accent1"/>
              </a:solidFill>
            </a:endParaRPr>
          </a:p>
        </p:txBody>
      </p:sp>
      <p:pic>
        <p:nvPicPr>
          <p:cNvPr id="152" name="Google Shape;152;p25"/>
          <p:cNvPicPr preferRelativeResize="0"/>
          <p:nvPr/>
        </p:nvPicPr>
        <p:blipFill>
          <a:blip r:embed="rId3">
            <a:alphaModFix/>
          </a:blip>
          <a:stretch>
            <a:fillRect/>
          </a:stretch>
        </p:blipFill>
        <p:spPr>
          <a:xfrm>
            <a:off x="152400" y="152400"/>
            <a:ext cx="4171950" cy="3218400"/>
          </a:xfrm>
          <a:prstGeom prst="rect">
            <a:avLst/>
          </a:prstGeom>
          <a:noFill/>
          <a:ln>
            <a:noFill/>
          </a:ln>
        </p:spPr>
      </p:pic>
      <p:pic>
        <p:nvPicPr>
          <p:cNvPr id="153" name="Google Shape;153;p25"/>
          <p:cNvPicPr preferRelativeResize="0"/>
          <p:nvPr/>
        </p:nvPicPr>
        <p:blipFill>
          <a:blip r:embed="rId4">
            <a:alphaModFix/>
          </a:blip>
          <a:stretch>
            <a:fillRect/>
          </a:stretch>
        </p:blipFill>
        <p:spPr>
          <a:xfrm>
            <a:off x="4476750" y="152400"/>
            <a:ext cx="4066331" cy="2705099"/>
          </a:xfrm>
          <a:prstGeom prst="rect">
            <a:avLst/>
          </a:prstGeom>
          <a:noFill/>
          <a:ln>
            <a:noFill/>
          </a:ln>
        </p:spPr>
      </p:pic>
      <p:pic>
        <p:nvPicPr>
          <p:cNvPr id="154" name="Google Shape;154;p25"/>
          <p:cNvPicPr preferRelativeResize="0"/>
          <p:nvPr/>
        </p:nvPicPr>
        <p:blipFill>
          <a:blip r:embed="rId5">
            <a:alphaModFix/>
          </a:blip>
          <a:stretch>
            <a:fillRect/>
          </a:stretch>
        </p:blipFill>
        <p:spPr>
          <a:xfrm>
            <a:off x="4476750" y="2857500"/>
            <a:ext cx="3970400" cy="238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600"/>
              <a:t>DAFO</a:t>
            </a:r>
            <a:endParaRPr sz="3600"/>
          </a:p>
        </p:txBody>
      </p:sp>
      <p:sp>
        <p:nvSpPr>
          <p:cNvPr id="160" name="Google Shape;160;p26"/>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accent1"/>
              </a:buClr>
              <a:buSzPts val="1700"/>
              <a:buChar char="●"/>
            </a:pPr>
            <a:r>
              <a:rPr lang="es" sz="1700">
                <a:solidFill>
                  <a:schemeClr val="accent1"/>
                </a:solidFill>
              </a:rPr>
              <a:t>LIMITACIONES</a:t>
            </a:r>
            <a:endParaRPr sz="1700">
              <a:solidFill>
                <a:schemeClr val="accent1"/>
              </a:solidFill>
            </a:endParaRPr>
          </a:p>
          <a:p>
            <a:pPr indent="-336550" lvl="0" marL="457200" rtl="0" algn="l">
              <a:spcBef>
                <a:spcPts val="0"/>
              </a:spcBef>
              <a:spcAft>
                <a:spcPts val="0"/>
              </a:spcAft>
              <a:buSzPts val="1700"/>
              <a:buChar char="-"/>
            </a:pPr>
            <a:r>
              <a:rPr lang="es" sz="1700"/>
              <a:t>No puedes guardar un libro si te gusta</a:t>
            </a:r>
            <a:endParaRPr sz="1700"/>
          </a:p>
          <a:p>
            <a:pPr indent="-336550" lvl="0" marL="457200" rtl="0" algn="l">
              <a:spcBef>
                <a:spcPts val="0"/>
              </a:spcBef>
              <a:spcAft>
                <a:spcPts val="0"/>
              </a:spcAft>
              <a:buSzPts val="1700"/>
              <a:buChar char="-"/>
            </a:pPr>
            <a:r>
              <a:rPr lang="es" sz="1700"/>
              <a:t>No puedes filtrar por otra cosa que no sea la edad</a:t>
            </a:r>
            <a:endParaRPr sz="1700"/>
          </a:p>
          <a:p>
            <a:pPr indent="-336550" lvl="0" marL="457200" rtl="0" algn="l">
              <a:spcBef>
                <a:spcPts val="0"/>
              </a:spcBef>
              <a:spcAft>
                <a:spcPts val="0"/>
              </a:spcAft>
              <a:buSzPts val="1700"/>
              <a:buChar char="-"/>
            </a:pPr>
            <a:r>
              <a:rPr lang="es" sz="1700"/>
              <a:t>Funcionamiento simple </a:t>
            </a:r>
            <a:endParaRPr sz="1700"/>
          </a:p>
          <a:p>
            <a:pPr indent="-336550" lvl="0" marL="457200" rtl="0" algn="l">
              <a:spcBef>
                <a:spcPts val="0"/>
              </a:spcBef>
              <a:spcAft>
                <a:spcPts val="0"/>
              </a:spcAft>
              <a:buSzPts val="1700"/>
              <a:buChar char="-"/>
            </a:pPr>
            <a:r>
              <a:rPr lang="es" sz="1700"/>
              <a:t>No hay favoritos </a:t>
            </a:r>
            <a:endParaRPr sz="1700"/>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
        <p:nvSpPr>
          <p:cNvPr id="161" name="Google Shape;161;p26"/>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accent1"/>
              </a:buClr>
              <a:buSzPts val="1700"/>
              <a:buChar char="●"/>
            </a:pPr>
            <a:r>
              <a:rPr lang="es" sz="1700">
                <a:solidFill>
                  <a:schemeClr val="accent1"/>
                </a:solidFill>
              </a:rPr>
              <a:t>VENTAJAS</a:t>
            </a:r>
            <a:endParaRPr sz="1700">
              <a:solidFill>
                <a:schemeClr val="accent1"/>
              </a:solidFill>
            </a:endParaRPr>
          </a:p>
          <a:p>
            <a:pPr indent="-336550" lvl="0" marL="457200" rtl="0" algn="l">
              <a:spcBef>
                <a:spcPts val="0"/>
              </a:spcBef>
              <a:spcAft>
                <a:spcPts val="0"/>
              </a:spcAft>
              <a:buSzPts val="1700"/>
              <a:buChar char="-"/>
            </a:pPr>
            <a:r>
              <a:rPr lang="es" sz="1700"/>
              <a:t>No hay casos malos.</a:t>
            </a:r>
            <a:endParaRPr sz="1700"/>
          </a:p>
          <a:p>
            <a:pPr indent="-336550" lvl="0" marL="457200" rtl="0" algn="l">
              <a:spcBef>
                <a:spcPts val="0"/>
              </a:spcBef>
              <a:spcAft>
                <a:spcPts val="0"/>
              </a:spcAft>
              <a:buSzPts val="1700"/>
              <a:buChar char="-"/>
            </a:pPr>
            <a:r>
              <a:rPr lang="es" sz="1700"/>
              <a:t>Siempre vas a obtener una respuesta</a:t>
            </a:r>
            <a:endParaRPr sz="1700"/>
          </a:p>
          <a:p>
            <a:pPr indent="-336550" lvl="0" marL="457200" rtl="0" algn="l">
              <a:spcBef>
                <a:spcPts val="0"/>
              </a:spcBef>
              <a:spcAft>
                <a:spcPts val="0"/>
              </a:spcAft>
              <a:buSzPts val="1700"/>
              <a:buChar char="-"/>
            </a:pPr>
            <a:r>
              <a:rPr lang="es" sz="1700"/>
              <a:t>Eficiente</a:t>
            </a:r>
            <a:endParaRPr sz="1700"/>
          </a:p>
          <a:p>
            <a:pPr indent="-336550" lvl="0" marL="457200" rtl="0" algn="l">
              <a:spcBef>
                <a:spcPts val="0"/>
              </a:spcBef>
              <a:spcAft>
                <a:spcPts val="0"/>
              </a:spcAft>
              <a:buSzPts val="1700"/>
              <a:buChar char="-"/>
            </a:pPr>
            <a:r>
              <a:rPr lang="es" sz="1700"/>
              <a:t>Sin errores</a:t>
            </a:r>
            <a:endParaRPr sz="1700"/>
          </a:p>
          <a:p>
            <a:pPr indent="-336550" lvl="0" marL="457200" rtl="0" algn="l">
              <a:spcBef>
                <a:spcPts val="0"/>
              </a:spcBef>
              <a:spcAft>
                <a:spcPts val="0"/>
              </a:spcAft>
              <a:buSzPts val="1700"/>
              <a:buChar char="-"/>
            </a:pPr>
            <a:r>
              <a:rPr lang="es" sz="1700"/>
              <a:t>Gran capacidad de crecimiento</a:t>
            </a:r>
            <a:endParaRPr sz="17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LÍNEAS DE FUTURO</a:t>
            </a:r>
            <a:endParaRPr/>
          </a:p>
        </p:txBody>
      </p:sp>
      <p:sp>
        <p:nvSpPr>
          <p:cNvPr id="167" name="Google Shape;167;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s" sz="2100"/>
              <a:t>Ampliar la base de datos.</a:t>
            </a:r>
            <a:endParaRPr sz="2100"/>
          </a:p>
          <a:p>
            <a:pPr indent="-361950" lvl="0" marL="457200" rtl="0" algn="l">
              <a:spcBef>
                <a:spcPts val="0"/>
              </a:spcBef>
              <a:spcAft>
                <a:spcPts val="0"/>
              </a:spcAft>
              <a:buSzPts val="2100"/>
              <a:buChar char="❖"/>
            </a:pPr>
            <a:r>
              <a:rPr lang="es" sz="2100"/>
              <a:t>Dar el salto a una Web de Recomendación de libros global</a:t>
            </a:r>
            <a:endParaRPr sz="2100"/>
          </a:p>
          <a:p>
            <a:pPr indent="-361950" lvl="0" marL="457200" rtl="0" algn="l">
              <a:spcBef>
                <a:spcPts val="0"/>
              </a:spcBef>
              <a:spcAft>
                <a:spcPts val="0"/>
              </a:spcAft>
              <a:buSzPts val="2100"/>
              <a:buChar char="❖"/>
            </a:pPr>
            <a:r>
              <a:rPr lang="es" sz="2100"/>
              <a:t>Añadir la opción de compra del libro</a:t>
            </a:r>
            <a:endParaRPr sz="2100"/>
          </a:p>
          <a:p>
            <a:pPr indent="-361950" lvl="0" marL="457200" rtl="0" algn="l">
              <a:spcBef>
                <a:spcPts val="0"/>
              </a:spcBef>
              <a:spcAft>
                <a:spcPts val="0"/>
              </a:spcAft>
              <a:buSzPts val="2100"/>
              <a:buChar char="❖"/>
            </a:pPr>
            <a:r>
              <a:rPr lang="es" sz="2100"/>
              <a:t>Añadir un botón de me gusta para dar recomendaciones personalizadas</a:t>
            </a:r>
            <a:endParaRPr sz="2100"/>
          </a:p>
          <a:p>
            <a:pPr indent="-361950" lvl="0" marL="457200" rtl="0" algn="l">
              <a:spcBef>
                <a:spcPts val="0"/>
              </a:spcBef>
              <a:spcAft>
                <a:spcPts val="0"/>
              </a:spcAft>
              <a:buSzPts val="2100"/>
              <a:buChar char="❖"/>
            </a:pPr>
            <a:r>
              <a:rPr lang="es" sz="2100"/>
              <a:t>Añadir una ventana para recomendaciones sobre diferentes problemas en las diferentes edades.</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555600"/>
            <a:ext cx="8712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t>LECCIONES</a:t>
            </a:r>
            <a:r>
              <a:rPr lang="es" sz="3600"/>
              <a:t> APRENDIDAS</a:t>
            </a:r>
            <a:endParaRPr sz="3600"/>
          </a:p>
        </p:txBody>
      </p:sp>
      <p:sp>
        <p:nvSpPr>
          <p:cNvPr id="173" name="Google Shape;173;p28"/>
          <p:cNvSpPr txBox="1"/>
          <p:nvPr>
            <p:ph idx="1" type="body"/>
          </p:nvPr>
        </p:nvSpPr>
        <p:spPr>
          <a:xfrm>
            <a:off x="311700" y="1389600"/>
            <a:ext cx="8417400" cy="317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solidFill>
                  <a:srgbClr val="000000"/>
                </a:solidFill>
                <a:latin typeface="Arial"/>
                <a:ea typeface="Arial"/>
                <a:cs typeface="Arial"/>
                <a:sym typeface="Arial"/>
              </a:rPr>
              <a:t>En primer lugar, quiero decir que estoy contenta con el trabajo que he realizado, ya que es cien por cien mío, desde el conjunto de datos hasta la interfaz. Podría haber hecho muchas cosas más, pero he de decir que me llevó más tiempo del que esperaba obtener un conjunto de datos amplio y completo con el que poder trabajar.</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just">
              <a:spcBef>
                <a:spcPts val="1600"/>
              </a:spcBef>
              <a:spcAft>
                <a:spcPts val="0"/>
              </a:spcAft>
              <a:buNone/>
            </a:pPr>
            <a:r>
              <a:rPr lang="es" sz="1400">
                <a:solidFill>
                  <a:srgbClr val="000000"/>
                </a:solidFill>
                <a:latin typeface="Arial"/>
                <a:ea typeface="Arial"/>
                <a:cs typeface="Arial"/>
                <a:sym typeface="Arial"/>
              </a:rPr>
              <a:t>La verdad es que he aprendido mucho realizando este trabajo, ya que he tenido que buscarme mucho la vida en el sentido de que no sabía cómo funcionaba Neo4j, y tuve que  ponerme mucho las pilas ya que sentía que me costaba un montón aprender cómo funcionaba.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just">
              <a:spcBef>
                <a:spcPts val="1600"/>
              </a:spcBef>
              <a:spcAft>
                <a:spcPts val="0"/>
              </a:spcAft>
              <a:buNone/>
            </a:pPr>
            <a:r>
              <a:rPr lang="es" sz="1400">
                <a:solidFill>
                  <a:srgbClr val="000000"/>
                </a:solidFill>
                <a:latin typeface="Arial"/>
                <a:ea typeface="Arial"/>
                <a:cs typeface="Arial"/>
                <a:sym typeface="Arial"/>
              </a:rPr>
              <a:t>Tenía mucho miedo a este proyecto, me costó mucho que mi programa funcionara a la perfección y cuando empecé con ello pensé que era imposible que yo sola sacara adelante un proyecto como este pero nada es imposible echándole horas y poniéndole empeño.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BIBLIOGRAFÍA</a:t>
            </a:r>
            <a:endParaRPr/>
          </a:p>
        </p:txBody>
      </p:sp>
      <p:sp>
        <p:nvSpPr>
          <p:cNvPr id="179" name="Google Shape;179;p29"/>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API de Vuetify:</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s" sz="1200" u="sng">
                <a:solidFill>
                  <a:srgbClr val="1155CC"/>
                </a:solidFill>
                <a:latin typeface="Arial"/>
                <a:ea typeface="Arial"/>
                <a:cs typeface="Arial"/>
                <a:sym typeface="Arial"/>
                <a:hlinkClick r:id="rId3">
                  <a:extLst>
                    <a:ext uri="{A12FA001-AC4F-418D-AE19-62706E023703}">
                      <ahyp:hlinkClr val="tx"/>
                    </a:ext>
                  </a:extLst>
                </a:hlinkClick>
              </a:rPr>
              <a:t>https://v2.vuetifyjs.com/</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Información borrar base de datos:</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s" sz="1200">
                <a:solidFill>
                  <a:srgbClr val="000000"/>
                </a:solidFill>
                <a:latin typeface="Arial"/>
                <a:ea typeface="Arial"/>
                <a:cs typeface="Arial"/>
                <a:sym typeface="Arial"/>
              </a:rPr>
              <a:t>https://stackoverrun.com/es/q/1068977</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Videos Vuefify:</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s" sz="1200" u="sng">
                <a:solidFill>
                  <a:srgbClr val="1155CC"/>
                </a:solidFill>
                <a:latin typeface="Arial"/>
                <a:ea typeface="Arial"/>
                <a:cs typeface="Arial"/>
                <a:sym typeface="Arial"/>
                <a:hlinkClick r:id="rId4">
                  <a:extLst>
                    <a:ext uri="{A12FA001-AC4F-418D-AE19-62706E023703}">
                      <ahyp:hlinkClr val="tx"/>
                    </a:ext>
                  </a:extLst>
                </a:hlinkClick>
              </a:rPr>
              <a:t>https://www.youtube.com/channel/UCW5YeuERMmlnqo4oq8vwUpg</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Página de Neo4j:</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s" sz="1200" u="sng">
                <a:solidFill>
                  <a:srgbClr val="1155CC"/>
                </a:solidFill>
                <a:latin typeface="Arial"/>
                <a:ea typeface="Arial"/>
                <a:cs typeface="Arial"/>
                <a:sym typeface="Arial"/>
                <a:hlinkClick r:id="rId5">
                  <a:extLst>
                    <a:ext uri="{A12FA001-AC4F-418D-AE19-62706E023703}">
                      <ahyp:hlinkClr val="tx"/>
                    </a:ext>
                  </a:extLst>
                </a:hlinkClick>
              </a:rPr>
              <a:t>https://neo4j.com/graphacademy/training-intro-40/02-neo4j-graph-platform/</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Postman:</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s" sz="1200" u="sng">
                <a:solidFill>
                  <a:srgbClr val="1155CC"/>
                </a:solidFill>
                <a:latin typeface="Arial"/>
                <a:ea typeface="Arial"/>
                <a:cs typeface="Arial"/>
                <a:sym typeface="Arial"/>
                <a:hlinkClick r:id="rId6">
                  <a:extLst>
                    <a:ext uri="{A12FA001-AC4F-418D-AE19-62706E023703}">
                      <ahyp:hlinkClr val="tx"/>
                    </a:ext>
                  </a:extLst>
                </a:hlinkClick>
              </a:rPr>
              <a:t>https://www.postman.com/</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La casa del libro: </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s" sz="1200" u="sng">
                <a:solidFill>
                  <a:srgbClr val="1155CC"/>
                </a:solidFill>
                <a:latin typeface="Arial"/>
                <a:ea typeface="Arial"/>
                <a:cs typeface="Arial"/>
                <a:sym typeface="Arial"/>
                <a:hlinkClick r:id="rId7">
                  <a:extLst>
                    <a:ext uri="{A12FA001-AC4F-418D-AE19-62706E023703}">
                      <ahyp:hlinkClr val="tx"/>
                    </a:ext>
                  </a:extLst>
                </a:hlinkClick>
              </a:rPr>
              <a:t>https://www.casadellibro.com/</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900"/>
              <a:t>ÍNDICE</a:t>
            </a:r>
            <a:endParaRPr sz="3900"/>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9250" lvl="0" marL="457200" rtl="0" algn="just">
              <a:lnSpc>
                <a:spcPct val="100000"/>
              </a:lnSpc>
              <a:spcBef>
                <a:spcPts val="400"/>
              </a:spcBef>
              <a:spcAft>
                <a:spcPts val="0"/>
              </a:spcAft>
              <a:buClr>
                <a:srgbClr val="000000"/>
              </a:buClr>
              <a:buSzPts val="1900"/>
              <a:buFont typeface="Arial"/>
              <a:buChar char="●"/>
            </a:pPr>
            <a:r>
              <a:rPr b="1" lang="es" sz="1900">
                <a:solidFill>
                  <a:srgbClr val="000000"/>
                </a:solidFill>
                <a:uFill>
                  <a:noFill/>
                </a:uFill>
                <a:latin typeface="Arial"/>
                <a:ea typeface="Arial"/>
                <a:cs typeface="Arial"/>
                <a:sym typeface="Arial"/>
                <a:hlinkClick r:id="rId3">
                  <a:extLst>
                    <a:ext uri="{A12FA001-AC4F-418D-AE19-62706E023703}">
                      <ahyp:hlinkClr val="tx"/>
                    </a:ext>
                  </a:extLst>
                </a:hlinkClick>
              </a:rPr>
              <a:t>INTRODUCCIÓN</a:t>
            </a:r>
            <a:r>
              <a:rPr b="1" lang="es" sz="1900">
                <a:solidFill>
                  <a:srgbClr val="000000"/>
                </a:solidFill>
                <a:latin typeface="Arial"/>
                <a:ea typeface="Arial"/>
                <a:cs typeface="Arial"/>
                <a:sym typeface="Arial"/>
              </a:rPr>
              <a:t>	</a:t>
            </a:r>
            <a:endParaRPr b="1" sz="1900">
              <a:solidFill>
                <a:srgbClr val="000000"/>
              </a:solidFill>
              <a:latin typeface="Arial"/>
              <a:ea typeface="Arial"/>
              <a:cs typeface="Arial"/>
              <a:sym typeface="Arial"/>
            </a:endParaRPr>
          </a:p>
          <a:p>
            <a:pPr indent="-349250" lvl="0" marL="457200" rtl="0" algn="just">
              <a:lnSpc>
                <a:spcPct val="100000"/>
              </a:lnSpc>
              <a:spcBef>
                <a:spcPts val="0"/>
              </a:spcBef>
              <a:spcAft>
                <a:spcPts val="0"/>
              </a:spcAft>
              <a:buClr>
                <a:srgbClr val="000000"/>
              </a:buClr>
              <a:buSzPts val="1900"/>
              <a:buFont typeface="Arial"/>
              <a:buChar char="●"/>
            </a:pPr>
            <a:r>
              <a:rPr b="1" lang="es" sz="1900">
                <a:solidFill>
                  <a:srgbClr val="000000"/>
                </a:solidFill>
                <a:uFill>
                  <a:noFill/>
                </a:uFill>
                <a:latin typeface="Arial"/>
                <a:ea typeface="Arial"/>
                <a:cs typeface="Arial"/>
                <a:sym typeface="Arial"/>
                <a:hlinkClick r:id="rId4">
                  <a:extLst>
                    <a:ext uri="{A12FA001-AC4F-418D-AE19-62706E023703}">
                      <ahyp:hlinkClr val="tx"/>
                    </a:ext>
                  </a:extLst>
                </a:hlinkClick>
              </a:rPr>
              <a:t>DESCRIPCIÓN DEL PROBLEMA</a:t>
            </a:r>
            <a:r>
              <a:rPr b="1" lang="es" sz="1900">
                <a:solidFill>
                  <a:srgbClr val="000000"/>
                </a:solidFill>
                <a:latin typeface="Arial"/>
                <a:ea typeface="Arial"/>
                <a:cs typeface="Arial"/>
                <a:sym typeface="Arial"/>
              </a:rPr>
              <a:t>	</a:t>
            </a:r>
            <a:endParaRPr b="1" sz="1900">
              <a:solidFill>
                <a:srgbClr val="000000"/>
              </a:solidFill>
              <a:latin typeface="Arial"/>
              <a:ea typeface="Arial"/>
              <a:cs typeface="Arial"/>
              <a:sym typeface="Arial"/>
            </a:endParaRPr>
          </a:p>
          <a:p>
            <a:pPr indent="-349250" lvl="0" marL="457200" rtl="0" algn="just">
              <a:lnSpc>
                <a:spcPct val="100000"/>
              </a:lnSpc>
              <a:spcBef>
                <a:spcPts val="0"/>
              </a:spcBef>
              <a:spcAft>
                <a:spcPts val="0"/>
              </a:spcAft>
              <a:buClr>
                <a:srgbClr val="000000"/>
              </a:buClr>
              <a:buSzPts val="1900"/>
              <a:buFont typeface="Arial"/>
              <a:buChar char="●"/>
            </a:pPr>
            <a:r>
              <a:rPr b="1" lang="es" sz="1900">
                <a:solidFill>
                  <a:srgbClr val="000000"/>
                </a:solidFill>
                <a:uFill>
                  <a:noFill/>
                </a:uFill>
                <a:latin typeface="Arial"/>
                <a:ea typeface="Arial"/>
                <a:cs typeface="Arial"/>
                <a:sym typeface="Arial"/>
                <a:hlinkClick r:id="rId5">
                  <a:extLst>
                    <a:ext uri="{A12FA001-AC4F-418D-AE19-62706E023703}">
                      <ahyp:hlinkClr val="tx"/>
                    </a:ext>
                  </a:extLst>
                </a:hlinkClick>
              </a:rPr>
              <a:t>HERRAMIENTAS</a:t>
            </a:r>
            <a:r>
              <a:rPr b="1" lang="es" sz="1900">
                <a:solidFill>
                  <a:srgbClr val="000000"/>
                </a:solidFill>
                <a:latin typeface="Arial"/>
                <a:ea typeface="Arial"/>
                <a:cs typeface="Arial"/>
                <a:sym typeface="Arial"/>
              </a:rPr>
              <a:t>	</a:t>
            </a:r>
            <a:endParaRPr b="1" sz="1900">
              <a:solidFill>
                <a:srgbClr val="000000"/>
              </a:solidFill>
              <a:latin typeface="Arial"/>
              <a:ea typeface="Arial"/>
              <a:cs typeface="Arial"/>
              <a:sym typeface="Arial"/>
            </a:endParaRPr>
          </a:p>
          <a:p>
            <a:pPr indent="-349250" lvl="0" marL="457200" rtl="0" algn="just">
              <a:lnSpc>
                <a:spcPct val="100000"/>
              </a:lnSpc>
              <a:spcBef>
                <a:spcPts val="0"/>
              </a:spcBef>
              <a:spcAft>
                <a:spcPts val="0"/>
              </a:spcAft>
              <a:buClr>
                <a:srgbClr val="000000"/>
              </a:buClr>
              <a:buSzPts val="1900"/>
              <a:buFont typeface="Arial"/>
              <a:buChar char="●"/>
            </a:pPr>
            <a:r>
              <a:rPr b="1" lang="es" sz="1900">
                <a:solidFill>
                  <a:srgbClr val="000000"/>
                </a:solidFill>
                <a:uFill>
                  <a:noFill/>
                </a:uFill>
                <a:latin typeface="Arial"/>
                <a:ea typeface="Arial"/>
                <a:cs typeface="Arial"/>
                <a:sym typeface="Arial"/>
                <a:hlinkClick r:id="rId6">
                  <a:extLst>
                    <a:ext uri="{A12FA001-AC4F-418D-AE19-62706E023703}">
                      <ahyp:hlinkClr val="tx"/>
                    </a:ext>
                  </a:extLst>
                </a:hlinkClick>
              </a:rPr>
              <a:t>APLICACIÓN</a:t>
            </a:r>
            <a:r>
              <a:rPr b="1" lang="es" sz="1900">
                <a:solidFill>
                  <a:srgbClr val="000000"/>
                </a:solidFill>
                <a:latin typeface="Arial"/>
                <a:ea typeface="Arial"/>
                <a:cs typeface="Arial"/>
                <a:sym typeface="Arial"/>
              </a:rPr>
              <a:t>	</a:t>
            </a:r>
            <a:endParaRPr b="1" sz="1900">
              <a:solidFill>
                <a:srgbClr val="000000"/>
              </a:solidFill>
              <a:latin typeface="Arial"/>
              <a:ea typeface="Arial"/>
              <a:cs typeface="Arial"/>
              <a:sym typeface="Arial"/>
            </a:endParaRPr>
          </a:p>
          <a:p>
            <a:pPr indent="-349250" lvl="0" marL="457200" rtl="0" algn="just">
              <a:lnSpc>
                <a:spcPct val="100000"/>
              </a:lnSpc>
              <a:spcBef>
                <a:spcPts val="0"/>
              </a:spcBef>
              <a:spcAft>
                <a:spcPts val="0"/>
              </a:spcAft>
              <a:buClr>
                <a:srgbClr val="000000"/>
              </a:buClr>
              <a:buSzPts val="1900"/>
              <a:buFont typeface="Arial"/>
              <a:buChar char="●"/>
            </a:pPr>
            <a:r>
              <a:rPr b="1" lang="es" sz="1900">
                <a:solidFill>
                  <a:srgbClr val="000000"/>
                </a:solidFill>
                <a:uFill>
                  <a:noFill/>
                </a:uFill>
                <a:latin typeface="Arial"/>
                <a:ea typeface="Arial"/>
                <a:cs typeface="Arial"/>
                <a:sym typeface="Arial"/>
                <a:hlinkClick r:id="rId7">
                  <a:extLst>
                    <a:ext uri="{A12FA001-AC4F-418D-AE19-62706E023703}">
                      <ahyp:hlinkClr val="tx"/>
                    </a:ext>
                  </a:extLst>
                </a:hlinkClick>
              </a:rPr>
              <a:t>ALGORITMO DE RECOMENDACIÓN</a:t>
            </a:r>
            <a:r>
              <a:rPr b="1" lang="es" sz="1900">
                <a:solidFill>
                  <a:srgbClr val="000000"/>
                </a:solidFill>
                <a:latin typeface="Arial"/>
                <a:ea typeface="Arial"/>
                <a:cs typeface="Arial"/>
                <a:sym typeface="Arial"/>
              </a:rPr>
              <a:t>	</a:t>
            </a:r>
            <a:endParaRPr sz="1900">
              <a:solidFill>
                <a:srgbClr val="000000"/>
              </a:solidFill>
              <a:latin typeface="Arial"/>
              <a:ea typeface="Arial"/>
              <a:cs typeface="Arial"/>
              <a:sym typeface="Arial"/>
            </a:endParaRPr>
          </a:p>
          <a:p>
            <a:pPr indent="-349250" lvl="0" marL="457200" rtl="0" algn="just">
              <a:lnSpc>
                <a:spcPct val="100000"/>
              </a:lnSpc>
              <a:spcBef>
                <a:spcPts val="0"/>
              </a:spcBef>
              <a:spcAft>
                <a:spcPts val="0"/>
              </a:spcAft>
              <a:buClr>
                <a:srgbClr val="000000"/>
              </a:buClr>
              <a:buSzPts val="1900"/>
              <a:buFont typeface="Arial"/>
              <a:buChar char="●"/>
            </a:pPr>
            <a:r>
              <a:rPr b="1" lang="es" sz="1900">
                <a:solidFill>
                  <a:srgbClr val="000000"/>
                </a:solidFill>
                <a:uFill>
                  <a:noFill/>
                </a:uFill>
                <a:latin typeface="Arial"/>
                <a:ea typeface="Arial"/>
                <a:cs typeface="Arial"/>
                <a:sym typeface="Arial"/>
                <a:hlinkClick r:id="rId8">
                  <a:extLst>
                    <a:ext uri="{A12FA001-AC4F-418D-AE19-62706E023703}">
                      <ahyp:hlinkClr val="tx"/>
                    </a:ext>
                  </a:extLst>
                </a:hlinkClick>
              </a:rPr>
              <a:t>ANÁLISIS DE RESULTADOS</a:t>
            </a:r>
            <a:r>
              <a:rPr b="1" lang="es" sz="1900">
                <a:solidFill>
                  <a:srgbClr val="000000"/>
                </a:solidFill>
                <a:latin typeface="Arial"/>
                <a:ea typeface="Arial"/>
                <a:cs typeface="Arial"/>
                <a:sym typeface="Arial"/>
              </a:rPr>
              <a:t>	</a:t>
            </a:r>
            <a:endParaRPr b="1" sz="1900">
              <a:solidFill>
                <a:srgbClr val="000000"/>
              </a:solidFill>
              <a:latin typeface="Arial"/>
              <a:ea typeface="Arial"/>
              <a:cs typeface="Arial"/>
              <a:sym typeface="Arial"/>
            </a:endParaRPr>
          </a:p>
          <a:p>
            <a:pPr indent="-349250" lvl="0" marL="457200" rtl="0" algn="just">
              <a:lnSpc>
                <a:spcPct val="100000"/>
              </a:lnSpc>
              <a:spcBef>
                <a:spcPts val="0"/>
              </a:spcBef>
              <a:spcAft>
                <a:spcPts val="0"/>
              </a:spcAft>
              <a:buClr>
                <a:srgbClr val="000000"/>
              </a:buClr>
              <a:buSzPts val="1900"/>
              <a:buFont typeface="Arial"/>
              <a:buChar char="●"/>
            </a:pPr>
            <a:r>
              <a:rPr b="1" lang="es" sz="1900">
                <a:solidFill>
                  <a:srgbClr val="000000"/>
                </a:solidFill>
                <a:uFill>
                  <a:noFill/>
                </a:uFill>
                <a:latin typeface="Arial"/>
                <a:ea typeface="Arial"/>
                <a:cs typeface="Arial"/>
                <a:sym typeface="Arial"/>
                <a:hlinkClick r:id="rId9">
                  <a:extLst>
                    <a:ext uri="{A12FA001-AC4F-418D-AE19-62706E023703}">
                      <ahyp:hlinkClr val="tx"/>
                    </a:ext>
                  </a:extLst>
                </a:hlinkClick>
              </a:rPr>
              <a:t>DAFO</a:t>
            </a:r>
            <a:r>
              <a:rPr b="1" lang="es" sz="1900">
                <a:solidFill>
                  <a:srgbClr val="000000"/>
                </a:solidFill>
                <a:latin typeface="Arial"/>
                <a:ea typeface="Arial"/>
                <a:cs typeface="Arial"/>
                <a:sym typeface="Arial"/>
              </a:rPr>
              <a:t>	</a:t>
            </a:r>
            <a:endParaRPr b="1" sz="1900">
              <a:solidFill>
                <a:srgbClr val="000000"/>
              </a:solidFill>
              <a:latin typeface="Arial"/>
              <a:ea typeface="Arial"/>
              <a:cs typeface="Arial"/>
              <a:sym typeface="Arial"/>
            </a:endParaRPr>
          </a:p>
          <a:p>
            <a:pPr indent="-349250" lvl="0" marL="457200" rtl="0" algn="just">
              <a:lnSpc>
                <a:spcPct val="100000"/>
              </a:lnSpc>
              <a:spcBef>
                <a:spcPts val="0"/>
              </a:spcBef>
              <a:spcAft>
                <a:spcPts val="0"/>
              </a:spcAft>
              <a:buClr>
                <a:srgbClr val="000000"/>
              </a:buClr>
              <a:buSzPts val="1900"/>
              <a:buFont typeface="Arial"/>
              <a:buChar char="●"/>
            </a:pPr>
            <a:r>
              <a:rPr b="1" lang="es" sz="1900">
                <a:solidFill>
                  <a:srgbClr val="000000"/>
                </a:solidFill>
                <a:uFill>
                  <a:noFill/>
                </a:uFill>
                <a:latin typeface="Arial"/>
                <a:ea typeface="Arial"/>
                <a:cs typeface="Arial"/>
                <a:sym typeface="Arial"/>
                <a:hlinkClick r:id="rId10">
                  <a:extLst>
                    <a:ext uri="{A12FA001-AC4F-418D-AE19-62706E023703}">
                      <ahyp:hlinkClr val="tx"/>
                    </a:ext>
                  </a:extLst>
                </a:hlinkClick>
              </a:rPr>
              <a:t>LÍNEAS DE FUTURO</a:t>
            </a:r>
            <a:r>
              <a:rPr b="1" lang="es" sz="1900">
                <a:solidFill>
                  <a:srgbClr val="000000"/>
                </a:solidFill>
                <a:latin typeface="Arial"/>
                <a:ea typeface="Arial"/>
                <a:cs typeface="Arial"/>
                <a:sym typeface="Arial"/>
              </a:rPr>
              <a:t>	</a:t>
            </a:r>
            <a:endParaRPr b="1" sz="1900">
              <a:solidFill>
                <a:srgbClr val="000000"/>
              </a:solidFill>
              <a:latin typeface="Arial"/>
              <a:ea typeface="Arial"/>
              <a:cs typeface="Arial"/>
              <a:sym typeface="Arial"/>
            </a:endParaRPr>
          </a:p>
          <a:p>
            <a:pPr indent="-349250" lvl="0" marL="457200" rtl="0" algn="just">
              <a:lnSpc>
                <a:spcPct val="100000"/>
              </a:lnSpc>
              <a:spcBef>
                <a:spcPts val="0"/>
              </a:spcBef>
              <a:spcAft>
                <a:spcPts val="0"/>
              </a:spcAft>
              <a:buClr>
                <a:srgbClr val="000000"/>
              </a:buClr>
              <a:buSzPts val="1900"/>
              <a:buFont typeface="Arial"/>
              <a:buChar char="●"/>
            </a:pPr>
            <a:r>
              <a:rPr b="1" lang="es" sz="1900">
                <a:solidFill>
                  <a:srgbClr val="000000"/>
                </a:solidFill>
                <a:uFill>
                  <a:noFill/>
                </a:uFill>
                <a:latin typeface="Arial"/>
                <a:ea typeface="Arial"/>
                <a:cs typeface="Arial"/>
                <a:sym typeface="Arial"/>
                <a:hlinkClick r:id="rId11">
                  <a:extLst>
                    <a:ext uri="{A12FA001-AC4F-418D-AE19-62706E023703}">
                      <ahyp:hlinkClr val="tx"/>
                    </a:ext>
                  </a:extLst>
                </a:hlinkClick>
              </a:rPr>
              <a:t>LECCIONES APRENDIDAS</a:t>
            </a:r>
            <a:r>
              <a:rPr b="1" lang="es" sz="1900">
                <a:solidFill>
                  <a:srgbClr val="000000"/>
                </a:solidFill>
                <a:latin typeface="Arial"/>
                <a:ea typeface="Arial"/>
                <a:cs typeface="Arial"/>
                <a:sym typeface="Arial"/>
              </a:rPr>
              <a:t>	</a:t>
            </a:r>
            <a:endParaRPr sz="1900">
              <a:solidFill>
                <a:srgbClr val="000000"/>
              </a:solidFill>
              <a:latin typeface="Arial"/>
              <a:ea typeface="Arial"/>
              <a:cs typeface="Arial"/>
              <a:sym typeface="Arial"/>
            </a:endParaRPr>
          </a:p>
          <a:p>
            <a:pPr indent="-349250" lvl="0" marL="457200" rtl="0" algn="just">
              <a:lnSpc>
                <a:spcPct val="100000"/>
              </a:lnSpc>
              <a:spcBef>
                <a:spcPts val="0"/>
              </a:spcBef>
              <a:spcAft>
                <a:spcPts val="0"/>
              </a:spcAft>
              <a:buClr>
                <a:srgbClr val="000000"/>
              </a:buClr>
              <a:buSzPts val="1900"/>
              <a:buFont typeface="Arial"/>
              <a:buChar char="●"/>
            </a:pPr>
            <a:r>
              <a:rPr b="1" lang="es" sz="1900">
                <a:solidFill>
                  <a:srgbClr val="000000"/>
                </a:solidFill>
                <a:uFill>
                  <a:noFill/>
                </a:uFill>
                <a:latin typeface="Arial"/>
                <a:ea typeface="Arial"/>
                <a:cs typeface="Arial"/>
                <a:sym typeface="Arial"/>
                <a:hlinkClick r:id="rId12">
                  <a:extLst>
                    <a:ext uri="{A12FA001-AC4F-418D-AE19-62706E023703}">
                      <ahyp:hlinkClr val="tx"/>
                    </a:ext>
                  </a:extLst>
                </a:hlinkClick>
              </a:rPr>
              <a:t>BIBLIOGRAFÍA Y ENLACES</a:t>
            </a:r>
            <a:r>
              <a:rPr b="1" lang="es" sz="1900">
                <a:solidFill>
                  <a:srgbClr val="000000"/>
                </a:solidFill>
                <a:latin typeface="Arial"/>
                <a:ea typeface="Arial"/>
                <a:cs typeface="Arial"/>
                <a:sym typeface="Arial"/>
              </a:rPr>
              <a:t>	</a:t>
            </a:r>
            <a:endParaRPr b="1" sz="1900">
              <a:solidFill>
                <a:srgbClr val="000000"/>
              </a:solidFill>
              <a:latin typeface="Arial"/>
              <a:ea typeface="Arial"/>
              <a:cs typeface="Arial"/>
              <a:sym typeface="Arial"/>
            </a:endParaRPr>
          </a:p>
          <a:p>
            <a:pPr indent="0" lvl="0" marL="0" rtl="0" algn="l">
              <a:spcBef>
                <a:spcPts val="4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79" name="Google Shape;79;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solidFill>
                  <a:srgbClr val="000000"/>
                </a:solidFill>
                <a:latin typeface="Arial"/>
                <a:ea typeface="Arial"/>
                <a:cs typeface="Arial"/>
                <a:sym typeface="Arial"/>
              </a:rPr>
              <a:t>A lo largo de este trabajo analizaremos un problema concreto de recomendación y  lo resolveremos mediante un algoritmo de recomendación. </a:t>
            </a:r>
            <a:endParaRPr sz="1600">
              <a:solidFill>
                <a:srgbClr val="000000"/>
              </a:solidFill>
              <a:latin typeface="Arial"/>
              <a:ea typeface="Arial"/>
              <a:cs typeface="Arial"/>
              <a:sym typeface="Arial"/>
            </a:endParaRPr>
          </a:p>
          <a:p>
            <a:pPr indent="0" lvl="0" marL="0" rtl="0" algn="just">
              <a:spcBef>
                <a:spcPts val="0"/>
              </a:spcBef>
              <a:spcAft>
                <a:spcPts val="0"/>
              </a:spcAft>
              <a:buNone/>
            </a:pPr>
            <a:r>
              <a:t/>
            </a:r>
            <a:endParaRPr sz="1600">
              <a:solidFill>
                <a:srgbClr val="000000"/>
              </a:solidFill>
              <a:latin typeface="Arial"/>
              <a:ea typeface="Arial"/>
              <a:cs typeface="Arial"/>
              <a:sym typeface="Arial"/>
            </a:endParaRPr>
          </a:p>
          <a:p>
            <a:pPr indent="0" lvl="0" marL="0" rtl="0" algn="just">
              <a:spcBef>
                <a:spcPts val="0"/>
              </a:spcBef>
              <a:spcAft>
                <a:spcPts val="0"/>
              </a:spcAft>
              <a:buNone/>
            </a:pPr>
            <a:r>
              <a:rPr lang="es" sz="1600">
                <a:solidFill>
                  <a:srgbClr val="000000"/>
                </a:solidFill>
                <a:latin typeface="Arial"/>
                <a:ea typeface="Arial"/>
                <a:cs typeface="Arial"/>
                <a:sym typeface="Arial"/>
              </a:rPr>
              <a:t>Para ello he realizado un sitio Web donde se expone el problema ya resuelto. </a:t>
            </a:r>
            <a:endParaRPr sz="1400"/>
          </a:p>
        </p:txBody>
      </p:sp>
      <p:pic>
        <p:nvPicPr>
          <p:cNvPr id="80" name="Google Shape;80;p15"/>
          <p:cNvPicPr preferRelativeResize="0"/>
          <p:nvPr/>
        </p:nvPicPr>
        <p:blipFill>
          <a:blip r:embed="rId3">
            <a:alphaModFix/>
          </a:blip>
          <a:stretch>
            <a:fillRect/>
          </a:stretch>
        </p:blipFill>
        <p:spPr>
          <a:xfrm>
            <a:off x="3285525" y="729875"/>
            <a:ext cx="5719498" cy="39262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DESCRIPCIÓN DEL PROBLEMA</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900"/>
              <a:t>El problema al que me enfrento es realizar un sitio Web de recomendación de libros infantiles. Para ello lo primero que debo establecer es un atributo sobre el cual recomendar, en mi caso he decidido la que fuera la edad.</a:t>
            </a:r>
            <a:endParaRPr sz="1900"/>
          </a:p>
          <a:p>
            <a:pPr indent="0" lvl="0" marL="0" rtl="0" algn="just">
              <a:spcBef>
                <a:spcPts val="1600"/>
              </a:spcBef>
              <a:spcAft>
                <a:spcPts val="0"/>
              </a:spcAft>
              <a:buNone/>
            </a:pPr>
            <a:r>
              <a:rPr lang="es" sz="1900"/>
              <a:t>El principal problema que encontré fue como determinar qué libro es adecuado para cada niño. Por ello decidí establecer rangos de edades.</a:t>
            </a:r>
            <a:endParaRPr sz="1900"/>
          </a:p>
          <a:p>
            <a:pPr indent="0" lvl="0" marL="0" rtl="0" algn="just">
              <a:spcBef>
                <a:spcPts val="1600"/>
              </a:spcBef>
              <a:spcAft>
                <a:spcPts val="1600"/>
              </a:spcAft>
              <a:buNone/>
            </a:pPr>
            <a:r>
              <a:rPr lang="es" sz="1900"/>
              <a:t>En mi caso son: “0-3”, “4-7”, “8-11”, “12-15”, y “+15”.</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HERRAMIENTAS</a:t>
            </a:r>
            <a:endParaRPr/>
          </a:p>
        </p:txBody>
      </p:sp>
      <p:pic>
        <p:nvPicPr>
          <p:cNvPr id="92" name="Google Shape;92;p17"/>
          <p:cNvPicPr preferRelativeResize="0"/>
          <p:nvPr/>
        </p:nvPicPr>
        <p:blipFill>
          <a:blip r:embed="rId3">
            <a:alphaModFix/>
          </a:blip>
          <a:stretch>
            <a:fillRect/>
          </a:stretch>
        </p:blipFill>
        <p:spPr>
          <a:xfrm>
            <a:off x="6625425" y="445025"/>
            <a:ext cx="1862025" cy="1674050"/>
          </a:xfrm>
          <a:prstGeom prst="rect">
            <a:avLst/>
          </a:prstGeom>
          <a:noFill/>
          <a:ln>
            <a:noFill/>
          </a:ln>
        </p:spPr>
      </p:pic>
      <p:pic>
        <p:nvPicPr>
          <p:cNvPr id="93" name="Google Shape;93;p17"/>
          <p:cNvPicPr preferRelativeResize="0"/>
          <p:nvPr/>
        </p:nvPicPr>
        <p:blipFill>
          <a:blip r:embed="rId4">
            <a:alphaModFix/>
          </a:blip>
          <a:stretch>
            <a:fillRect/>
          </a:stretch>
        </p:blipFill>
        <p:spPr>
          <a:xfrm>
            <a:off x="2795900" y="1112688"/>
            <a:ext cx="3038475" cy="1590675"/>
          </a:xfrm>
          <a:prstGeom prst="rect">
            <a:avLst/>
          </a:prstGeom>
          <a:noFill/>
          <a:ln>
            <a:noFill/>
          </a:ln>
        </p:spPr>
      </p:pic>
      <p:pic>
        <p:nvPicPr>
          <p:cNvPr id="94" name="Google Shape;94;p17"/>
          <p:cNvPicPr preferRelativeResize="0"/>
          <p:nvPr/>
        </p:nvPicPr>
        <p:blipFill>
          <a:blip r:embed="rId5">
            <a:alphaModFix/>
          </a:blip>
          <a:stretch>
            <a:fillRect/>
          </a:stretch>
        </p:blipFill>
        <p:spPr>
          <a:xfrm>
            <a:off x="152400" y="3372625"/>
            <a:ext cx="4037599" cy="1379525"/>
          </a:xfrm>
          <a:prstGeom prst="rect">
            <a:avLst/>
          </a:prstGeom>
          <a:noFill/>
          <a:ln>
            <a:noFill/>
          </a:ln>
        </p:spPr>
      </p:pic>
      <p:pic>
        <p:nvPicPr>
          <p:cNvPr id="95" name="Google Shape;95;p17"/>
          <p:cNvPicPr preferRelativeResize="0"/>
          <p:nvPr/>
        </p:nvPicPr>
        <p:blipFill>
          <a:blip r:embed="rId6">
            <a:alphaModFix/>
          </a:blip>
          <a:stretch>
            <a:fillRect/>
          </a:stretch>
        </p:blipFill>
        <p:spPr>
          <a:xfrm>
            <a:off x="6627002" y="2643250"/>
            <a:ext cx="1858874" cy="1145265"/>
          </a:xfrm>
          <a:prstGeom prst="rect">
            <a:avLst/>
          </a:prstGeom>
          <a:noFill/>
          <a:ln>
            <a:noFill/>
          </a:ln>
        </p:spPr>
      </p:pic>
      <p:pic>
        <p:nvPicPr>
          <p:cNvPr id="96" name="Google Shape;96;p17"/>
          <p:cNvPicPr preferRelativeResize="0"/>
          <p:nvPr/>
        </p:nvPicPr>
        <p:blipFill>
          <a:blip r:embed="rId7">
            <a:alphaModFix/>
          </a:blip>
          <a:stretch>
            <a:fillRect/>
          </a:stretch>
        </p:blipFill>
        <p:spPr>
          <a:xfrm>
            <a:off x="4512300" y="2643253"/>
            <a:ext cx="1905627" cy="1919299"/>
          </a:xfrm>
          <a:prstGeom prst="rect">
            <a:avLst/>
          </a:prstGeom>
          <a:noFill/>
          <a:ln>
            <a:noFill/>
          </a:ln>
        </p:spPr>
      </p:pic>
      <p:pic>
        <p:nvPicPr>
          <p:cNvPr id="97" name="Google Shape;97;p17"/>
          <p:cNvPicPr preferRelativeResize="0"/>
          <p:nvPr/>
        </p:nvPicPr>
        <p:blipFill>
          <a:blip r:embed="rId8">
            <a:alphaModFix/>
          </a:blip>
          <a:stretch>
            <a:fillRect/>
          </a:stretch>
        </p:blipFill>
        <p:spPr>
          <a:xfrm>
            <a:off x="-174575" y="1356401"/>
            <a:ext cx="3212650" cy="153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555600"/>
            <a:ext cx="81756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500"/>
              <a:t>APLICACIÓN</a:t>
            </a:r>
            <a:endParaRPr sz="3500"/>
          </a:p>
        </p:txBody>
      </p:sp>
      <p:sp>
        <p:nvSpPr>
          <p:cNvPr id="103" name="Google Shape;103;p18"/>
          <p:cNvSpPr txBox="1"/>
          <p:nvPr>
            <p:ph idx="1" type="body"/>
          </p:nvPr>
        </p:nvSpPr>
        <p:spPr>
          <a:xfrm>
            <a:off x="311700" y="1208650"/>
            <a:ext cx="3112800" cy="3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accent1"/>
                </a:solidFill>
              </a:rPr>
              <a:t>A.-CONJUNTO DE DATOS</a:t>
            </a:r>
            <a:endParaRPr sz="1400">
              <a:solidFill>
                <a:schemeClr val="accent1"/>
              </a:solidFill>
            </a:endParaRPr>
          </a:p>
          <a:p>
            <a:pPr indent="0" lvl="0" marL="0" rtl="0" algn="just">
              <a:spcBef>
                <a:spcPts val="1600"/>
              </a:spcBef>
              <a:spcAft>
                <a:spcPts val="0"/>
              </a:spcAft>
              <a:buNone/>
            </a:pPr>
            <a:r>
              <a:rPr lang="es" sz="1400">
                <a:solidFill>
                  <a:srgbClr val="434343"/>
                </a:solidFill>
              </a:rPr>
              <a:t>El conjunto de datos que aparece en un documento “.csv” </a:t>
            </a:r>
            <a:r>
              <a:rPr lang="es" sz="1400">
                <a:solidFill>
                  <a:srgbClr val="434343"/>
                </a:solidFill>
              </a:rPr>
              <a:t>está</a:t>
            </a:r>
            <a:r>
              <a:rPr lang="es" sz="1400">
                <a:solidFill>
                  <a:srgbClr val="434343"/>
                </a:solidFill>
              </a:rPr>
              <a:t> diseñado por mi y aparecen un total de doscientas </a:t>
            </a:r>
            <a:r>
              <a:rPr lang="es" sz="1400">
                <a:solidFill>
                  <a:srgbClr val="434343"/>
                </a:solidFill>
              </a:rPr>
              <a:t>líneas</a:t>
            </a:r>
            <a:r>
              <a:rPr lang="es" sz="1400">
                <a:solidFill>
                  <a:srgbClr val="434343"/>
                </a:solidFill>
              </a:rPr>
              <a:t>, siendo cada linea un  libro. </a:t>
            </a:r>
            <a:endParaRPr sz="1400">
              <a:solidFill>
                <a:srgbClr val="434343"/>
              </a:solidFill>
            </a:endParaRPr>
          </a:p>
          <a:p>
            <a:pPr indent="0" lvl="0" marL="0" rtl="0" algn="just">
              <a:spcBef>
                <a:spcPts val="1600"/>
              </a:spcBef>
              <a:spcAft>
                <a:spcPts val="0"/>
              </a:spcAft>
              <a:buNone/>
            </a:pPr>
            <a:r>
              <a:rPr lang="es" sz="1400">
                <a:solidFill>
                  <a:srgbClr val="434343"/>
                </a:solidFill>
              </a:rPr>
              <a:t>Cada libro posee los siguientes atributos: </a:t>
            </a:r>
            <a:endParaRPr sz="1400">
              <a:solidFill>
                <a:srgbClr val="434343"/>
              </a:solidFill>
            </a:endParaRPr>
          </a:p>
          <a:p>
            <a:pPr indent="0" lvl="0" marL="0" rtl="0" algn="just">
              <a:spcBef>
                <a:spcPts val="1600"/>
              </a:spcBef>
              <a:spcAft>
                <a:spcPts val="1600"/>
              </a:spcAft>
              <a:buNone/>
            </a:pPr>
            <a:r>
              <a:rPr lang="es" sz="1400">
                <a:solidFill>
                  <a:srgbClr val="434343"/>
                </a:solidFill>
              </a:rPr>
              <a:t>“</a:t>
            </a:r>
            <a:r>
              <a:rPr lang="es" sz="1400">
                <a:solidFill>
                  <a:srgbClr val="000000"/>
                </a:solidFill>
                <a:highlight>
                  <a:srgbClr val="FFFFFF"/>
                </a:highlight>
                <a:latin typeface="Arial"/>
                <a:ea typeface="Arial"/>
                <a:cs typeface="Arial"/>
                <a:sym typeface="Arial"/>
              </a:rPr>
              <a:t>Nombre;Autor;Precio;Genero;</a:t>
            </a:r>
            <a:r>
              <a:rPr lang="es" sz="1400">
                <a:solidFill>
                  <a:srgbClr val="000000"/>
                </a:solidFill>
                <a:highlight>
                  <a:srgbClr val="FFFFFF"/>
                </a:highlight>
                <a:latin typeface="Arial"/>
                <a:ea typeface="Arial"/>
                <a:cs typeface="Arial"/>
                <a:sym typeface="Arial"/>
              </a:rPr>
              <a:t>Puntuación</a:t>
            </a:r>
            <a:r>
              <a:rPr lang="es" sz="1400">
                <a:solidFill>
                  <a:srgbClr val="000000"/>
                </a:solidFill>
                <a:highlight>
                  <a:srgbClr val="FFFFFF"/>
                </a:highlight>
                <a:latin typeface="Arial"/>
                <a:ea typeface="Arial"/>
                <a:cs typeface="Arial"/>
                <a:sym typeface="Arial"/>
              </a:rPr>
              <a:t>;Edad;Imagen”</a:t>
            </a:r>
            <a:endParaRPr sz="1400">
              <a:solidFill>
                <a:srgbClr val="434343"/>
              </a:solidFill>
            </a:endParaRPr>
          </a:p>
        </p:txBody>
      </p:sp>
      <p:pic>
        <p:nvPicPr>
          <p:cNvPr id="104" name="Google Shape;104;p18"/>
          <p:cNvPicPr preferRelativeResize="0"/>
          <p:nvPr/>
        </p:nvPicPr>
        <p:blipFill>
          <a:blip r:embed="rId3">
            <a:alphaModFix/>
          </a:blip>
          <a:stretch>
            <a:fillRect/>
          </a:stretch>
        </p:blipFill>
        <p:spPr>
          <a:xfrm>
            <a:off x="3576900" y="1463700"/>
            <a:ext cx="5414700" cy="28443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555600"/>
            <a:ext cx="81891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500"/>
              <a:t>APLICACIÓN</a:t>
            </a:r>
            <a:endParaRPr sz="3500"/>
          </a:p>
        </p:txBody>
      </p:sp>
      <p:sp>
        <p:nvSpPr>
          <p:cNvPr id="110" name="Google Shape;110;p19"/>
          <p:cNvSpPr txBox="1"/>
          <p:nvPr>
            <p:ph idx="1" type="body"/>
          </p:nvPr>
        </p:nvSpPr>
        <p:spPr>
          <a:xfrm>
            <a:off x="311700" y="846050"/>
            <a:ext cx="2924700" cy="37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accent1"/>
                </a:solidFill>
              </a:rPr>
              <a:t>B.- NEO4J</a:t>
            </a:r>
            <a:endParaRPr sz="1400">
              <a:solidFill>
                <a:schemeClr val="accent1"/>
              </a:solidFill>
            </a:endParaRPr>
          </a:p>
          <a:p>
            <a:pPr indent="0" lvl="0" marL="0" rtl="0" algn="just">
              <a:spcBef>
                <a:spcPts val="1600"/>
              </a:spcBef>
              <a:spcAft>
                <a:spcPts val="0"/>
              </a:spcAft>
              <a:buNone/>
            </a:pPr>
            <a:r>
              <a:rPr lang="es" sz="1400">
                <a:solidFill>
                  <a:srgbClr val="000000"/>
                </a:solidFill>
                <a:latin typeface="Arial"/>
                <a:ea typeface="Arial"/>
                <a:cs typeface="Arial"/>
                <a:sym typeface="Arial"/>
              </a:rPr>
              <a:t>Establezco que en mi base datos cada círculo, que es un nodo para Neo4j, para mi va a ser un libro, y lo denoto como “</a:t>
            </a:r>
            <a:r>
              <a:rPr i="1" lang="es" sz="1400">
                <a:solidFill>
                  <a:srgbClr val="000000"/>
                </a:solidFill>
                <a:latin typeface="Arial"/>
                <a:ea typeface="Arial"/>
                <a:cs typeface="Arial"/>
                <a:sym typeface="Arial"/>
              </a:rPr>
              <a:t>v:libro</a:t>
            </a:r>
            <a:r>
              <a:rPr lang="e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s" sz="1400">
                <a:solidFill>
                  <a:srgbClr val="000000"/>
                </a:solidFill>
                <a:latin typeface="Arial"/>
                <a:ea typeface="Arial"/>
                <a:cs typeface="Arial"/>
                <a:sym typeface="Arial"/>
              </a:rPr>
              <a:t>Una vez que le he dicho a Neo4j lo que es cada nodo, tengo que especificar qué atributos va a tener cada uno, si se fija en el conjunto de datos, en la primera línea aparecen el nombre de cada uno de los atributos.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solidFill>
                <a:schemeClr val="accent1"/>
              </a:solidFill>
            </a:endParaRPr>
          </a:p>
        </p:txBody>
      </p:sp>
      <p:pic>
        <p:nvPicPr>
          <p:cNvPr id="111" name="Google Shape;111;p19"/>
          <p:cNvPicPr preferRelativeResize="0"/>
          <p:nvPr/>
        </p:nvPicPr>
        <p:blipFill>
          <a:blip r:embed="rId3">
            <a:alphaModFix/>
          </a:blip>
          <a:stretch>
            <a:fillRect/>
          </a:stretch>
        </p:blipFill>
        <p:spPr>
          <a:xfrm>
            <a:off x="4507600" y="1215600"/>
            <a:ext cx="3936895" cy="352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555600"/>
            <a:ext cx="81891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500"/>
              <a:t>APLICACIÓN</a:t>
            </a:r>
            <a:endParaRPr sz="3500"/>
          </a:p>
        </p:txBody>
      </p:sp>
      <p:sp>
        <p:nvSpPr>
          <p:cNvPr id="117" name="Google Shape;117;p20"/>
          <p:cNvSpPr txBox="1"/>
          <p:nvPr>
            <p:ph idx="1" type="body"/>
          </p:nvPr>
        </p:nvSpPr>
        <p:spPr>
          <a:xfrm>
            <a:off x="244500" y="982025"/>
            <a:ext cx="4327500" cy="19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accent1"/>
                </a:solidFill>
              </a:rPr>
              <a:t>B.</a:t>
            </a:r>
            <a:r>
              <a:rPr lang="es" sz="1400">
                <a:solidFill>
                  <a:schemeClr val="accent1"/>
                </a:solidFill>
              </a:rPr>
              <a:t>- NEO4J</a:t>
            </a:r>
            <a:endParaRPr sz="1400">
              <a:solidFill>
                <a:schemeClr val="accent1"/>
              </a:solidFill>
            </a:endParaRPr>
          </a:p>
          <a:p>
            <a:pPr indent="0" lvl="0" marL="0" rtl="0" algn="just">
              <a:spcBef>
                <a:spcPts val="160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s" sz="1400">
                <a:solidFill>
                  <a:srgbClr val="000000"/>
                </a:solidFill>
                <a:latin typeface="Arial"/>
                <a:ea typeface="Arial"/>
                <a:cs typeface="Arial"/>
                <a:sym typeface="Arial"/>
              </a:rPr>
              <a:t>Para establecer las diferentes relaciones entre los libros use el siguiente código, tuve problemas ya que me daba errores por valores nulos aunque la verdad es que no tengo ningún valor nulo.</a:t>
            </a:r>
            <a:endParaRPr sz="1400">
              <a:solidFill>
                <a:schemeClr val="accent1"/>
              </a:solidFill>
            </a:endParaRPr>
          </a:p>
        </p:txBody>
      </p:sp>
      <p:pic>
        <p:nvPicPr>
          <p:cNvPr id="118" name="Google Shape;118;p20"/>
          <p:cNvPicPr preferRelativeResize="0"/>
          <p:nvPr/>
        </p:nvPicPr>
        <p:blipFill>
          <a:blip r:embed="rId3">
            <a:alphaModFix/>
          </a:blip>
          <a:stretch>
            <a:fillRect/>
          </a:stretch>
        </p:blipFill>
        <p:spPr>
          <a:xfrm>
            <a:off x="5407375" y="847725"/>
            <a:ext cx="3390900" cy="3448050"/>
          </a:xfrm>
          <a:prstGeom prst="rect">
            <a:avLst/>
          </a:prstGeom>
          <a:noFill/>
          <a:ln>
            <a:noFill/>
          </a:ln>
        </p:spPr>
      </p:pic>
      <p:pic>
        <p:nvPicPr>
          <p:cNvPr id="119" name="Google Shape;119;p20"/>
          <p:cNvPicPr preferRelativeResize="0"/>
          <p:nvPr/>
        </p:nvPicPr>
        <p:blipFill>
          <a:blip r:embed="rId4">
            <a:alphaModFix/>
          </a:blip>
          <a:stretch>
            <a:fillRect/>
          </a:stretch>
        </p:blipFill>
        <p:spPr>
          <a:xfrm>
            <a:off x="465950" y="3297350"/>
            <a:ext cx="4878999" cy="159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555600"/>
            <a:ext cx="81891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500"/>
              <a:t>APLICACIÓN</a:t>
            </a:r>
            <a:endParaRPr sz="3500"/>
          </a:p>
        </p:txBody>
      </p:sp>
      <p:sp>
        <p:nvSpPr>
          <p:cNvPr id="125" name="Google Shape;125;p21"/>
          <p:cNvSpPr txBox="1"/>
          <p:nvPr>
            <p:ph idx="1" type="body"/>
          </p:nvPr>
        </p:nvSpPr>
        <p:spPr>
          <a:xfrm>
            <a:off x="137125" y="1040425"/>
            <a:ext cx="4684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accent1"/>
                </a:solidFill>
              </a:rPr>
              <a:t>C.-FRONTED</a:t>
            </a:r>
            <a:endParaRPr sz="1400">
              <a:solidFill>
                <a:schemeClr val="accent1"/>
              </a:solidFill>
            </a:endParaRPr>
          </a:p>
          <a:p>
            <a:pPr indent="0" lvl="0" marL="0" rtl="0" algn="just">
              <a:spcBef>
                <a:spcPts val="1600"/>
              </a:spcBef>
              <a:spcAft>
                <a:spcPts val="0"/>
              </a:spcAft>
              <a:buNone/>
            </a:pPr>
            <a:r>
              <a:rPr lang="es" sz="1400">
                <a:solidFill>
                  <a:srgbClr val="000000"/>
                </a:solidFill>
                <a:latin typeface="Arial"/>
                <a:ea typeface="Arial"/>
                <a:cs typeface="Arial"/>
                <a:sym typeface="Arial"/>
              </a:rPr>
              <a:t>En la venta principal tengo una serie de cartas, concretamente cinco con diferentes rangos de edad. En cada carta se encuentra un botón, </a:t>
            </a:r>
            <a:r>
              <a:rPr i="1" lang="es" sz="1400">
                <a:solidFill>
                  <a:srgbClr val="000000"/>
                </a:solidFill>
                <a:latin typeface="Arial"/>
                <a:ea typeface="Arial"/>
                <a:cs typeface="Arial"/>
                <a:sym typeface="Arial"/>
              </a:rPr>
              <a:t>“RECOMENDAR”</a:t>
            </a:r>
            <a:r>
              <a:rPr lang="es" sz="1400">
                <a:solidFill>
                  <a:srgbClr val="000000"/>
                </a:solidFill>
                <a:latin typeface="Arial"/>
                <a:ea typeface="Arial"/>
                <a:cs typeface="Arial"/>
                <a:sym typeface="Arial"/>
              </a:rPr>
              <a:t>, que al pulsarlo te redirige a la segunda ventana.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s" sz="1400">
                <a:solidFill>
                  <a:srgbClr val="000000"/>
                </a:solidFill>
                <a:latin typeface="Arial"/>
                <a:ea typeface="Arial"/>
                <a:cs typeface="Arial"/>
                <a:sym typeface="Arial"/>
              </a:rPr>
              <a:t>Si analizamos el código, cada carta está numerada del uno al cinco, diferenciando cada grupo de edad. Al pulsar en el botón “Recomendar”, se le pasa a un método el número de la carta en la cual se ha pulsado el botón. Posteriormente nada más pulsar el botón se indica que se tiene que cambiar de ventana, y pasaremos a</a:t>
            </a:r>
            <a:r>
              <a:rPr i="1" lang="es" sz="1400">
                <a:solidFill>
                  <a:srgbClr val="000000"/>
                </a:solidFill>
                <a:latin typeface="Arial"/>
                <a:ea typeface="Arial"/>
                <a:cs typeface="Arial"/>
                <a:sym typeface="Arial"/>
              </a:rPr>
              <a:t> “recomendar.vue”</a:t>
            </a:r>
            <a:r>
              <a:rPr lang="es"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solidFill>
                <a:schemeClr val="accent1"/>
              </a:solidFill>
            </a:endParaRPr>
          </a:p>
        </p:txBody>
      </p:sp>
      <p:pic>
        <p:nvPicPr>
          <p:cNvPr id="126" name="Google Shape;126;p21"/>
          <p:cNvPicPr preferRelativeResize="0"/>
          <p:nvPr/>
        </p:nvPicPr>
        <p:blipFill>
          <a:blip r:embed="rId3">
            <a:alphaModFix/>
          </a:blip>
          <a:stretch>
            <a:fillRect/>
          </a:stretch>
        </p:blipFill>
        <p:spPr>
          <a:xfrm>
            <a:off x="4973725" y="1463700"/>
            <a:ext cx="4017875" cy="28089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