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64" r:id="rId6"/>
    <p:sldId id="265" r:id="rId7"/>
    <p:sldId id="258" r:id="rId8"/>
    <p:sldId id="263" r:id="rId9"/>
    <p:sldId id="268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0"/>
    <p:restoredTop sz="93973"/>
  </p:normalViewPr>
  <p:slideViewPr>
    <p:cSldViewPr snapToGrid="0" snapToObjects="1">
      <p:cViewPr varScale="1">
        <p:scale>
          <a:sx n="65" d="100"/>
          <a:sy n="65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elpdesk.worldbank.org/knowledgebase/articles/898590-country-api-que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0E81-328B-B142-8A87-EF5C8A789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Income and </a:t>
            </a:r>
            <a:br>
              <a:rPr lang="en-US" dirty="0"/>
            </a:br>
            <a:r>
              <a:rPr lang="en-US" dirty="0"/>
              <a:t>Life expectancy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CF2DD-AEB6-214B-8188-F6816F62F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Mark, Luciana, &amp; Eileen</a:t>
            </a:r>
          </a:p>
        </p:txBody>
      </p:sp>
    </p:spTree>
    <p:extLst>
      <p:ext uri="{BB962C8B-B14F-4D97-AF65-F5344CB8AC3E}">
        <p14:creationId xmlns:p14="http://schemas.microsoft.com/office/powerpoint/2010/main" val="280237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7429-A930-8A4F-A310-C4A1D926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ECEA-9B0F-AD4D-A378-95EBFDCD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10139"/>
            <a:ext cx="10131425" cy="4969565"/>
          </a:xfrm>
        </p:spPr>
        <p:txBody>
          <a:bodyPr>
            <a:noAutofit/>
          </a:bodyPr>
          <a:lstStyle/>
          <a:p>
            <a:r>
              <a:rPr lang="en-US" sz="2700" dirty="0"/>
              <a:t>A difficulty that arose was using an unfamiliar JavaScript library (C3). </a:t>
            </a:r>
          </a:p>
          <a:p>
            <a:r>
              <a:rPr lang="en-US" sz="2770" dirty="0"/>
              <a:t>If we had more time, we would’ve liked to know if low life expectancy was due to not only low income, but due to a lack of healthcare.</a:t>
            </a:r>
          </a:p>
          <a:p>
            <a:r>
              <a:rPr lang="en-US" sz="2770" dirty="0"/>
              <a:t>Why life expectancies for the poor vary significantly across areas? </a:t>
            </a:r>
          </a:p>
          <a:p>
            <a:r>
              <a:rPr lang="en-US" sz="2770" dirty="0"/>
              <a:t>With a larger dataset for per person, per country, we could find more detailed results compared to the total income average per country. </a:t>
            </a:r>
          </a:p>
        </p:txBody>
      </p:sp>
    </p:spTree>
    <p:extLst>
      <p:ext uri="{BB962C8B-B14F-4D97-AF65-F5344CB8AC3E}">
        <p14:creationId xmlns:p14="http://schemas.microsoft.com/office/powerpoint/2010/main" val="397509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1313-9FE3-0745-AB75-21E7D09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7BC69-AED8-F543-AD2F-5F74165F3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614" y="2146853"/>
            <a:ext cx="4924771" cy="3807092"/>
          </a:xfrm>
        </p:spPr>
      </p:pic>
    </p:spTree>
    <p:extLst>
      <p:ext uri="{BB962C8B-B14F-4D97-AF65-F5344CB8AC3E}">
        <p14:creationId xmlns:p14="http://schemas.microsoft.com/office/powerpoint/2010/main" val="3608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39F2-23C8-4543-8969-53121712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FB01-97D7-0A47-AB8C-ADE30F06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8"/>
            <a:ext cx="10131425" cy="3945466"/>
          </a:xfrm>
        </p:spPr>
        <p:txBody>
          <a:bodyPr>
            <a:noAutofit/>
          </a:bodyPr>
          <a:lstStyle/>
          <a:p>
            <a:r>
              <a:rPr lang="en-US" sz="3000" dirty="0"/>
              <a:t>The purpose of the research is to look at the global life expectancy within the past 20 years. </a:t>
            </a:r>
          </a:p>
          <a:p>
            <a:r>
              <a:rPr lang="en-US" sz="3000" dirty="0"/>
              <a:t>Does socioeconomic status (income level) impact life expectancy? </a:t>
            </a:r>
          </a:p>
          <a:p>
            <a:r>
              <a:rPr lang="en-US" sz="3000" dirty="0"/>
              <a:t>With further examination, we can determine if life expectancy changes over time.</a:t>
            </a:r>
          </a:p>
          <a:p>
            <a:r>
              <a:rPr lang="en-US" sz="3000" dirty="0"/>
              <a:t>If life expectancy is significantly different between higher income countries and lower income countries?</a:t>
            </a:r>
          </a:p>
        </p:txBody>
      </p:sp>
    </p:spTree>
    <p:extLst>
      <p:ext uri="{BB962C8B-B14F-4D97-AF65-F5344CB8AC3E}">
        <p14:creationId xmlns:p14="http://schemas.microsoft.com/office/powerpoint/2010/main" val="1356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A463-3AD2-764D-8B36-BAB2C3BD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approach and Data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1DF0-EA09-EB45-A640-E736D4AC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97086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Dataset: </a:t>
            </a:r>
            <a:r>
              <a:rPr lang="en-US" sz="2500" dirty="0" err="1"/>
              <a:t>worldbank</a:t>
            </a:r>
            <a:r>
              <a:rPr lang="en-US" sz="2500" dirty="0"/>
              <a:t> (CSV): </a:t>
            </a:r>
            <a:r>
              <a:rPr lang="en-US" sz="2500" dirty="0" err="1"/>
              <a:t>databank.worldbank.org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Dataset link (API): </a:t>
            </a:r>
            <a:r>
              <a:rPr lang="en-US" sz="2500" dirty="0" err="1"/>
              <a:t>worldbank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API: </a:t>
            </a:r>
            <a:r>
              <a:rPr lang="en-US" sz="2500" dirty="0">
                <a:hlinkClick r:id="rId2"/>
              </a:rPr>
              <a:t>https://datahelpdesk.worldbank.org/knowledgebase/articles/898590-country-api-queries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Visualization: Python flask + power RESTful API, HTML/CSS, JavaScript, and one database (</a:t>
            </a:r>
            <a:r>
              <a:rPr lang="en-US" sz="2500" dirty="0" err="1"/>
              <a:t>SQlite</a:t>
            </a:r>
            <a:r>
              <a:rPr lang="en-US" sz="2500" dirty="0"/>
              <a:t>)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Tracks: Web scraping, Leaflet and </a:t>
            </a:r>
            <a:r>
              <a:rPr lang="en-US" sz="2500" dirty="0" err="1"/>
              <a:t>Plotly</a:t>
            </a:r>
            <a:r>
              <a:rPr lang="en-US" sz="2500" dirty="0"/>
              <a:t>, and Dashboard page with multiple charts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Some user-driven interactions: menus, dropdowns, textboxes, etc.  </a:t>
            </a:r>
          </a:p>
        </p:txBody>
      </p:sp>
    </p:spTree>
    <p:extLst>
      <p:ext uri="{BB962C8B-B14F-4D97-AF65-F5344CB8AC3E}">
        <p14:creationId xmlns:p14="http://schemas.microsoft.com/office/powerpoint/2010/main" val="322238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1AE0-11FD-1640-8DA5-EDF9FCE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34533"/>
          </a:xfrm>
        </p:spPr>
        <p:txBody>
          <a:bodyPr/>
          <a:lstStyle/>
          <a:p>
            <a:pPr algn="ctr"/>
            <a:r>
              <a:rPr lang="en-US" dirty="0"/>
              <a:t>Leaflet Interactive 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177D13-3D0A-8042-B45A-5A043F49B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333" y="2015066"/>
            <a:ext cx="7772400" cy="4156269"/>
          </a:xfrm>
        </p:spPr>
      </p:pic>
    </p:spTree>
    <p:extLst>
      <p:ext uri="{BB962C8B-B14F-4D97-AF65-F5344CB8AC3E}">
        <p14:creationId xmlns:p14="http://schemas.microsoft.com/office/powerpoint/2010/main" val="390539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7462-CC10-1448-BCAE-9F3F1113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Web Dashboard &amp; </a:t>
            </a:r>
            <a:r>
              <a:rPr lang="en-US" dirty="0" err="1"/>
              <a:t>Plotly</a:t>
            </a:r>
            <a:r>
              <a:rPr lang="en-US" dirty="0"/>
              <a:t>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4DD0D-20A5-364E-9B6C-F96934CD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411" y="2065867"/>
            <a:ext cx="7206203" cy="3606800"/>
          </a:xfrm>
        </p:spPr>
      </p:pic>
    </p:spTree>
    <p:extLst>
      <p:ext uri="{BB962C8B-B14F-4D97-AF65-F5344CB8AC3E}">
        <p14:creationId xmlns:p14="http://schemas.microsoft.com/office/powerpoint/2010/main" val="320407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B8B-C9D5-B140-BA07-129B51A3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C3 bar and Line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E41DE-68D4-3146-8F7B-F3306B176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176" y="2141538"/>
            <a:ext cx="5982673" cy="3649662"/>
          </a:xfrm>
        </p:spPr>
      </p:pic>
    </p:spTree>
    <p:extLst>
      <p:ext uri="{BB962C8B-B14F-4D97-AF65-F5344CB8AC3E}">
        <p14:creationId xmlns:p14="http://schemas.microsoft.com/office/powerpoint/2010/main" val="102498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33A6-8BAC-E844-A295-6532913D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1430"/>
            <a:ext cx="10131425" cy="1367491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Is Life Expectancy Statistically Significantly Different Between Higher Income Countries and Lower Income Countries?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C6E2F-7736-744A-9B27-5F5A2FD1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74" y="1922992"/>
            <a:ext cx="6476452" cy="4092046"/>
          </a:xfrm>
        </p:spPr>
      </p:pic>
    </p:spTree>
    <p:extLst>
      <p:ext uri="{BB962C8B-B14F-4D97-AF65-F5344CB8AC3E}">
        <p14:creationId xmlns:p14="http://schemas.microsoft.com/office/powerpoint/2010/main" val="403059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CFD1-F56A-974B-96FC-5ACAD057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37931"/>
            <a:ext cx="10131425" cy="6012070"/>
          </a:xfrm>
        </p:spPr>
        <p:txBody>
          <a:bodyPr/>
          <a:lstStyle/>
          <a:p>
            <a:r>
              <a:rPr lang="en-US" sz="3000" dirty="0"/>
              <a:t>Our null hypothesis is that lower income countries have a larger or equal average life expectancy to the life expectancy of higher income countries.</a:t>
            </a:r>
          </a:p>
          <a:p>
            <a:r>
              <a:rPr lang="en-US" sz="3000" dirty="0"/>
              <a:t>The alternative, what we want to prove as true, is that higher income countries have a longer life expectancy than lower income countries.</a:t>
            </a:r>
          </a:p>
          <a:p>
            <a:r>
              <a:rPr lang="en-US" sz="3000" dirty="0"/>
              <a:t>Our observed difference tells us that high income countries live an average of 11.32 years longer than countries with low income. Is this statistically significant though?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DAC2-77A5-A64C-B36B-F9F34BDB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63601"/>
            <a:ext cx="10131425" cy="4927600"/>
          </a:xfrm>
        </p:spPr>
        <p:txBody>
          <a:bodyPr/>
          <a:lstStyle/>
          <a:p>
            <a:r>
              <a:rPr lang="en-US" sz="3000" dirty="0"/>
              <a:t>Given our P-Value of 0.0008 we reject the null hypothesis and conclude that life expectancy is in fact statistically significantly different in high income countries than lower income countries.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Now we can say with statistical certainty that our hypothesis that higher income leads to higher life expectancy is correct.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4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9038</TotalTime>
  <Words>335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Global Income and  Life expectancy</vt:lpstr>
      <vt:lpstr>Topic</vt:lpstr>
      <vt:lpstr>Coding approach and Data Techniques</vt:lpstr>
      <vt:lpstr>Leaflet Interactive Map</vt:lpstr>
      <vt:lpstr>Web Dashboard &amp; Plotly graph</vt:lpstr>
      <vt:lpstr>C3 bar and Line graph</vt:lpstr>
      <vt:lpstr>Is Life Expectancy Statistically Significantly Different Between Higher Income Countries and Lower Income Countries?</vt:lpstr>
      <vt:lpstr>PowerPoint Presentation</vt:lpstr>
      <vt:lpstr>PowerPoint Presentation</vt:lpstr>
      <vt:lpstr>Post Mortem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Income and  Life expectancy</dc:title>
  <dc:creator>Eileen</dc:creator>
  <cp:lastModifiedBy>Microsoft Office User</cp:lastModifiedBy>
  <cp:revision>25</cp:revision>
  <dcterms:created xsi:type="dcterms:W3CDTF">2019-05-20T20:07:02Z</dcterms:created>
  <dcterms:modified xsi:type="dcterms:W3CDTF">2019-05-28T19:14:06Z</dcterms:modified>
</cp:coreProperties>
</file>