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94660"/>
  </p:normalViewPr>
  <p:slideViewPr>
    <p:cSldViewPr snapToGrid="0">
      <p:cViewPr varScale="1">
        <p:scale>
          <a:sx n="87" d="100"/>
          <a:sy n="87" d="100"/>
        </p:scale>
        <p:origin x="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107-8B38-4773-9B9E-EBEA65E35D1E}"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A55BB-3198-42C5-8E0C-DB7DB2B7DC8C}" type="slidenum">
              <a:rPr lang="en-US" smtClean="0"/>
              <a:t>‹#›</a:t>
            </a:fld>
            <a:endParaRPr lang="en-US"/>
          </a:p>
        </p:txBody>
      </p:sp>
    </p:spTree>
    <p:extLst>
      <p:ext uri="{BB962C8B-B14F-4D97-AF65-F5344CB8AC3E}">
        <p14:creationId xmlns:p14="http://schemas.microsoft.com/office/powerpoint/2010/main" val="380297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2013 Netflix made a big splash when it released House of Cards, an original series produced by the streaming service. In the beginning, Netflix was a service for movie rental my mail and eventually made the leap to streaming movies and tv shows over the internet. Netflix used the user data it had previously collected to gain insight into what type of show their customers would enjoy.</a:t>
            </a:r>
          </a:p>
        </p:txBody>
      </p:sp>
      <p:sp>
        <p:nvSpPr>
          <p:cNvPr id="4" name="Slide Number Placeholder 3"/>
          <p:cNvSpPr>
            <a:spLocks noGrp="1"/>
          </p:cNvSpPr>
          <p:nvPr>
            <p:ph type="sldNum" sz="quarter" idx="5"/>
          </p:nvPr>
        </p:nvSpPr>
        <p:spPr/>
        <p:txBody>
          <a:bodyPr/>
          <a:lstStyle/>
          <a:p>
            <a:fld id="{003A55BB-3198-42C5-8E0C-DB7DB2B7DC8C}" type="slidenum">
              <a:rPr lang="en-US" smtClean="0"/>
              <a:t>2</a:t>
            </a:fld>
            <a:endParaRPr lang="en-US"/>
          </a:p>
        </p:txBody>
      </p:sp>
    </p:spTree>
    <p:extLst>
      <p:ext uri="{BB962C8B-B14F-4D97-AF65-F5344CB8AC3E}">
        <p14:creationId xmlns:p14="http://schemas.microsoft.com/office/powerpoint/2010/main" val="23228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A55BB-3198-42C5-8E0C-DB7DB2B7DC8C}" type="slidenum">
              <a:rPr lang="en-US" smtClean="0"/>
              <a:t>6</a:t>
            </a:fld>
            <a:endParaRPr lang="en-US"/>
          </a:p>
        </p:txBody>
      </p:sp>
    </p:spTree>
    <p:extLst>
      <p:ext uri="{BB962C8B-B14F-4D97-AF65-F5344CB8AC3E}">
        <p14:creationId xmlns:p14="http://schemas.microsoft.com/office/powerpoint/2010/main" val="426631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3373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5270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44815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316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53624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86445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83127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9983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054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2508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74D78-4E27-4D24-86BA-5CC161815A44}"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3122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71886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74D78-4E27-4D24-86BA-5CC161815A44}"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9832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74D78-4E27-4D24-86BA-5CC161815A44}"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05699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74D78-4E27-4D24-86BA-5CC161815A44}"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8956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403587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23232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674D78-4E27-4D24-86BA-5CC161815A44}" type="datetimeFigureOut">
              <a:rPr lang="en-US" smtClean="0"/>
              <a:t>3/6/2019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3C1446-C2FE-4357-A1CE-298C64B88A34}" type="slidenum">
              <a:rPr lang="en-US" smtClean="0"/>
              <a:t>‹#›</a:t>
            </a:fld>
            <a:endParaRPr lang="en-US"/>
          </a:p>
        </p:txBody>
      </p:sp>
    </p:spTree>
    <p:extLst>
      <p:ext uri="{BB962C8B-B14F-4D97-AF65-F5344CB8AC3E}">
        <p14:creationId xmlns:p14="http://schemas.microsoft.com/office/powerpoint/2010/main" val="3915927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D70A9-EFC6-4411-A4A2-9491CBDD7F8E}"/>
              </a:ext>
            </a:extLst>
          </p:cNvPr>
          <p:cNvSpPr>
            <a:spLocks noGrp="1"/>
          </p:cNvSpPr>
          <p:nvPr>
            <p:ph type="ctrTitle"/>
          </p:nvPr>
        </p:nvSpPr>
        <p:spPr/>
        <p:txBody>
          <a:bodyPr/>
          <a:lstStyle/>
          <a:p>
            <a:r>
              <a:rPr lang="en-US" dirty="0">
                <a:effectLst/>
              </a:rPr>
              <a:t>U.S. Box Office Trends of the 2010s</a:t>
            </a:r>
            <a:endParaRPr lang="en-US" dirty="0"/>
          </a:p>
        </p:txBody>
      </p:sp>
      <p:sp>
        <p:nvSpPr>
          <p:cNvPr id="5" name="Subtitle 4">
            <a:extLst>
              <a:ext uri="{FF2B5EF4-FFF2-40B4-BE49-F238E27FC236}">
                <a16:creationId xmlns:a16="http://schemas.microsoft.com/office/drawing/2014/main" id="{44F1FC31-FF57-4CFB-94CA-E5BECA8D9005}"/>
              </a:ext>
            </a:extLst>
          </p:cNvPr>
          <p:cNvSpPr>
            <a:spLocks noGrp="1"/>
          </p:cNvSpPr>
          <p:nvPr>
            <p:ph type="subTitle" idx="1"/>
          </p:nvPr>
        </p:nvSpPr>
        <p:spPr/>
        <p:txBody>
          <a:bodyPr/>
          <a:lstStyle/>
          <a:p>
            <a:r>
              <a:rPr lang="en-US" dirty="0">
                <a:effectLst/>
              </a:rPr>
              <a:t>Team Members - Mark </a:t>
            </a:r>
            <a:r>
              <a:rPr lang="en-US" dirty="0" err="1">
                <a:effectLst/>
              </a:rPr>
              <a:t>Palmese</a:t>
            </a:r>
            <a:r>
              <a:rPr lang="en-US" dirty="0">
                <a:effectLst/>
              </a:rPr>
              <a:t>, Nick Candaffio, Eileen Dolan, Tom </a:t>
            </a:r>
            <a:r>
              <a:rPr lang="en-US" dirty="0" err="1">
                <a:effectLst/>
              </a:rPr>
              <a:t>Khambounheuang</a:t>
            </a:r>
            <a:endParaRPr lang="en-US" dirty="0"/>
          </a:p>
        </p:txBody>
      </p:sp>
    </p:spTree>
    <p:extLst>
      <p:ext uri="{BB962C8B-B14F-4D97-AF65-F5344CB8AC3E}">
        <p14:creationId xmlns:p14="http://schemas.microsoft.com/office/powerpoint/2010/main" val="11790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A221B-3475-4C58-907C-51CD7B7FD9D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sz="4000" dirty="0"/>
              <a:t>Big Data and Entertainment</a:t>
            </a:r>
          </a:p>
        </p:txBody>
      </p:sp>
      <p:sp>
        <p:nvSpPr>
          <p:cNvPr id="6" name="Text Placeholder 5">
            <a:extLst>
              <a:ext uri="{FF2B5EF4-FFF2-40B4-BE49-F238E27FC236}">
                <a16:creationId xmlns:a16="http://schemas.microsoft.com/office/drawing/2014/main" id="{BA8DD42B-E99D-4E50-830D-942DA333A597}"/>
              </a:ext>
            </a:extLst>
          </p:cNvPr>
          <p:cNvSpPr>
            <a:spLocks noGrp="1"/>
          </p:cNvSpPr>
          <p:nvPr>
            <p:ph type="body" sz="half" idx="2"/>
          </p:nvPr>
        </p:nvSpPr>
        <p:spPr>
          <a:xfrm>
            <a:off x="913795" y="1732449"/>
            <a:ext cx="5546272" cy="4058751"/>
          </a:xfrm>
        </p:spPr>
        <p:txBody>
          <a:bodyPr vert="horz" lIns="91440" tIns="45720" rIns="91440" bIns="45720" rtlCol="0" anchor="ctr">
            <a:normAutofit/>
          </a:bodyPr>
          <a:lstStyle/>
          <a:p>
            <a:pPr algn="l">
              <a:buClr>
                <a:srgbClr val="AF452B"/>
              </a:buClr>
            </a:pPr>
            <a:r>
              <a:rPr lang="en-US" sz="2000" dirty="0"/>
              <a:t>In 2013, Netflix made headlines when it released its original series: House of Cards</a:t>
            </a:r>
          </a:p>
          <a:p>
            <a:pPr algn="l">
              <a:buClr>
                <a:srgbClr val="AF452B"/>
              </a:buClr>
            </a:pPr>
            <a:endParaRPr lang="en-US" sz="2000" dirty="0"/>
          </a:p>
          <a:p>
            <a:pPr algn="l">
              <a:buClr>
                <a:srgbClr val="AF452B"/>
              </a:buClr>
            </a:pPr>
            <a:r>
              <a:rPr lang="en-US" sz="2000" dirty="0"/>
              <a:t>First original program by streaming service</a:t>
            </a:r>
          </a:p>
          <a:p>
            <a:pPr algn="l">
              <a:buClr>
                <a:srgbClr val="AF452B"/>
              </a:buClr>
            </a:pPr>
            <a:endParaRPr lang="en-US" sz="2000" dirty="0"/>
          </a:p>
          <a:p>
            <a:pPr algn="l">
              <a:buClr>
                <a:srgbClr val="AF452B"/>
              </a:buClr>
            </a:pPr>
            <a:r>
              <a:rPr lang="en-US" sz="2000" dirty="0"/>
              <a:t>Greenlit by using trends in their user data</a:t>
            </a:r>
          </a:p>
        </p:txBody>
      </p:sp>
      <p:pic>
        <p:nvPicPr>
          <p:cNvPr id="3" name="Picture Placeholder 2">
            <a:extLst>
              <a:ext uri="{FF2B5EF4-FFF2-40B4-BE49-F238E27FC236}">
                <a16:creationId xmlns:a16="http://schemas.microsoft.com/office/drawing/2014/main" id="{2AF2026E-8338-4A39-9845-0C3FA7771287}"/>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8672" r="8672"/>
          <a:stretch>
            <a:fillRect/>
          </a:stretch>
        </p:blipFill>
        <p:spPr>
          <a:xfrm>
            <a:off x="8012019" y="2132822"/>
            <a:ext cx="2174545" cy="3258006"/>
          </a:xfrm>
          <a:prstGeom prst="rect">
            <a:avLst/>
          </a:prstGeom>
        </p:spPr>
      </p:pic>
    </p:spTree>
    <p:extLst>
      <p:ext uri="{BB962C8B-B14F-4D97-AF65-F5344CB8AC3E}">
        <p14:creationId xmlns:p14="http://schemas.microsoft.com/office/powerpoint/2010/main" val="31076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E8A3D0-D265-494E-B5ED-FC1A4800321B}"/>
              </a:ext>
            </a:extLst>
          </p:cNvPr>
          <p:cNvSpPr>
            <a:spLocks noGrp="1"/>
          </p:cNvSpPr>
          <p:nvPr>
            <p:ph type="title"/>
          </p:nvPr>
        </p:nvSpPr>
        <p:spPr/>
        <p:txBody>
          <a:bodyPr/>
          <a:lstStyle/>
          <a:p>
            <a:r>
              <a:rPr lang="en-US" dirty="0"/>
              <a:t>Our Question:</a:t>
            </a:r>
          </a:p>
        </p:txBody>
      </p:sp>
      <p:sp>
        <p:nvSpPr>
          <p:cNvPr id="6" name="Text Placeholder 5">
            <a:extLst>
              <a:ext uri="{FF2B5EF4-FFF2-40B4-BE49-F238E27FC236}">
                <a16:creationId xmlns:a16="http://schemas.microsoft.com/office/drawing/2014/main" id="{489363E9-2F3C-4921-90A9-BC8CEC1B77B0}"/>
              </a:ext>
            </a:extLst>
          </p:cNvPr>
          <p:cNvSpPr>
            <a:spLocks noGrp="1"/>
          </p:cNvSpPr>
          <p:nvPr>
            <p:ph type="body" idx="1"/>
          </p:nvPr>
        </p:nvSpPr>
        <p:spPr/>
        <p:txBody>
          <a:bodyPr/>
          <a:lstStyle/>
          <a:p>
            <a:r>
              <a:rPr lang="en-US" dirty="0"/>
              <a:t>Can we </a:t>
            </a:r>
            <a:r>
              <a:rPr lang="en-US" dirty="0">
                <a:effectLst/>
              </a:rPr>
              <a:t>determine what factors provide the largest box office results in movies using data</a:t>
            </a:r>
            <a:endParaRPr lang="en-US" dirty="0"/>
          </a:p>
        </p:txBody>
      </p:sp>
    </p:spTree>
    <p:extLst>
      <p:ext uri="{BB962C8B-B14F-4D97-AF65-F5344CB8AC3E}">
        <p14:creationId xmlns:p14="http://schemas.microsoft.com/office/powerpoint/2010/main" val="34476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26DA2-604B-4510-BAAF-C4E25C09E95E}"/>
              </a:ext>
            </a:extLst>
          </p:cNvPr>
          <p:cNvSpPr txBox="1"/>
          <p:nvPr/>
        </p:nvSpPr>
        <p:spPr>
          <a:xfrm>
            <a:off x="833933" y="731520"/>
            <a:ext cx="7702905" cy="4585871"/>
          </a:xfrm>
          <a:prstGeom prst="rect">
            <a:avLst/>
          </a:prstGeom>
          <a:noFill/>
        </p:spPr>
        <p:txBody>
          <a:bodyPr wrap="square" rtlCol="0">
            <a:spAutoFit/>
          </a:bodyPr>
          <a:lstStyle/>
          <a:p>
            <a:r>
              <a:rPr lang="en-US" sz="2400" dirty="0"/>
              <a:t>Specifically…</a:t>
            </a:r>
            <a:br>
              <a:rPr lang="en-US" sz="2400" dirty="0"/>
            </a:br>
            <a:br>
              <a:rPr lang="en-US" sz="2400" dirty="0"/>
            </a:br>
            <a:endParaRPr lang="en-US" sz="2400" dirty="0"/>
          </a:p>
          <a:p>
            <a:pPr marL="800100" lvl="1" indent="-342900">
              <a:buFont typeface="Arial" panose="020B0604020202020204" pitchFamily="34" charset="0"/>
              <a:buChar char="•"/>
            </a:pPr>
            <a:r>
              <a:rPr lang="en-US" sz="2000" dirty="0"/>
              <a:t>Is there any correlation between critic and user ratings with box office results in the U.S.?</a:t>
            </a:r>
            <a:br>
              <a:rPr lang="en-US" sz="2000" dirty="0"/>
            </a:br>
            <a:endParaRPr lang="en-US" sz="2000" dirty="0"/>
          </a:p>
          <a:p>
            <a:pPr marL="800100" lvl="1" indent="-342900">
              <a:buFont typeface="Arial" panose="020B0604020202020204" pitchFamily="34" charset="0"/>
              <a:buChar char="•"/>
            </a:pPr>
            <a:r>
              <a:rPr lang="en-US" sz="2000" dirty="0"/>
              <a:t>Which genres of film resulted in the greatest box office success?</a:t>
            </a:r>
            <a:br>
              <a:rPr lang="en-US" sz="2000" dirty="0"/>
            </a:br>
            <a:endParaRPr lang="en-US" sz="2000" dirty="0"/>
          </a:p>
          <a:p>
            <a:pPr marL="800100" lvl="1" indent="-342900">
              <a:buFont typeface="Arial" panose="020B0604020202020204" pitchFamily="34" charset="0"/>
              <a:buChar char="•"/>
            </a:pPr>
            <a:r>
              <a:rPr lang="en-US" sz="2000" dirty="0"/>
              <a:t>Does when the movie is released affect the box office</a:t>
            </a:r>
            <a:br>
              <a:rPr lang="en-US" sz="2000" dirty="0"/>
            </a:br>
            <a:endParaRPr lang="en-US" sz="2000" dirty="0"/>
          </a:p>
          <a:p>
            <a:pPr marL="800100" lvl="1" indent="-342900">
              <a:buFont typeface="Arial" panose="020B0604020202020204" pitchFamily="34" charset="0"/>
              <a:buChar char="•"/>
            </a:pPr>
            <a:r>
              <a:rPr lang="en-US" sz="2000" dirty="0"/>
              <a:t>Does MPAA rating affect the box office?</a:t>
            </a:r>
            <a:br>
              <a:rPr lang="en-US" sz="2000" dirty="0"/>
            </a:br>
            <a:endParaRPr lang="en-US" sz="2000" dirty="0"/>
          </a:p>
          <a:p>
            <a:pPr marL="800100" lvl="1" indent="-342900">
              <a:buFont typeface="Arial" panose="020B0604020202020204" pitchFamily="34" charset="0"/>
              <a:buChar char="•"/>
            </a:pPr>
            <a:r>
              <a:rPr lang="en-US" sz="2000" dirty="0"/>
              <a:t>Does runtime affect box office results?</a:t>
            </a:r>
          </a:p>
        </p:txBody>
      </p:sp>
    </p:spTree>
    <p:extLst>
      <p:ext uri="{BB962C8B-B14F-4D97-AF65-F5344CB8AC3E}">
        <p14:creationId xmlns:p14="http://schemas.microsoft.com/office/powerpoint/2010/main" val="336056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F39A-8FAD-4034-A478-5CBBB5B5F998}"/>
              </a:ext>
            </a:extLst>
          </p:cNvPr>
          <p:cNvSpPr>
            <a:spLocks noGrp="1"/>
          </p:cNvSpPr>
          <p:nvPr>
            <p:ph type="title"/>
          </p:nvPr>
        </p:nvSpPr>
        <p:spPr/>
        <p:txBody>
          <a:bodyPr/>
          <a:lstStyle/>
          <a:p>
            <a:r>
              <a:rPr lang="en-US" dirty="0"/>
              <a:t>Where did we find our data?</a:t>
            </a:r>
          </a:p>
        </p:txBody>
      </p:sp>
      <p:sp>
        <p:nvSpPr>
          <p:cNvPr id="3" name="Content Placeholder 2">
            <a:extLst>
              <a:ext uri="{FF2B5EF4-FFF2-40B4-BE49-F238E27FC236}">
                <a16:creationId xmlns:a16="http://schemas.microsoft.com/office/drawing/2014/main" id="{4D34CEEC-90B4-4BCC-9D8E-14A781F53FD4}"/>
              </a:ext>
            </a:extLst>
          </p:cNvPr>
          <p:cNvSpPr>
            <a:spLocks noGrp="1"/>
          </p:cNvSpPr>
          <p:nvPr>
            <p:ph sz="half" idx="1"/>
          </p:nvPr>
        </p:nvSpPr>
        <p:spPr>
          <a:xfrm>
            <a:off x="595891" y="1732449"/>
            <a:ext cx="4400371" cy="1696551"/>
          </a:xfrm>
        </p:spPr>
        <p:txBody>
          <a:bodyPr/>
          <a:lstStyle/>
          <a:p>
            <a:pPr marL="36900" indent="0">
              <a:buNone/>
            </a:pPr>
            <a:r>
              <a:rPr lang="en-US" sz="2400" dirty="0" err="1">
                <a:effectLst/>
              </a:rPr>
              <a:t>OMDb</a:t>
            </a:r>
            <a:r>
              <a:rPr lang="en-US" sz="2400" dirty="0">
                <a:effectLst/>
              </a:rPr>
              <a:t> API</a:t>
            </a:r>
          </a:p>
          <a:p>
            <a:pPr marL="36900" indent="0">
              <a:buNone/>
            </a:pPr>
            <a:r>
              <a:rPr lang="en-US" dirty="0">
                <a:effectLst/>
              </a:rPr>
              <a:t>An open database containing information about movies</a:t>
            </a:r>
          </a:p>
          <a:p>
            <a:pPr marL="36900" indent="0">
              <a:buNone/>
            </a:pP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20A25B6D-F53F-4D28-8DC9-16D501C90D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891" y="3429000"/>
            <a:ext cx="4400371" cy="2736574"/>
          </a:xfrm>
        </p:spPr>
      </p:pic>
      <p:sp>
        <p:nvSpPr>
          <p:cNvPr id="9" name="TextBox 8">
            <a:extLst>
              <a:ext uri="{FF2B5EF4-FFF2-40B4-BE49-F238E27FC236}">
                <a16:creationId xmlns:a16="http://schemas.microsoft.com/office/drawing/2014/main" id="{FACAB6CD-34D8-4174-9E6A-352424ABEABD}"/>
              </a:ext>
            </a:extLst>
          </p:cNvPr>
          <p:cNvSpPr txBox="1"/>
          <p:nvPr/>
        </p:nvSpPr>
        <p:spPr>
          <a:xfrm>
            <a:off x="6291072" y="1732449"/>
            <a:ext cx="4857293" cy="4388894"/>
          </a:xfrm>
          <a:prstGeom prst="rect">
            <a:avLst/>
          </a:prstGeom>
          <a:noFill/>
        </p:spPr>
        <p:txBody>
          <a:bodyPr wrap="square" rtlCol="0">
            <a:spAutoFit/>
          </a:bodyPr>
          <a:lstStyle/>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Unfortunately, you cannot query </a:t>
            </a:r>
            <a:r>
              <a:rPr lang="en-US" sz="2400" dirty="0" err="1">
                <a:ln>
                  <a:solidFill>
                    <a:schemeClr val="bg1">
                      <a:lumMod val="75000"/>
                      <a:lumOff val="25000"/>
                      <a:alpha val="10000"/>
                    </a:schemeClr>
                  </a:solidFill>
                </a:ln>
                <a:solidFill>
                  <a:schemeClr val="tx2"/>
                </a:solidFill>
              </a:rPr>
              <a:t>OMDb</a:t>
            </a:r>
            <a:r>
              <a:rPr lang="en-US" sz="2400" dirty="0">
                <a:ln>
                  <a:solidFill>
                    <a:schemeClr val="bg1">
                      <a:lumMod val="75000"/>
                      <a:lumOff val="25000"/>
                      <a:alpha val="10000"/>
                    </a:schemeClr>
                  </a:solidFill>
                </a:ln>
                <a:solidFill>
                  <a:schemeClr val="tx2"/>
                </a:solidFill>
              </a:rPr>
              <a:t> by release date</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To compensate for this, we found a csv file containing all the US movie releases from 1972-2016 on Kaggle.com</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Kaggle.com is a site that hosts data science competitions</a:t>
            </a:r>
          </a:p>
        </p:txBody>
      </p:sp>
    </p:spTree>
    <p:extLst>
      <p:ext uri="{BB962C8B-B14F-4D97-AF65-F5344CB8AC3E}">
        <p14:creationId xmlns:p14="http://schemas.microsoft.com/office/powerpoint/2010/main" val="18722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B4BE-75FD-4822-A7B8-97C975ECC667}"/>
              </a:ext>
            </a:extLst>
          </p:cNvPr>
          <p:cNvSpPr>
            <a:spLocks noGrp="1"/>
          </p:cNvSpPr>
          <p:nvPr>
            <p:ph type="title"/>
          </p:nvPr>
        </p:nvSpPr>
        <p:spPr/>
        <p:txBody>
          <a:bodyPr/>
          <a:lstStyle/>
          <a:p>
            <a:r>
              <a:rPr lang="en-US" dirty="0"/>
              <a:t>Data Cleanup</a:t>
            </a:r>
          </a:p>
        </p:txBody>
      </p:sp>
      <p:sp>
        <p:nvSpPr>
          <p:cNvPr id="5" name="TextBox 4">
            <a:extLst>
              <a:ext uri="{FF2B5EF4-FFF2-40B4-BE49-F238E27FC236}">
                <a16:creationId xmlns:a16="http://schemas.microsoft.com/office/drawing/2014/main" id="{FBEC5CCE-7C2D-464F-8ABA-71B3CF9C69E8}"/>
              </a:ext>
            </a:extLst>
          </p:cNvPr>
          <p:cNvSpPr txBox="1"/>
          <p:nvPr/>
        </p:nvSpPr>
        <p:spPr>
          <a:xfrm>
            <a:off x="768868" y="1865377"/>
            <a:ext cx="10643616" cy="3539430"/>
          </a:xfrm>
          <a:prstGeom prst="rect">
            <a:avLst/>
          </a:prstGeom>
          <a:noFill/>
        </p:spPr>
        <p:txBody>
          <a:bodyPr wrap="square" rtlCol="0">
            <a:spAutoFit/>
          </a:bodyPr>
          <a:lstStyle/>
          <a:p>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Issues we faced:</a:t>
            </a:r>
          </a:p>
          <a:p>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Merging the data two data sources</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NaN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vs “N/A”</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Currency format string</a:t>
            </a:r>
          </a:p>
          <a:p>
            <a:pPr marL="342900" indent="-342900">
              <a:buFont typeface="Arial" panose="020B0604020202020204" pitchFamily="34" charset="0"/>
              <a:buChar char="•"/>
            </a:pP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64945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96179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3D39-2E2E-4FEC-ADE3-925AB11B990C}"/>
              </a:ext>
            </a:extLst>
          </p:cNvPr>
          <p:cNvSpPr>
            <a:spLocks noGrp="1"/>
          </p:cNvSpPr>
          <p:nvPr>
            <p:ph type="title"/>
          </p:nvPr>
        </p:nvSpPr>
        <p:spPr/>
        <p:txBody>
          <a:bodyPr/>
          <a:lstStyle/>
          <a:p>
            <a:r>
              <a:rPr lang="en-US" dirty="0"/>
              <a:t>Interesting Findings</a:t>
            </a:r>
          </a:p>
        </p:txBody>
      </p:sp>
      <p:sp>
        <p:nvSpPr>
          <p:cNvPr id="3" name="TextBox 2">
            <a:extLst>
              <a:ext uri="{FF2B5EF4-FFF2-40B4-BE49-F238E27FC236}">
                <a16:creationId xmlns:a16="http://schemas.microsoft.com/office/drawing/2014/main" id="{2E1CDD25-C2AE-4E87-BFCB-D724370ECCBF}"/>
              </a:ext>
            </a:extLst>
          </p:cNvPr>
          <p:cNvSpPr txBox="1"/>
          <p:nvPr/>
        </p:nvSpPr>
        <p:spPr>
          <a:xfrm>
            <a:off x="746150" y="1770278"/>
            <a:ext cx="10109607" cy="1323439"/>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Based on our intuition and the wider distribution, we expected that critic’s ratings would have been the better determinate of box office results but it was actually the user ratings</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346678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704585-8A7A-400E-89F5-7A18806249B5}"/>
              </a:ext>
            </a:extLst>
          </p:cNvPr>
          <p:cNvSpPr>
            <a:spLocks noGrp="1"/>
          </p:cNvSpPr>
          <p:nvPr>
            <p:ph type="title"/>
          </p:nvPr>
        </p:nvSpPr>
        <p:spPr/>
        <p:txBody>
          <a:bodyPr/>
          <a:lstStyle/>
          <a:p>
            <a:r>
              <a:rPr lang="en-US" dirty="0">
                <a:effectLst/>
              </a:rPr>
              <a:t>Post Mortem</a:t>
            </a:r>
            <a:endParaRPr lang="en-US" dirty="0"/>
          </a:p>
        </p:txBody>
      </p:sp>
      <p:sp>
        <p:nvSpPr>
          <p:cNvPr id="4" name="TextBox 3">
            <a:extLst>
              <a:ext uri="{FF2B5EF4-FFF2-40B4-BE49-F238E27FC236}">
                <a16:creationId xmlns:a16="http://schemas.microsoft.com/office/drawing/2014/main" id="{C7F18598-C141-4BF6-83B0-3D66F0ED9164}"/>
              </a:ext>
            </a:extLst>
          </p:cNvPr>
          <p:cNvSpPr txBox="1"/>
          <p:nvPr/>
        </p:nvSpPr>
        <p:spPr>
          <a:xfrm>
            <a:off x="607162" y="1580050"/>
            <a:ext cx="10460736" cy="707886"/>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latin typeface="+mj-lt"/>
                <a:ea typeface="+mj-ea"/>
              </a:rPr>
              <a:t>We would have liked to perform a statistical analysis incorporating all the variables to see how they interact, but due deficiencies in time and expertise, we could not</a:t>
            </a:r>
          </a:p>
        </p:txBody>
      </p:sp>
    </p:spTree>
    <p:extLst>
      <p:ext uri="{BB962C8B-B14F-4D97-AF65-F5344CB8AC3E}">
        <p14:creationId xmlns:p14="http://schemas.microsoft.com/office/powerpoint/2010/main" val="259146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290</Words>
  <Application>Microsoft Office PowerPoint</Application>
  <PresentationFormat>Widescreen</PresentationFormat>
  <Paragraphs>38</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Calisto MT</vt:lpstr>
      <vt:lpstr>Wingdings 2</vt:lpstr>
      <vt:lpstr>Slate</vt:lpstr>
      <vt:lpstr>U.S. Box Office Trends of the 2010s</vt:lpstr>
      <vt:lpstr>Big Data and Entertainment</vt:lpstr>
      <vt:lpstr>Our Question:</vt:lpstr>
      <vt:lpstr>PowerPoint Presentation</vt:lpstr>
      <vt:lpstr>Where did we find our data?</vt:lpstr>
      <vt:lpstr>Data Cleanup</vt:lpstr>
      <vt:lpstr>Data Analysis</vt:lpstr>
      <vt:lpstr>Interesting Findings</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Box Office Trends of the 2010s</dc:title>
  <dc:creator>Nick Candaffio</dc:creator>
  <cp:lastModifiedBy>Nick Candaffio</cp:lastModifiedBy>
  <cp:revision>9</cp:revision>
  <dcterms:created xsi:type="dcterms:W3CDTF">2019-03-06T23:57:49Z</dcterms:created>
  <dcterms:modified xsi:type="dcterms:W3CDTF">2019-03-07T01:46:20Z</dcterms:modified>
</cp:coreProperties>
</file>