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63"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p:scale>
          <a:sx n="64" d="100"/>
          <a:sy n="64" d="100"/>
        </p:scale>
        <p:origin x="392" y="6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6</a:t>
            </a:fld>
            <a:endParaRPr lang="en-US"/>
          </a:p>
        </p:txBody>
      </p:sp>
    </p:spTree>
    <p:extLst>
      <p:ext uri="{BB962C8B-B14F-4D97-AF65-F5344CB8AC3E}">
        <p14:creationId xmlns:p14="http://schemas.microsoft.com/office/powerpoint/2010/main" val="4266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12</a:t>
            </a:fld>
            <a:endParaRPr lang="en-US"/>
          </a:p>
        </p:txBody>
      </p:sp>
    </p:spTree>
    <p:extLst>
      <p:ext uri="{BB962C8B-B14F-4D97-AF65-F5344CB8AC3E}">
        <p14:creationId xmlns:p14="http://schemas.microsoft.com/office/powerpoint/2010/main" val="191904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3/9/2019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Data Analysis</a:t>
            </a:r>
          </a:p>
        </p:txBody>
      </p:sp>
      <p:pic>
        <p:nvPicPr>
          <p:cNvPr id="2" name="Picture 1">
            <a:extLst>
              <a:ext uri="{FF2B5EF4-FFF2-40B4-BE49-F238E27FC236}">
                <a16:creationId xmlns:a16="http://schemas.microsoft.com/office/drawing/2014/main" id="{ED5E3B73-0970-4269-92B5-3C2F5C21F3C9}"/>
              </a:ext>
            </a:extLst>
          </p:cNvPr>
          <p:cNvPicPr>
            <a:picLocks noChangeAspect="1"/>
          </p:cNvPicPr>
          <p:nvPr/>
        </p:nvPicPr>
        <p:blipFill>
          <a:blip r:embed="rId2"/>
          <a:stretch>
            <a:fillRect/>
          </a:stretch>
        </p:blipFill>
        <p:spPr>
          <a:xfrm>
            <a:off x="3334634" y="596754"/>
            <a:ext cx="5512083" cy="5664491"/>
          </a:xfrm>
          <a:prstGeom prst="rect">
            <a:avLst/>
          </a:prstGeom>
        </p:spPr>
      </p:pic>
    </p:spTree>
    <p:extLst>
      <p:ext uri="{BB962C8B-B14F-4D97-AF65-F5344CB8AC3E}">
        <p14:creationId xmlns:p14="http://schemas.microsoft.com/office/powerpoint/2010/main" val="397203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Genre and Box Office Performance</a:t>
            </a:r>
          </a:p>
        </p:txBody>
      </p:sp>
      <p:pic>
        <p:nvPicPr>
          <p:cNvPr id="3" name="Picture 2" descr="A screenshot of a cell phone&#10;&#10;Description automatically generated">
            <a:extLst>
              <a:ext uri="{FF2B5EF4-FFF2-40B4-BE49-F238E27FC236}">
                <a16:creationId xmlns:a16="http://schemas.microsoft.com/office/drawing/2014/main" id="{B632C93C-ECC5-4EF0-BEE7-1E0A6E41C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20" y="1779792"/>
            <a:ext cx="6702912" cy="4468608"/>
          </a:xfrm>
          <a:prstGeom prst="rect">
            <a:avLst/>
          </a:prstGeom>
        </p:spPr>
      </p:pic>
    </p:spTree>
    <p:extLst>
      <p:ext uri="{BB962C8B-B14F-4D97-AF65-F5344CB8AC3E}">
        <p14:creationId xmlns:p14="http://schemas.microsoft.com/office/powerpoint/2010/main" val="305129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Genre and Box Office Performance</a:t>
            </a:r>
          </a:p>
        </p:txBody>
      </p:sp>
      <p:pic>
        <p:nvPicPr>
          <p:cNvPr id="3" name="Picture 2" descr="A close up of a map&#10;&#10;Description automatically generated">
            <a:extLst>
              <a:ext uri="{FF2B5EF4-FFF2-40B4-BE49-F238E27FC236}">
                <a16:creationId xmlns:a16="http://schemas.microsoft.com/office/drawing/2014/main" id="{76F65076-6E59-4CE3-A82E-8F5523430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363" y="1675983"/>
            <a:ext cx="6858626" cy="4572417"/>
          </a:xfrm>
          <a:prstGeom prst="rect">
            <a:avLst/>
          </a:prstGeom>
        </p:spPr>
      </p:pic>
    </p:spTree>
    <p:extLst>
      <p:ext uri="{BB962C8B-B14F-4D97-AF65-F5344CB8AC3E}">
        <p14:creationId xmlns:p14="http://schemas.microsoft.com/office/powerpoint/2010/main" val="174194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MPAA Rating</a:t>
            </a:r>
          </a:p>
        </p:txBody>
      </p:sp>
      <p:pic>
        <p:nvPicPr>
          <p:cNvPr id="3" name="Picture 2">
            <a:extLst>
              <a:ext uri="{FF2B5EF4-FFF2-40B4-BE49-F238E27FC236}">
                <a16:creationId xmlns:a16="http://schemas.microsoft.com/office/drawing/2014/main" id="{9981195E-E150-430C-B697-92383B0DE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34" y="1580050"/>
            <a:ext cx="9146084" cy="4573042"/>
          </a:xfrm>
          <a:prstGeom prst="rect">
            <a:avLst/>
          </a:prstGeom>
        </p:spPr>
      </p:pic>
    </p:spTree>
    <p:extLst>
      <p:ext uri="{BB962C8B-B14F-4D97-AF65-F5344CB8AC3E}">
        <p14:creationId xmlns:p14="http://schemas.microsoft.com/office/powerpoint/2010/main" val="311769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MPAA Rating</a:t>
            </a:r>
          </a:p>
        </p:txBody>
      </p:sp>
      <p:pic>
        <p:nvPicPr>
          <p:cNvPr id="3" name="Picture 2" descr="A picture containing vector graphics&#10;&#10;Description automatically generated">
            <a:extLst>
              <a:ext uri="{FF2B5EF4-FFF2-40B4-BE49-F238E27FC236}">
                <a16:creationId xmlns:a16="http://schemas.microsoft.com/office/drawing/2014/main" id="{96F8826F-C36B-41C1-AFD8-B08ED9A6E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257" y="1674673"/>
            <a:ext cx="4659485" cy="4573727"/>
          </a:xfrm>
          <a:prstGeom prst="rect">
            <a:avLst/>
          </a:prstGeom>
        </p:spPr>
      </p:pic>
    </p:spTree>
    <p:extLst>
      <p:ext uri="{BB962C8B-B14F-4D97-AF65-F5344CB8AC3E}">
        <p14:creationId xmlns:p14="http://schemas.microsoft.com/office/powerpoint/2010/main" val="165934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MPAA Rating</a:t>
            </a:r>
          </a:p>
        </p:txBody>
      </p:sp>
      <p:pic>
        <p:nvPicPr>
          <p:cNvPr id="4" name="Picture 3" descr="A picture containing screenshot&#10;&#10;Description automatically generated">
            <a:extLst>
              <a:ext uri="{FF2B5EF4-FFF2-40B4-BE49-F238E27FC236}">
                <a16:creationId xmlns:a16="http://schemas.microsoft.com/office/drawing/2014/main" id="{39C9F162-3E55-43B0-AF4C-4FCDC622C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211" y="1697935"/>
            <a:ext cx="9100930" cy="4550465"/>
          </a:xfrm>
          <a:prstGeom prst="rect">
            <a:avLst/>
          </a:prstGeom>
        </p:spPr>
      </p:pic>
      <p:sp>
        <p:nvSpPr>
          <p:cNvPr id="8" name="Rectangle 7">
            <a:extLst>
              <a:ext uri="{FF2B5EF4-FFF2-40B4-BE49-F238E27FC236}">
                <a16:creationId xmlns:a16="http://schemas.microsoft.com/office/drawing/2014/main" id="{1731C29D-B9BB-4CD2-B3F9-7E9439340438}"/>
              </a:ext>
            </a:extLst>
          </p:cNvPr>
          <p:cNvSpPr/>
          <p:nvPr/>
        </p:nvSpPr>
        <p:spPr>
          <a:xfrm>
            <a:off x="2088519" y="6248400"/>
            <a:ext cx="8004313" cy="369332"/>
          </a:xfrm>
          <a:prstGeom prst="rect">
            <a:avLst/>
          </a:prstGeom>
        </p:spPr>
        <p:txBody>
          <a:bodyPr wrap="square">
            <a:spAutoFit/>
          </a:bodyPr>
          <a:lstStyle/>
          <a:p>
            <a:r>
              <a:rPr lang="en-US" dirty="0" err="1"/>
              <a:t>F_onewayResult</a:t>
            </a:r>
            <a:r>
              <a:rPr lang="en-US" dirty="0"/>
              <a:t>(statistic=29.37724940787404, </a:t>
            </a:r>
            <a:r>
              <a:rPr lang="en-US" dirty="0" err="1"/>
              <a:t>pvalue</a:t>
            </a:r>
            <a:r>
              <a:rPr lang="en-US" dirty="0"/>
              <a:t>=6.545578428438524e-28)</a:t>
            </a:r>
          </a:p>
        </p:txBody>
      </p:sp>
    </p:spTree>
    <p:extLst>
      <p:ext uri="{BB962C8B-B14F-4D97-AF65-F5344CB8AC3E}">
        <p14:creationId xmlns:p14="http://schemas.microsoft.com/office/powerpoint/2010/main" val="140863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3" name="Picture 2" descr="A close up of a mans face&#10;&#10;Description automatically generated">
            <a:extLst>
              <a:ext uri="{FF2B5EF4-FFF2-40B4-BE49-F238E27FC236}">
                <a16:creationId xmlns:a16="http://schemas.microsoft.com/office/drawing/2014/main" id="{93690A67-85F4-45DF-978A-3E884A16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269" y="1669357"/>
            <a:ext cx="6664813" cy="4443208"/>
          </a:xfrm>
          <a:prstGeom prst="rect">
            <a:avLst/>
          </a:prstGeom>
        </p:spPr>
      </p:pic>
    </p:spTree>
    <p:extLst>
      <p:ext uri="{BB962C8B-B14F-4D97-AF65-F5344CB8AC3E}">
        <p14:creationId xmlns:p14="http://schemas.microsoft.com/office/powerpoint/2010/main" val="108905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4" name="Picture 3" descr="A screenshot of a cell phone screen with text&#10;&#10;Description automatically generated">
            <a:extLst>
              <a:ext uri="{FF2B5EF4-FFF2-40B4-BE49-F238E27FC236}">
                <a16:creationId xmlns:a16="http://schemas.microsoft.com/office/drawing/2014/main" id="{0EFE4841-E927-46ED-B31E-5D8607100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4" y="1580050"/>
            <a:ext cx="7183303" cy="4788868"/>
          </a:xfrm>
          <a:prstGeom prst="rect">
            <a:avLst/>
          </a:prstGeom>
        </p:spPr>
      </p:pic>
    </p:spTree>
    <p:extLst>
      <p:ext uri="{BB962C8B-B14F-4D97-AF65-F5344CB8AC3E}">
        <p14:creationId xmlns:p14="http://schemas.microsoft.com/office/powerpoint/2010/main" val="53135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3" name="Picture 2" descr="A picture containing text&#10;&#10;Description automatically generated">
            <a:extLst>
              <a:ext uri="{FF2B5EF4-FFF2-40B4-BE49-F238E27FC236}">
                <a16:creationId xmlns:a16="http://schemas.microsoft.com/office/drawing/2014/main" id="{27DCBFCC-E480-4114-8413-E53121B0E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20" y="1678192"/>
            <a:ext cx="6855312" cy="4570208"/>
          </a:xfrm>
          <a:prstGeom prst="rect">
            <a:avLst/>
          </a:prstGeom>
        </p:spPr>
      </p:pic>
    </p:spTree>
    <p:extLst>
      <p:ext uri="{BB962C8B-B14F-4D97-AF65-F5344CB8AC3E}">
        <p14:creationId xmlns:p14="http://schemas.microsoft.com/office/powerpoint/2010/main" val="220179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3" name="Picture 2" descr="A picture containing text&#10;&#10;Description automatically generated">
            <a:extLst>
              <a:ext uri="{FF2B5EF4-FFF2-40B4-BE49-F238E27FC236}">
                <a16:creationId xmlns:a16="http://schemas.microsoft.com/office/drawing/2014/main" id="{27DCBFCC-E480-4114-8413-E53121B0E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20" y="1678192"/>
            <a:ext cx="6855312" cy="4570208"/>
          </a:xfrm>
          <a:prstGeom prst="rect">
            <a:avLst/>
          </a:prstGeom>
        </p:spPr>
      </p:pic>
    </p:spTree>
    <p:extLst>
      <p:ext uri="{BB962C8B-B14F-4D97-AF65-F5344CB8AC3E}">
        <p14:creationId xmlns:p14="http://schemas.microsoft.com/office/powerpoint/2010/main" val="36152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4" name="Picture 3" descr="A picture containing text, businesscard&#10;&#10;Description automatically generated">
            <a:extLst>
              <a:ext uri="{FF2B5EF4-FFF2-40B4-BE49-F238E27FC236}">
                <a16:creationId xmlns:a16="http://schemas.microsoft.com/office/drawing/2014/main" id="{4BA1498C-B7E3-49E7-B9B7-843E3881D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73" y="1679296"/>
            <a:ext cx="6724448" cy="4482965"/>
          </a:xfrm>
          <a:prstGeom prst="rect">
            <a:avLst/>
          </a:prstGeom>
        </p:spPr>
      </p:pic>
    </p:spTree>
    <p:extLst>
      <p:ext uri="{BB962C8B-B14F-4D97-AF65-F5344CB8AC3E}">
        <p14:creationId xmlns:p14="http://schemas.microsoft.com/office/powerpoint/2010/main" val="66523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4" name="Picture 3" descr="A picture containing text, businesscard&#10;&#10;Description automatically generated">
            <a:extLst>
              <a:ext uri="{FF2B5EF4-FFF2-40B4-BE49-F238E27FC236}">
                <a16:creationId xmlns:a16="http://schemas.microsoft.com/office/drawing/2014/main" id="{4BA1498C-B7E3-49E7-B9B7-843E3881D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73" y="1679296"/>
            <a:ext cx="6724448" cy="4482965"/>
          </a:xfrm>
          <a:prstGeom prst="rect">
            <a:avLst/>
          </a:prstGeom>
        </p:spPr>
      </p:pic>
    </p:spTree>
    <p:extLst>
      <p:ext uri="{BB962C8B-B14F-4D97-AF65-F5344CB8AC3E}">
        <p14:creationId xmlns:p14="http://schemas.microsoft.com/office/powerpoint/2010/main" val="14585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Release Date</a:t>
            </a:r>
          </a:p>
        </p:txBody>
      </p:sp>
      <p:pic>
        <p:nvPicPr>
          <p:cNvPr id="3" name="Picture 2">
            <a:extLst>
              <a:ext uri="{FF2B5EF4-FFF2-40B4-BE49-F238E27FC236}">
                <a16:creationId xmlns:a16="http://schemas.microsoft.com/office/drawing/2014/main" id="{E67D3267-84F0-4E8B-8B48-9A35E251C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211" y="1449455"/>
            <a:ext cx="9100930" cy="4550465"/>
          </a:xfrm>
          <a:prstGeom prst="rect">
            <a:avLst/>
          </a:prstGeom>
        </p:spPr>
      </p:pic>
      <p:sp>
        <p:nvSpPr>
          <p:cNvPr id="7" name="Rectangle 6">
            <a:extLst>
              <a:ext uri="{FF2B5EF4-FFF2-40B4-BE49-F238E27FC236}">
                <a16:creationId xmlns:a16="http://schemas.microsoft.com/office/drawing/2014/main" id="{C5C825F3-68FA-4E82-A741-F91EBA35BFF7}"/>
              </a:ext>
            </a:extLst>
          </p:cNvPr>
          <p:cNvSpPr/>
          <p:nvPr/>
        </p:nvSpPr>
        <p:spPr>
          <a:xfrm>
            <a:off x="2014330" y="6137270"/>
            <a:ext cx="9942443" cy="369332"/>
          </a:xfrm>
          <a:prstGeom prst="rect">
            <a:avLst/>
          </a:prstGeom>
        </p:spPr>
        <p:txBody>
          <a:bodyPr wrap="square">
            <a:spAutoFit/>
          </a:bodyPr>
          <a:lstStyle/>
          <a:p>
            <a:r>
              <a:rPr lang="en-US" dirty="0" err="1"/>
              <a:t>F_onewayResult</a:t>
            </a:r>
            <a:r>
              <a:rPr lang="en-US" dirty="0"/>
              <a:t>(statistic=10.874730742925472, </a:t>
            </a:r>
            <a:r>
              <a:rPr lang="en-US" dirty="0" err="1"/>
              <a:t>pvalue</a:t>
            </a:r>
            <a:r>
              <a:rPr lang="en-US" dirty="0"/>
              <a:t>=3.6178800066850965e-19)</a:t>
            </a:r>
          </a:p>
        </p:txBody>
      </p:sp>
    </p:spTree>
    <p:extLst>
      <p:ext uri="{BB962C8B-B14F-4D97-AF65-F5344CB8AC3E}">
        <p14:creationId xmlns:p14="http://schemas.microsoft.com/office/powerpoint/2010/main" val="123799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Runtime</a:t>
            </a:r>
          </a:p>
        </p:txBody>
      </p:sp>
      <p:pic>
        <p:nvPicPr>
          <p:cNvPr id="4" name="Picture 3" descr="A screenshot of a cell phone&#10;&#10;Description automatically generated">
            <a:extLst>
              <a:ext uri="{FF2B5EF4-FFF2-40B4-BE49-F238E27FC236}">
                <a16:creationId xmlns:a16="http://schemas.microsoft.com/office/drawing/2014/main" id="{FF496E90-602D-4AB4-A49E-D75FBF8E9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34" y="1480410"/>
            <a:ext cx="9146084" cy="4573042"/>
          </a:xfrm>
          <a:prstGeom prst="rect">
            <a:avLst/>
          </a:prstGeom>
        </p:spPr>
      </p:pic>
    </p:spTree>
    <p:extLst>
      <p:ext uri="{BB962C8B-B14F-4D97-AF65-F5344CB8AC3E}">
        <p14:creationId xmlns:p14="http://schemas.microsoft.com/office/powerpoint/2010/main" val="3408017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Runtime</a:t>
            </a:r>
          </a:p>
        </p:txBody>
      </p:sp>
      <p:pic>
        <p:nvPicPr>
          <p:cNvPr id="6" name="Picture 5">
            <a:extLst>
              <a:ext uri="{FF2B5EF4-FFF2-40B4-BE49-F238E27FC236}">
                <a16:creationId xmlns:a16="http://schemas.microsoft.com/office/drawing/2014/main" id="{37050353-C27E-497E-92F4-84C3F7FE49E0}"/>
              </a:ext>
            </a:extLst>
          </p:cNvPr>
          <p:cNvPicPr>
            <a:picLocks noChangeAspect="1"/>
          </p:cNvPicPr>
          <p:nvPr/>
        </p:nvPicPr>
        <p:blipFill>
          <a:blip r:embed="rId2"/>
          <a:stretch>
            <a:fillRect/>
          </a:stretch>
        </p:blipFill>
        <p:spPr>
          <a:xfrm>
            <a:off x="1433622" y="1422843"/>
            <a:ext cx="9324756" cy="5180419"/>
          </a:xfrm>
          <a:prstGeom prst="rect">
            <a:avLst/>
          </a:prstGeom>
        </p:spPr>
      </p:pic>
    </p:spTree>
    <p:extLst>
      <p:ext uri="{BB962C8B-B14F-4D97-AF65-F5344CB8AC3E}">
        <p14:creationId xmlns:p14="http://schemas.microsoft.com/office/powerpoint/2010/main" val="271537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Runtime</a:t>
            </a:r>
          </a:p>
        </p:txBody>
      </p:sp>
      <p:pic>
        <p:nvPicPr>
          <p:cNvPr id="3" name="Picture 2" descr="A screenshot of a cell phone&#10;&#10;Description automatically generated">
            <a:extLst>
              <a:ext uri="{FF2B5EF4-FFF2-40B4-BE49-F238E27FC236}">
                <a16:creationId xmlns:a16="http://schemas.microsoft.com/office/drawing/2014/main" id="{E96666FF-4EF1-4F1A-B3D3-C83E31274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34" y="1675358"/>
            <a:ext cx="9146084" cy="4573042"/>
          </a:xfrm>
          <a:prstGeom prst="rect">
            <a:avLst/>
          </a:prstGeom>
        </p:spPr>
      </p:pic>
    </p:spTree>
    <p:extLst>
      <p:ext uri="{BB962C8B-B14F-4D97-AF65-F5344CB8AC3E}">
        <p14:creationId xmlns:p14="http://schemas.microsoft.com/office/powerpoint/2010/main" val="381157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D39-2E2E-4FEC-ADE3-925AB11B990C}"/>
              </a:ext>
            </a:extLst>
          </p:cNvPr>
          <p:cNvSpPr>
            <a:spLocks noGrp="1"/>
          </p:cNvSpPr>
          <p:nvPr>
            <p:ph type="title"/>
          </p:nvPr>
        </p:nvSpPr>
        <p:spPr/>
        <p:txBody>
          <a:bodyPr/>
          <a:lstStyle/>
          <a:p>
            <a:r>
              <a:rPr lang="en-US" dirty="0"/>
              <a:t>Interesting Findings</a:t>
            </a:r>
          </a:p>
        </p:txBody>
      </p:sp>
      <p:sp>
        <p:nvSpPr>
          <p:cNvPr id="3" name="TextBox 2">
            <a:extLst>
              <a:ext uri="{FF2B5EF4-FFF2-40B4-BE49-F238E27FC236}">
                <a16:creationId xmlns:a16="http://schemas.microsoft.com/office/drawing/2014/main" id="{2E1CDD25-C2AE-4E87-BFCB-D724370ECCBF}"/>
              </a:ext>
            </a:extLst>
          </p:cNvPr>
          <p:cNvSpPr txBox="1"/>
          <p:nvPr/>
        </p:nvSpPr>
        <p:spPr>
          <a:xfrm>
            <a:off x="733427" y="1628776"/>
            <a:ext cx="10948986" cy="4832092"/>
          </a:xfrm>
          <a:prstGeom prst="rect">
            <a:avLst/>
          </a:prstGeom>
          <a:noFill/>
        </p:spPr>
        <p:txBody>
          <a:bodyPr wrap="square" rtlCol="0">
            <a:spAutoFit/>
          </a:bodyPr>
          <a:lstStyle/>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Based on our intuition and the wider distribution, we expected that critic’s ratings would have been the better determinate of box office results but it was actually the user ratings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When looking at the top genres with box office success, most of the genres had a gradual increase in average revenue over the years. However, the genre with the most box office revenue had inconsistencies, with some years being drastically better than other years.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We also expected PG-13 movies to be the most profitable on average because of the number of releases. However, due to the number of flops PG-13 movies produce, it makes sense that G movies show the biggest average earnings.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looking at monthly distribution of earnings, it was interesting to see earnings by quarter are roughly equal. By season or individual month, it is clear as to see which times of the year are most profitable.</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Was not expecting to find a relationship with runtime and box office results. The thought was if a movie was good, it did not matter how long the movie was.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Given the data, an accurate assumption that can be made is that the majority of movies did not perform well and made less than $100 million at the box office.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346678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04585-8A7A-400E-89F5-7A18806249B5}"/>
              </a:ext>
            </a:extLst>
          </p:cNvPr>
          <p:cNvSpPr>
            <a:spLocks noGrp="1"/>
          </p:cNvSpPr>
          <p:nvPr>
            <p:ph type="title"/>
          </p:nvPr>
        </p:nvSpPr>
        <p:spPr/>
        <p:txBody>
          <a:bodyPr/>
          <a:lstStyle/>
          <a:p>
            <a:r>
              <a:rPr lang="en-US" dirty="0">
                <a:effectLst/>
              </a:rPr>
              <a:t>Post Mortem</a:t>
            </a:r>
            <a:endParaRPr lang="en-US" dirty="0"/>
          </a:p>
        </p:txBody>
      </p:sp>
      <p:sp>
        <p:nvSpPr>
          <p:cNvPr id="4" name="TextBox 3">
            <a:extLst>
              <a:ext uri="{FF2B5EF4-FFF2-40B4-BE49-F238E27FC236}">
                <a16:creationId xmlns:a16="http://schemas.microsoft.com/office/drawing/2014/main" id="{C7F18598-C141-4BF6-83B0-3D66F0ED9164}"/>
              </a:ext>
            </a:extLst>
          </p:cNvPr>
          <p:cNvSpPr txBox="1"/>
          <p:nvPr/>
        </p:nvSpPr>
        <p:spPr>
          <a:xfrm>
            <a:off x="607162" y="1580050"/>
            <a:ext cx="10460736" cy="3477875"/>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latin typeface="+mj-lt"/>
                <a:ea typeface="+mj-ea"/>
              </a:rPr>
              <a:t>We would have liked to perform a statistical analysis incorporating all the variables to see how they interact, but due deficiencies in time and expertise, we could not</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If there was more time to work, it would be interesting to compile a bigger list of movies to see if these trends are similar to trends in the past or if they have evolved over time.</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There were issues when trying to account for inflation that we would have wanted more time to try to incorporate into our data.</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Another factor to possibly look at if given more time is to find out how the budget of the movie effects how much the movie makes at the box office.</a:t>
            </a:r>
          </a:p>
        </p:txBody>
      </p:sp>
    </p:spTree>
    <p:extLst>
      <p:ext uri="{BB962C8B-B14F-4D97-AF65-F5344CB8AC3E}">
        <p14:creationId xmlns:p14="http://schemas.microsoft.com/office/powerpoint/2010/main" val="259146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4585871"/>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when the movie is released affect the box office</a:t>
            </a:r>
            <a:br>
              <a:rPr lang="en-US" sz="2000" dirty="0"/>
            </a:br>
            <a:endParaRPr lang="en-US" sz="2000" dirty="0"/>
          </a:p>
          <a:p>
            <a:pPr marL="800100" lvl="1" indent="-342900">
              <a:buFont typeface="Arial" panose="020B0604020202020204" pitchFamily="34" charset="0"/>
              <a:buChar char="•"/>
            </a:pPr>
            <a:r>
              <a:rPr lang="en-US" sz="2000" dirty="0"/>
              <a:t>Does MPAA rating affect the box office?</a:t>
            </a:r>
            <a:br>
              <a:rPr lang="en-US" sz="2000" dirty="0"/>
            </a:br>
            <a:endParaRPr lang="en-US" sz="2000" dirty="0"/>
          </a:p>
          <a:p>
            <a:pPr marL="800100" lvl="1" indent="-342900">
              <a:buFont typeface="Arial" panose="020B0604020202020204" pitchFamily="34" charset="0"/>
              <a:buChar char="•"/>
            </a:pPr>
            <a:r>
              <a:rPr lang="en-US" sz="2000" dirty="0"/>
              <a:t>Does runtime affect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3539430"/>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NaN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vs “N/A”</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Currency format string</a:t>
            </a: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User vs Critic Rating</a:t>
            </a:r>
          </a:p>
        </p:txBody>
      </p:sp>
      <p:pic>
        <p:nvPicPr>
          <p:cNvPr id="3" name="Picture 2" descr="A screenshot of a cell phone&#10;&#10;Description automatically generated">
            <a:extLst>
              <a:ext uri="{FF2B5EF4-FFF2-40B4-BE49-F238E27FC236}">
                <a16:creationId xmlns:a16="http://schemas.microsoft.com/office/drawing/2014/main" id="{5908121D-70E8-4AF6-B557-1C4C1894F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077" y="1885076"/>
            <a:ext cx="5487650" cy="3658433"/>
          </a:xfrm>
          <a:prstGeom prst="rect">
            <a:avLst/>
          </a:prstGeom>
        </p:spPr>
      </p:pic>
      <p:sp>
        <p:nvSpPr>
          <p:cNvPr id="8" name="Rectangle 7">
            <a:extLst>
              <a:ext uri="{FF2B5EF4-FFF2-40B4-BE49-F238E27FC236}">
                <a16:creationId xmlns:a16="http://schemas.microsoft.com/office/drawing/2014/main" id="{227DDBC3-22CA-4CB9-8F3F-95CD07F78AD5}"/>
              </a:ext>
            </a:extLst>
          </p:cNvPr>
          <p:cNvSpPr/>
          <p:nvPr/>
        </p:nvSpPr>
        <p:spPr>
          <a:xfrm>
            <a:off x="3744809" y="5879068"/>
            <a:ext cx="4691734" cy="369332"/>
          </a:xfrm>
          <a:prstGeom prst="rect">
            <a:avLst/>
          </a:prstGeom>
        </p:spPr>
        <p:txBody>
          <a:bodyPr wrap="none">
            <a:spAutoFit/>
          </a:bodyPr>
          <a:lstStyle/>
          <a:p>
            <a:r>
              <a:rPr lang="en-US" dirty="0"/>
              <a:t>Two Sample P value = 3.64643515520769e-62</a:t>
            </a:r>
          </a:p>
        </p:txBody>
      </p:sp>
    </p:spTree>
    <p:extLst>
      <p:ext uri="{BB962C8B-B14F-4D97-AF65-F5344CB8AC3E}">
        <p14:creationId xmlns:p14="http://schemas.microsoft.com/office/powerpoint/2010/main" val="402611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User vs Critic Rating</a:t>
            </a:r>
          </a:p>
        </p:txBody>
      </p:sp>
      <p:pic>
        <p:nvPicPr>
          <p:cNvPr id="3" name="Picture 2" descr="A screenshot of a social media post&#10;&#10;Description automatically generated">
            <a:extLst>
              <a:ext uri="{FF2B5EF4-FFF2-40B4-BE49-F238E27FC236}">
                <a16:creationId xmlns:a16="http://schemas.microsoft.com/office/drawing/2014/main" id="{6B8FB55C-A759-4CF7-8B5D-30FD8E96B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92000" cy="3048000"/>
          </a:xfrm>
          <a:prstGeom prst="rect">
            <a:avLst/>
          </a:prstGeom>
        </p:spPr>
      </p:pic>
    </p:spTree>
    <p:extLst>
      <p:ext uri="{BB962C8B-B14F-4D97-AF65-F5344CB8AC3E}">
        <p14:creationId xmlns:p14="http://schemas.microsoft.com/office/powerpoint/2010/main" val="398463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User vs Critic Rating</a:t>
            </a:r>
          </a:p>
        </p:txBody>
      </p:sp>
      <p:pic>
        <p:nvPicPr>
          <p:cNvPr id="2" name="Picture 1">
            <a:extLst>
              <a:ext uri="{FF2B5EF4-FFF2-40B4-BE49-F238E27FC236}">
                <a16:creationId xmlns:a16="http://schemas.microsoft.com/office/drawing/2014/main" id="{33981C83-336C-4112-881A-B041B0ED8556}"/>
              </a:ext>
            </a:extLst>
          </p:cNvPr>
          <p:cNvPicPr>
            <a:picLocks noChangeAspect="1"/>
          </p:cNvPicPr>
          <p:nvPr/>
        </p:nvPicPr>
        <p:blipFill>
          <a:blip r:embed="rId2"/>
          <a:stretch>
            <a:fillRect/>
          </a:stretch>
        </p:blipFill>
        <p:spPr>
          <a:xfrm>
            <a:off x="120343" y="1657259"/>
            <a:ext cx="11951314" cy="3543482"/>
          </a:xfrm>
          <a:prstGeom prst="rect">
            <a:avLst/>
          </a:prstGeom>
        </p:spPr>
      </p:pic>
    </p:spTree>
    <p:extLst>
      <p:ext uri="{BB962C8B-B14F-4D97-AF65-F5344CB8AC3E}">
        <p14:creationId xmlns:p14="http://schemas.microsoft.com/office/powerpoint/2010/main" val="2103557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659</Words>
  <Application>Microsoft Office PowerPoint</Application>
  <PresentationFormat>Widescreen</PresentationFormat>
  <Paragraphs>76</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lpstr>User vs Critic Rating</vt:lpstr>
      <vt:lpstr>User vs Critic Rating</vt:lpstr>
      <vt:lpstr>User vs Critic Rating</vt:lpstr>
      <vt:lpstr>Data Analysis</vt:lpstr>
      <vt:lpstr>Genre and Box Office Performance</vt:lpstr>
      <vt:lpstr>Genre and Box Office Performance</vt:lpstr>
      <vt:lpstr>MPAA Rating</vt:lpstr>
      <vt:lpstr>MPAA Rating</vt:lpstr>
      <vt:lpstr>MPAA Rating</vt:lpstr>
      <vt:lpstr>Release Date</vt:lpstr>
      <vt:lpstr>Release Date</vt:lpstr>
      <vt:lpstr>Release Date</vt:lpstr>
      <vt:lpstr>Release Date</vt:lpstr>
      <vt:lpstr>Release Date</vt:lpstr>
      <vt:lpstr>Release Date</vt:lpstr>
      <vt:lpstr>Release Date</vt:lpstr>
      <vt:lpstr>Runtime</vt:lpstr>
      <vt:lpstr>Runtime</vt:lpstr>
      <vt:lpstr>Runtime</vt:lpstr>
      <vt:lpstr>Interesting Findings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Nick Candaffio</cp:lastModifiedBy>
  <cp:revision>16</cp:revision>
  <dcterms:created xsi:type="dcterms:W3CDTF">2019-03-06T23:57:49Z</dcterms:created>
  <dcterms:modified xsi:type="dcterms:W3CDTF">2019-03-09T17:38:44Z</dcterms:modified>
</cp:coreProperties>
</file>