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5" r:id="rId5"/>
    <p:sldId id="260" r:id="rId6"/>
    <p:sldId id="261" r:id="rId7"/>
    <p:sldId id="276" r:id="rId8"/>
    <p:sldId id="262" r:id="rId9"/>
    <p:sldId id="277" r:id="rId10"/>
    <p:sldId id="278" r:id="rId11"/>
    <p:sldId id="263" r:id="rId12"/>
    <p:sldId id="279" r:id="rId13"/>
    <p:sldId id="280" r:id="rId14"/>
    <p:sldId id="264" r:id="rId15"/>
    <p:sldId id="281" r:id="rId16"/>
    <p:sldId id="282" r:id="rId17"/>
    <p:sldId id="265" r:id="rId18"/>
    <p:sldId id="283" r:id="rId19"/>
    <p:sldId id="284" r:id="rId20"/>
    <p:sldId id="267" r:id="rId21"/>
    <p:sldId id="268" r:id="rId22"/>
    <p:sldId id="269" r:id="rId23"/>
    <p:sldId id="270" r:id="rId24"/>
    <p:sldId id="271" r:id="rId25"/>
    <p:sldId id="272" r:id="rId26"/>
    <p:sldId id="273" r:id="rId27"/>
    <p:sldId id="274"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0407-2BD9-C8AE-051F-42E7914892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32DE32-4E6E-2E6D-9B45-61D83433A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6344F1-FE34-1E3A-DEF3-1EEA448E7A6D}"/>
              </a:ext>
            </a:extLst>
          </p:cNvPr>
          <p:cNvSpPr>
            <a:spLocks noGrp="1"/>
          </p:cNvSpPr>
          <p:nvPr>
            <p:ph type="dt" sz="half" idx="10"/>
          </p:nvPr>
        </p:nvSpPr>
        <p:spPr/>
        <p:txBody>
          <a:bodyPr/>
          <a:lstStyle/>
          <a:p>
            <a:fld id="{B0CFD664-E62F-4301-BE34-58C98A1E3D2A}" type="datetimeFigureOut">
              <a:rPr lang="en-US" smtClean="0"/>
              <a:t>5/3/2022</a:t>
            </a:fld>
            <a:endParaRPr lang="en-US"/>
          </a:p>
        </p:txBody>
      </p:sp>
      <p:sp>
        <p:nvSpPr>
          <p:cNvPr id="5" name="Footer Placeholder 4">
            <a:extLst>
              <a:ext uri="{FF2B5EF4-FFF2-40B4-BE49-F238E27FC236}">
                <a16:creationId xmlns:a16="http://schemas.microsoft.com/office/drawing/2014/main" id="{D4112FA0-7374-FAF3-9D33-7F9E96101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AE64-960C-89A0-9239-476A741F8533}"/>
              </a:ext>
            </a:extLst>
          </p:cNvPr>
          <p:cNvSpPr>
            <a:spLocks noGrp="1"/>
          </p:cNvSpPr>
          <p:nvPr>
            <p:ph type="sldNum" sz="quarter" idx="12"/>
          </p:nvPr>
        </p:nvSpPr>
        <p:spPr/>
        <p:txBody>
          <a:bodyPr/>
          <a:lstStyle/>
          <a:p>
            <a:fld id="{45459263-94BE-4330-BC05-63FEE91160BD}" type="slidenum">
              <a:rPr lang="en-US" smtClean="0"/>
              <a:t>‹#›</a:t>
            </a:fld>
            <a:endParaRPr lang="en-US"/>
          </a:p>
        </p:txBody>
      </p:sp>
    </p:spTree>
    <p:extLst>
      <p:ext uri="{BB962C8B-B14F-4D97-AF65-F5344CB8AC3E}">
        <p14:creationId xmlns:p14="http://schemas.microsoft.com/office/powerpoint/2010/main" val="236202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E2E9-0A69-EFD9-B233-5BE82BBF23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7C4C01-64E2-A5CC-B794-C7C53E19AE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85ADB-85EF-2C1A-5BF9-676ADD4AF8EA}"/>
              </a:ext>
            </a:extLst>
          </p:cNvPr>
          <p:cNvSpPr>
            <a:spLocks noGrp="1"/>
          </p:cNvSpPr>
          <p:nvPr>
            <p:ph type="dt" sz="half" idx="10"/>
          </p:nvPr>
        </p:nvSpPr>
        <p:spPr/>
        <p:txBody>
          <a:bodyPr/>
          <a:lstStyle/>
          <a:p>
            <a:fld id="{B0CFD664-E62F-4301-BE34-58C98A1E3D2A}" type="datetimeFigureOut">
              <a:rPr lang="en-US" smtClean="0"/>
              <a:t>5/3/2022</a:t>
            </a:fld>
            <a:endParaRPr lang="en-US"/>
          </a:p>
        </p:txBody>
      </p:sp>
      <p:sp>
        <p:nvSpPr>
          <p:cNvPr id="5" name="Footer Placeholder 4">
            <a:extLst>
              <a:ext uri="{FF2B5EF4-FFF2-40B4-BE49-F238E27FC236}">
                <a16:creationId xmlns:a16="http://schemas.microsoft.com/office/drawing/2014/main" id="{A70E4B54-1400-1A55-EF57-58B8CEA52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5FE18-368C-9F93-903B-861BF46BD52A}"/>
              </a:ext>
            </a:extLst>
          </p:cNvPr>
          <p:cNvSpPr>
            <a:spLocks noGrp="1"/>
          </p:cNvSpPr>
          <p:nvPr>
            <p:ph type="sldNum" sz="quarter" idx="12"/>
          </p:nvPr>
        </p:nvSpPr>
        <p:spPr/>
        <p:txBody>
          <a:bodyPr/>
          <a:lstStyle/>
          <a:p>
            <a:fld id="{45459263-94BE-4330-BC05-63FEE91160BD}" type="slidenum">
              <a:rPr lang="en-US" smtClean="0"/>
              <a:t>‹#›</a:t>
            </a:fld>
            <a:endParaRPr lang="en-US"/>
          </a:p>
        </p:txBody>
      </p:sp>
    </p:spTree>
    <p:extLst>
      <p:ext uri="{BB962C8B-B14F-4D97-AF65-F5344CB8AC3E}">
        <p14:creationId xmlns:p14="http://schemas.microsoft.com/office/powerpoint/2010/main" val="248975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CF47AE-B419-773D-6C8D-600F8DED66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32A75F-729D-70F3-88FE-3DA31A8C81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D0B27-E969-E2BA-AF78-AEC4966FF264}"/>
              </a:ext>
            </a:extLst>
          </p:cNvPr>
          <p:cNvSpPr>
            <a:spLocks noGrp="1"/>
          </p:cNvSpPr>
          <p:nvPr>
            <p:ph type="dt" sz="half" idx="10"/>
          </p:nvPr>
        </p:nvSpPr>
        <p:spPr/>
        <p:txBody>
          <a:bodyPr/>
          <a:lstStyle/>
          <a:p>
            <a:fld id="{B0CFD664-E62F-4301-BE34-58C98A1E3D2A}" type="datetimeFigureOut">
              <a:rPr lang="en-US" smtClean="0"/>
              <a:t>5/3/2022</a:t>
            </a:fld>
            <a:endParaRPr lang="en-US"/>
          </a:p>
        </p:txBody>
      </p:sp>
      <p:sp>
        <p:nvSpPr>
          <p:cNvPr id="5" name="Footer Placeholder 4">
            <a:extLst>
              <a:ext uri="{FF2B5EF4-FFF2-40B4-BE49-F238E27FC236}">
                <a16:creationId xmlns:a16="http://schemas.microsoft.com/office/drawing/2014/main" id="{C37093D8-F7F0-8017-9CC3-D662279A9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22673-6FBA-FDED-3E0D-D5589F106E99}"/>
              </a:ext>
            </a:extLst>
          </p:cNvPr>
          <p:cNvSpPr>
            <a:spLocks noGrp="1"/>
          </p:cNvSpPr>
          <p:nvPr>
            <p:ph type="sldNum" sz="quarter" idx="12"/>
          </p:nvPr>
        </p:nvSpPr>
        <p:spPr/>
        <p:txBody>
          <a:bodyPr/>
          <a:lstStyle/>
          <a:p>
            <a:fld id="{45459263-94BE-4330-BC05-63FEE91160BD}" type="slidenum">
              <a:rPr lang="en-US" smtClean="0"/>
              <a:t>‹#›</a:t>
            </a:fld>
            <a:endParaRPr lang="en-US"/>
          </a:p>
        </p:txBody>
      </p:sp>
    </p:spTree>
    <p:extLst>
      <p:ext uri="{BB962C8B-B14F-4D97-AF65-F5344CB8AC3E}">
        <p14:creationId xmlns:p14="http://schemas.microsoft.com/office/powerpoint/2010/main" val="321775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CD43-FBBA-4003-F16E-FA262E8425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C606B-B18A-BF4D-AC90-7FCF725AB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4449C-F1D2-29DB-9E60-709BF4756151}"/>
              </a:ext>
            </a:extLst>
          </p:cNvPr>
          <p:cNvSpPr>
            <a:spLocks noGrp="1"/>
          </p:cNvSpPr>
          <p:nvPr>
            <p:ph type="dt" sz="half" idx="10"/>
          </p:nvPr>
        </p:nvSpPr>
        <p:spPr/>
        <p:txBody>
          <a:bodyPr/>
          <a:lstStyle/>
          <a:p>
            <a:fld id="{B0CFD664-E62F-4301-BE34-58C98A1E3D2A}" type="datetimeFigureOut">
              <a:rPr lang="en-US" smtClean="0"/>
              <a:t>5/3/2022</a:t>
            </a:fld>
            <a:endParaRPr lang="en-US"/>
          </a:p>
        </p:txBody>
      </p:sp>
      <p:sp>
        <p:nvSpPr>
          <p:cNvPr id="5" name="Footer Placeholder 4">
            <a:extLst>
              <a:ext uri="{FF2B5EF4-FFF2-40B4-BE49-F238E27FC236}">
                <a16:creationId xmlns:a16="http://schemas.microsoft.com/office/drawing/2014/main" id="{21466146-8A8B-187F-F0D4-7E1B1576D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28E3A-2692-28C5-0034-7756C4E0504F}"/>
              </a:ext>
            </a:extLst>
          </p:cNvPr>
          <p:cNvSpPr>
            <a:spLocks noGrp="1"/>
          </p:cNvSpPr>
          <p:nvPr>
            <p:ph type="sldNum" sz="quarter" idx="12"/>
          </p:nvPr>
        </p:nvSpPr>
        <p:spPr/>
        <p:txBody>
          <a:bodyPr/>
          <a:lstStyle/>
          <a:p>
            <a:fld id="{45459263-94BE-4330-BC05-63FEE91160BD}" type="slidenum">
              <a:rPr lang="en-US" smtClean="0"/>
              <a:t>‹#›</a:t>
            </a:fld>
            <a:endParaRPr lang="en-US"/>
          </a:p>
        </p:txBody>
      </p:sp>
    </p:spTree>
    <p:extLst>
      <p:ext uri="{BB962C8B-B14F-4D97-AF65-F5344CB8AC3E}">
        <p14:creationId xmlns:p14="http://schemas.microsoft.com/office/powerpoint/2010/main" val="151595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29C5-345A-31B5-0B54-53F1E8E06F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2AB3C7-A970-ECE2-EE91-697EF17C41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B9896D-DD02-C269-6298-73F84CDFA417}"/>
              </a:ext>
            </a:extLst>
          </p:cNvPr>
          <p:cNvSpPr>
            <a:spLocks noGrp="1"/>
          </p:cNvSpPr>
          <p:nvPr>
            <p:ph type="dt" sz="half" idx="10"/>
          </p:nvPr>
        </p:nvSpPr>
        <p:spPr/>
        <p:txBody>
          <a:bodyPr/>
          <a:lstStyle/>
          <a:p>
            <a:fld id="{B0CFD664-E62F-4301-BE34-58C98A1E3D2A}" type="datetimeFigureOut">
              <a:rPr lang="en-US" smtClean="0"/>
              <a:t>5/3/2022</a:t>
            </a:fld>
            <a:endParaRPr lang="en-US"/>
          </a:p>
        </p:txBody>
      </p:sp>
      <p:sp>
        <p:nvSpPr>
          <p:cNvPr id="5" name="Footer Placeholder 4">
            <a:extLst>
              <a:ext uri="{FF2B5EF4-FFF2-40B4-BE49-F238E27FC236}">
                <a16:creationId xmlns:a16="http://schemas.microsoft.com/office/drawing/2014/main" id="{7D0A53A3-9921-8277-2053-509C5FC49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BCA14-6143-A69C-770A-170C78928303}"/>
              </a:ext>
            </a:extLst>
          </p:cNvPr>
          <p:cNvSpPr>
            <a:spLocks noGrp="1"/>
          </p:cNvSpPr>
          <p:nvPr>
            <p:ph type="sldNum" sz="quarter" idx="12"/>
          </p:nvPr>
        </p:nvSpPr>
        <p:spPr/>
        <p:txBody>
          <a:bodyPr/>
          <a:lstStyle/>
          <a:p>
            <a:fld id="{45459263-94BE-4330-BC05-63FEE91160BD}" type="slidenum">
              <a:rPr lang="en-US" smtClean="0"/>
              <a:t>‹#›</a:t>
            </a:fld>
            <a:endParaRPr lang="en-US"/>
          </a:p>
        </p:txBody>
      </p:sp>
    </p:spTree>
    <p:extLst>
      <p:ext uri="{BB962C8B-B14F-4D97-AF65-F5344CB8AC3E}">
        <p14:creationId xmlns:p14="http://schemas.microsoft.com/office/powerpoint/2010/main" val="103000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A3B4-66FC-3281-6AEC-4B6D87CFC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4C2D59-8B89-22B9-22B8-268E7C1B84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71277D-D1D7-BF38-802F-DF735B4A0E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F08303-591D-AA9F-DB71-6004D6C1E7C5}"/>
              </a:ext>
            </a:extLst>
          </p:cNvPr>
          <p:cNvSpPr>
            <a:spLocks noGrp="1"/>
          </p:cNvSpPr>
          <p:nvPr>
            <p:ph type="dt" sz="half" idx="10"/>
          </p:nvPr>
        </p:nvSpPr>
        <p:spPr/>
        <p:txBody>
          <a:bodyPr/>
          <a:lstStyle/>
          <a:p>
            <a:fld id="{B0CFD664-E62F-4301-BE34-58C98A1E3D2A}" type="datetimeFigureOut">
              <a:rPr lang="en-US" smtClean="0"/>
              <a:t>5/3/2022</a:t>
            </a:fld>
            <a:endParaRPr lang="en-US"/>
          </a:p>
        </p:txBody>
      </p:sp>
      <p:sp>
        <p:nvSpPr>
          <p:cNvPr id="6" name="Footer Placeholder 5">
            <a:extLst>
              <a:ext uri="{FF2B5EF4-FFF2-40B4-BE49-F238E27FC236}">
                <a16:creationId xmlns:a16="http://schemas.microsoft.com/office/drawing/2014/main" id="{F814BC7F-AB9B-AA8C-8454-68186D22F1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BB8C1-57FC-4BBA-565F-D1915D0DDCAF}"/>
              </a:ext>
            </a:extLst>
          </p:cNvPr>
          <p:cNvSpPr>
            <a:spLocks noGrp="1"/>
          </p:cNvSpPr>
          <p:nvPr>
            <p:ph type="sldNum" sz="quarter" idx="12"/>
          </p:nvPr>
        </p:nvSpPr>
        <p:spPr/>
        <p:txBody>
          <a:bodyPr/>
          <a:lstStyle/>
          <a:p>
            <a:fld id="{45459263-94BE-4330-BC05-63FEE91160BD}" type="slidenum">
              <a:rPr lang="en-US" smtClean="0"/>
              <a:t>‹#›</a:t>
            </a:fld>
            <a:endParaRPr lang="en-US"/>
          </a:p>
        </p:txBody>
      </p:sp>
    </p:spTree>
    <p:extLst>
      <p:ext uri="{BB962C8B-B14F-4D97-AF65-F5344CB8AC3E}">
        <p14:creationId xmlns:p14="http://schemas.microsoft.com/office/powerpoint/2010/main" val="288501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CDE9-AC23-FA05-BC70-08903A0D96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314CF5-8E48-A662-AF85-9C5EFC4926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BA68B1-4D3F-F0E0-F546-B0D976FFFB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B1189D-2D5A-22A9-F1E6-BDA1A18B1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39D8F3-A737-9587-BD03-5139F9304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636055-D228-27A6-7AE8-D44A43629658}"/>
              </a:ext>
            </a:extLst>
          </p:cNvPr>
          <p:cNvSpPr>
            <a:spLocks noGrp="1"/>
          </p:cNvSpPr>
          <p:nvPr>
            <p:ph type="dt" sz="half" idx="10"/>
          </p:nvPr>
        </p:nvSpPr>
        <p:spPr/>
        <p:txBody>
          <a:bodyPr/>
          <a:lstStyle/>
          <a:p>
            <a:fld id="{B0CFD664-E62F-4301-BE34-58C98A1E3D2A}" type="datetimeFigureOut">
              <a:rPr lang="en-US" smtClean="0"/>
              <a:t>5/3/2022</a:t>
            </a:fld>
            <a:endParaRPr lang="en-US"/>
          </a:p>
        </p:txBody>
      </p:sp>
      <p:sp>
        <p:nvSpPr>
          <p:cNvPr id="8" name="Footer Placeholder 7">
            <a:extLst>
              <a:ext uri="{FF2B5EF4-FFF2-40B4-BE49-F238E27FC236}">
                <a16:creationId xmlns:a16="http://schemas.microsoft.com/office/drawing/2014/main" id="{17F8ADCC-8F16-E2A2-EE3D-3DEF0D31E6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CF49D0-927D-D421-9637-436AAC17175E}"/>
              </a:ext>
            </a:extLst>
          </p:cNvPr>
          <p:cNvSpPr>
            <a:spLocks noGrp="1"/>
          </p:cNvSpPr>
          <p:nvPr>
            <p:ph type="sldNum" sz="quarter" idx="12"/>
          </p:nvPr>
        </p:nvSpPr>
        <p:spPr/>
        <p:txBody>
          <a:bodyPr/>
          <a:lstStyle/>
          <a:p>
            <a:fld id="{45459263-94BE-4330-BC05-63FEE91160BD}" type="slidenum">
              <a:rPr lang="en-US" smtClean="0"/>
              <a:t>‹#›</a:t>
            </a:fld>
            <a:endParaRPr lang="en-US"/>
          </a:p>
        </p:txBody>
      </p:sp>
    </p:spTree>
    <p:extLst>
      <p:ext uri="{BB962C8B-B14F-4D97-AF65-F5344CB8AC3E}">
        <p14:creationId xmlns:p14="http://schemas.microsoft.com/office/powerpoint/2010/main" val="146994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2C5F-3ABF-36A7-528E-3C01E2EF38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4C2E35-2F09-176A-F9A5-66E80EA4FE30}"/>
              </a:ext>
            </a:extLst>
          </p:cNvPr>
          <p:cNvSpPr>
            <a:spLocks noGrp="1"/>
          </p:cNvSpPr>
          <p:nvPr>
            <p:ph type="dt" sz="half" idx="10"/>
          </p:nvPr>
        </p:nvSpPr>
        <p:spPr/>
        <p:txBody>
          <a:bodyPr/>
          <a:lstStyle/>
          <a:p>
            <a:fld id="{B0CFD664-E62F-4301-BE34-58C98A1E3D2A}" type="datetimeFigureOut">
              <a:rPr lang="en-US" smtClean="0"/>
              <a:t>5/3/2022</a:t>
            </a:fld>
            <a:endParaRPr lang="en-US"/>
          </a:p>
        </p:txBody>
      </p:sp>
      <p:sp>
        <p:nvSpPr>
          <p:cNvPr id="4" name="Footer Placeholder 3">
            <a:extLst>
              <a:ext uri="{FF2B5EF4-FFF2-40B4-BE49-F238E27FC236}">
                <a16:creationId xmlns:a16="http://schemas.microsoft.com/office/drawing/2014/main" id="{1E3C47CE-B31D-20CA-1F5B-3A63F2D3BA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6A064-42F0-6211-AEF4-026384E5B5AB}"/>
              </a:ext>
            </a:extLst>
          </p:cNvPr>
          <p:cNvSpPr>
            <a:spLocks noGrp="1"/>
          </p:cNvSpPr>
          <p:nvPr>
            <p:ph type="sldNum" sz="quarter" idx="12"/>
          </p:nvPr>
        </p:nvSpPr>
        <p:spPr/>
        <p:txBody>
          <a:bodyPr/>
          <a:lstStyle/>
          <a:p>
            <a:fld id="{45459263-94BE-4330-BC05-63FEE91160BD}" type="slidenum">
              <a:rPr lang="en-US" smtClean="0"/>
              <a:t>‹#›</a:t>
            </a:fld>
            <a:endParaRPr lang="en-US"/>
          </a:p>
        </p:txBody>
      </p:sp>
    </p:spTree>
    <p:extLst>
      <p:ext uri="{BB962C8B-B14F-4D97-AF65-F5344CB8AC3E}">
        <p14:creationId xmlns:p14="http://schemas.microsoft.com/office/powerpoint/2010/main" val="378733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99F9E-991D-AD64-CC8E-833A5ED341A9}"/>
              </a:ext>
            </a:extLst>
          </p:cNvPr>
          <p:cNvSpPr>
            <a:spLocks noGrp="1"/>
          </p:cNvSpPr>
          <p:nvPr>
            <p:ph type="dt" sz="half" idx="10"/>
          </p:nvPr>
        </p:nvSpPr>
        <p:spPr/>
        <p:txBody>
          <a:bodyPr/>
          <a:lstStyle/>
          <a:p>
            <a:fld id="{B0CFD664-E62F-4301-BE34-58C98A1E3D2A}" type="datetimeFigureOut">
              <a:rPr lang="en-US" smtClean="0"/>
              <a:t>5/3/2022</a:t>
            </a:fld>
            <a:endParaRPr lang="en-US"/>
          </a:p>
        </p:txBody>
      </p:sp>
      <p:sp>
        <p:nvSpPr>
          <p:cNvPr id="3" name="Footer Placeholder 2">
            <a:extLst>
              <a:ext uri="{FF2B5EF4-FFF2-40B4-BE49-F238E27FC236}">
                <a16:creationId xmlns:a16="http://schemas.microsoft.com/office/drawing/2014/main" id="{62672FEA-2625-D8B7-F6D3-C160A94FB0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3A5A1B-FF8E-950C-0678-785A3FB57242}"/>
              </a:ext>
            </a:extLst>
          </p:cNvPr>
          <p:cNvSpPr>
            <a:spLocks noGrp="1"/>
          </p:cNvSpPr>
          <p:nvPr>
            <p:ph type="sldNum" sz="quarter" idx="12"/>
          </p:nvPr>
        </p:nvSpPr>
        <p:spPr/>
        <p:txBody>
          <a:bodyPr/>
          <a:lstStyle/>
          <a:p>
            <a:fld id="{45459263-94BE-4330-BC05-63FEE91160BD}" type="slidenum">
              <a:rPr lang="en-US" smtClean="0"/>
              <a:t>‹#›</a:t>
            </a:fld>
            <a:endParaRPr lang="en-US"/>
          </a:p>
        </p:txBody>
      </p:sp>
    </p:spTree>
    <p:extLst>
      <p:ext uri="{BB962C8B-B14F-4D97-AF65-F5344CB8AC3E}">
        <p14:creationId xmlns:p14="http://schemas.microsoft.com/office/powerpoint/2010/main" val="36970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264B-816A-63F5-CED2-9EC7CB76B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5F2AD1-8034-E988-1742-8AD2336F85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35A49B-984E-E8D0-7F99-38C61523C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4CCEF-A408-0D42-80AE-73ADBF3DD2BC}"/>
              </a:ext>
            </a:extLst>
          </p:cNvPr>
          <p:cNvSpPr>
            <a:spLocks noGrp="1"/>
          </p:cNvSpPr>
          <p:nvPr>
            <p:ph type="dt" sz="half" idx="10"/>
          </p:nvPr>
        </p:nvSpPr>
        <p:spPr/>
        <p:txBody>
          <a:bodyPr/>
          <a:lstStyle/>
          <a:p>
            <a:fld id="{B0CFD664-E62F-4301-BE34-58C98A1E3D2A}" type="datetimeFigureOut">
              <a:rPr lang="en-US" smtClean="0"/>
              <a:t>5/3/2022</a:t>
            </a:fld>
            <a:endParaRPr lang="en-US"/>
          </a:p>
        </p:txBody>
      </p:sp>
      <p:sp>
        <p:nvSpPr>
          <p:cNvPr id="6" name="Footer Placeholder 5">
            <a:extLst>
              <a:ext uri="{FF2B5EF4-FFF2-40B4-BE49-F238E27FC236}">
                <a16:creationId xmlns:a16="http://schemas.microsoft.com/office/drawing/2014/main" id="{F02623C3-1088-4CF0-0AC6-AC03E954A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79134-F993-5EFC-28B0-8986FAC975F5}"/>
              </a:ext>
            </a:extLst>
          </p:cNvPr>
          <p:cNvSpPr>
            <a:spLocks noGrp="1"/>
          </p:cNvSpPr>
          <p:nvPr>
            <p:ph type="sldNum" sz="quarter" idx="12"/>
          </p:nvPr>
        </p:nvSpPr>
        <p:spPr/>
        <p:txBody>
          <a:bodyPr/>
          <a:lstStyle/>
          <a:p>
            <a:fld id="{45459263-94BE-4330-BC05-63FEE91160BD}" type="slidenum">
              <a:rPr lang="en-US" smtClean="0"/>
              <a:t>‹#›</a:t>
            </a:fld>
            <a:endParaRPr lang="en-US"/>
          </a:p>
        </p:txBody>
      </p:sp>
    </p:spTree>
    <p:extLst>
      <p:ext uri="{BB962C8B-B14F-4D97-AF65-F5344CB8AC3E}">
        <p14:creationId xmlns:p14="http://schemas.microsoft.com/office/powerpoint/2010/main" val="35200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18EE-1589-DD52-9CA5-813FDF1DCE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93E12B-4D67-73F1-3FED-089B6EE2EA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6DC187-A671-B413-A9D0-C20D5A23F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F5EFC-E622-8160-F3CB-C6F0037B3EB3}"/>
              </a:ext>
            </a:extLst>
          </p:cNvPr>
          <p:cNvSpPr>
            <a:spLocks noGrp="1"/>
          </p:cNvSpPr>
          <p:nvPr>
            <p:ph type="dt" sz="half" idx="10"/>
          </p:nvPr>
        </p:nvSpPr>
        <p:spPr/>
        <p:txBody>
          <a:bodyPr/>
          <a:lstStyle/>
          <a:p>
            <a:fld id="{B0CFD664-E62F-4301-BE34-58C98A1E3D2A}" type="datetimeFigureOut">
              <a:rPr lang="en-US" smtClean="0"/>
              <a:t>5/3/2022</a:t>
            </a:fld>
            <a:endParaRPr lang="en-US"/>
          </a:p>
        </p:txBody>
      </p:sp>
      <p:sp>
        <p:nvSpPr>
          <p:cNvPr id="6" name="Footer Placeholder 5">
            <a:extLst>
              <a:ext uri="{FF2B5EF4-FFF2-40B4-BE49-F238E27FC236}">
                <a16:creationId xmlns:a16="http://schemas.microsoft.com/office/drawing/2014/main" id="{F871B94B-61B8-A59A-A2E2-6372BE0EF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F3DCB-899B-FCA9-9654-62C4A081BB79}"/>
              </a:ext>
            </a:extLst>
          </p:cNvPr>
          <p:cNvSpPr>
            <a:spLocks noGrp="1"/>
          </p:cNvSpPr>
          <p:nvPr>
            <p:ph type="sldNum" sz="quarter" idx="12"/>
          </p:nvPr>
        </p:nvSpPr>
        <p:spPr/>
        <p:txBody>
          <a:bodyPr/>
          <a:lstStyle/>
          <a:p>
            <a:fld id="{45459263-94BE-4330-BC05-63FEE91160BD}" type="slidenum">
              <a:rPr lang="en-US" smtClean="0"/>
              <a:t>‹#›</a:t>
            </a:fld>
            <a:endParaRPr lang="en-US"/>
          </a:p>
        </p:txBody>
      </p:sp>
    </p:spTree>
    <p:extLst>
      <p:ext uri="{BB962C8B-B14F-4D97-AF65-F5344CB8AC3E}">
        <p14:creationId xmlns:p14="http://schemas.microsoft.com/office/powerpoint/2010/main" val="180557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2ED7C-0663-1E94-2A22-FA68E7B6BB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2D0A6D-BFD1-E8B4-4D88-135787BF8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56F54-494C-A493-3D8E-E6E74F63E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FD664-E62F-4301-BE34-58C98A1E3D2A}" type="datetimeFigureOut">
              <a:rPr lang="en-US" smtClean="0"/>
              <a:t>5/3/2022</a:t>
            </a:fld>
            <a:endParaRPr lang="en-US"/>
          </a:p>
        </p:txBody>
      </p:sp>
      <p:sp>
        <p:nvSpPr>
          <p:cNvPr id="5" name="Footer Placeholder 4">
            <a:extLst>
              <a:ext uri="{FF2B5EF4-FFF2-40B4-BE49-F238E27FC236}">
                <a16:creationId xmlns:a16="http://schemas.microsoft.com/office/drawing/2014/main" id="{03503654-F71B-A950-5C1A-4E22758157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282556-40F3-16A6-07E2-0F806E885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59263-94BE-4330-BC05-63FEE91160BD}" type="slidenum">
              <a:rPr lang="en-US" smtClean="0"/>
              <a:t>‹#›</a:t>
            </a:fld>
            <a:endParaRPr lang="en-US"/>
          </a:p>
        </p:txBody>
      </p:sp>
    </p:spTree>
    <p:extLst>
      <p:ext uri="{BB962C8B-B14F-4D97-AF65-F5344CB8AC3E}">
        <p14:creationId xmlns:p14="http://schemas.microsoft.com/office/powerpoint/2010/main" val="2807089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A365-6F76-1153-8EE8-FBAF5FD976D4}"/>
              </a:ext>
            </a:extLst>
          </p:cNvPr>
          <p:cNvSpPr>
            <a:spLocks noGrp="1"/>
          </p:cNvSpPr>
          <p:nvPr>
            <p:ph type="ctrTitle"/>
          </p:nvPr>
        </p:nvSpPr>
        <p:spPr/>
        <p:txBody>
          <a:bodyPr>
            <a:norm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ABC Pharmacy Drug Dispensing and Tracking System</a:t>
            </a:r>
            <a:endParaRPr lang="en-US" sz="4800" dirty="0"/>
          </a:p>
        </p:txBody>
      </p:sp>
      <p:sp>
        <p:nvSpPr>
          <p:cNvPr id="3" name="Subtitle 2">
            <a:extLst>
              <a:ext uri="{FF2B5EF4-FFF2-40B4-BE49-F238E27FC236}">
                <a16:creationId xmlns:a16="http://schemas.microsoft.com/office/drawing/2014/main" id="{9197BA8B-8CA8-BCE9-80B2-8A7526B12A9A}"/>
              </a:ext>
            </a:extLst>
          </p:cNvPr>
          <p:cNvSpPr>
            <a:spLocks noGrp="1"/>
          </p:cNvSpPr>
          <p:nvPr>
            <p:ph type="subTitle" idx="1"/>
          </p:nvPr>
        </p:nvSpPr>
        <p:spPr>
          <a:xfrm>
            <a:off x="1524000" y="3602037"/>
            <a:ext cx="9144000" cy="2281927"/>
          </a:xfrm>
        </p:spPr>
        <p:txBody>
          <a:bodyPr>
            <a:normAutofit/>
          </a:bodyPr>
          <a:lstStyle/>
          <a:p>
            <a:br>
              <a:rPr lang="en-US" dirty="0"/>
            </a:br>
            <a:r>
              <a:rPr lang="en-US" dirty="0"/>
              <a:t>Medha Mallampati</a:t>
            </a:r>
            <a:br>
              <a:rPr lang="en-US" dirty="0"/>
            </a:br>
            <a:br>
              <a:rPr lang="en-US" dirty="0"/>
            </a:br>
            <a:r>
              <a:rPr lang="en-US" dirty="0"/>
              <a:t>SHP Rutgers University</a:t>
            </a:r>
            <a:br>
              <a:rPr lang="en-US" dirty="0"/>
            </a:br>
            <a:r>
              <a:rPr lang="en-US" dirty="0"/>
              <a:t>BINF5115: Healthcare Database Management</a:t>
            </a:r>
            <a:br>
              <a:rPr lang="en-US" dirty="0"/>
            </a:br>
            <a:r>
              <a:rPr lang="en-US" dirty="0"/>
              <a:t>Riddhi Vyas</a:t>
            </a:r>
          </a:p>
        </p:txBody>
      </p:sp>
    </p:spTree>
    <p:extLst>
      <p:ext uri="{BB962C8B-B14F-4D97-AF65-F5344CB8AC3E}">
        <p14:creationId xmlns:p14="http://schemas.microsoft.com/office/powerpoint/2010/main" val="192311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12191998" cy="2716694"/>
          </a:xfrm>
        </p:spPr>
        <p:txBody>
          <a:bodyPr/>
          <a:lstStyle/>
          <a:p>
            <a:r>
              <a:rPr lang="en-US" dirty="0"/>
              <a:t>Table 4: Patients</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0" y="3604591"/>
            <a:ext cx="12191998" cy="3253408"/>
          </a:xfrm>
        </p:spPr>
        <p:txBody>
          <a:bodyPr/>
          <a:lstStyle/>
          <a:p>
            <a:pPr marL="0" indent="0">
              <a:buNone/>
            </a:pPr>
            <a:endParaRPr lang="en-US" dirty="0"/>
          </a:p>
        </p:txBody>
      </p:sp>
      <p:pic>
        <p:nvPicPr>
          <p:cNvPr id="9" name="Picture 8">
            <a:extLst>
              <a:ext uri="{FF2B5EF4-FFF2-40B4-BE49-F238E27FC236}">
                <a16:creationId xmlns:a16="http://schemas.microsoft.com/office/drawing/2014/main" id="{F4EAC8DD-DEF5-719D-1A40-07B9E59F24F9}"/>
              </a:ext>
            </a:extLst>
          </p:cNvPr>
          <p:cNvPicPr>
            <a:picLocks noChangeAspect="1"/>
          </p:cNvPicPr>
          <p:nvPr/>
        </p:nvPicPr>
        <p:blipFill>
          <a:blip r:embed="rId2"/>
          <a:stretch>
            <a:fillRect/>
          </a:stretch>
        </p:blipFill>
        <p:spPr>
          <a:xfrm>
            <a:off x="606145" y="1454563"/>
            <a:ext cx="10979707" cy="5310671"/>
          </a:xfrm>
          <a:prstGeom prst="rect">
            <a:avLst/>
          </a:prstGeom>
        </p:spPr>
      </p:pic>
    </p:spTree>
    <p:extLst>
      <p:ext uri="{BB962C8B-B14F-4D97-AF65-F5344CB8AC3E}">
        <p14:creationId xmlns:p14="http://schemas.microsoft.com/office/powerpoint/2010/main" val="105969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6019800" cy="5970102"/>
          </a:xfrm>
        </p:spPr>
        <p:txBody>
          <a:bodyPr/>
          <a:lstStyle/>
          <a:p>
            <a:r>
              <a:rPr lang="en-US" dirty="0"/>
              <a:t>Table 5: Drugs</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6172199" y="887896"/>
            <a:ext cx="6019799" cy="5970103"/>
          </a:xfrm>
        </p:spPr>
        <p:txBody>
          <a:bodyPr/>
          <a:lstStyle/>
          <a:p>
            <a:r>
              <a:rPr lang="en-US" dirty="0"/>
              <a:t>Table 6: Pharmacist </a:t>
            </a:r>
            <a:br>
              <a:rPr lang="en-US" dirty="0"/>
            </a:br>
            <a:endParaRPr lang="en-US" dirty="0"/>
          </a:p>
        </p:txBody>
      </p:sp>
      <p:pic>
        <p:nvPicPr>
          <p:cNvPr id="5" name="Picture 4">
            <a:extLst>
              <a:ext uri="{FF2B5EF4-FFF2-40B4-BE49-F238E27FC236}">
                <a16:creationId xmlns:a16="http://schemas.microsoft.com/office/drawing/2014/main" id="{94F1292A-EB31-2F8F-95BD-76D7DA9EAB5F}"/>
              </a:ext>
            </a:extLst>
          </p:cNvPr>
          <p:cNvPicPr>
            <a:picLocks noChangeAspect="1"/>
          </p:cNvPicPr>
          <p:nvPr/>
        </p:nvPicPr>
        <p:blipFill>
          <a:blip r:embed="rId2"/>
          <a:stretch>
            <a:fillRect/>
          </a:stretch>
        </p:blipFill>
        <p:spPr>
          <a:xfrm>
            <a:off x="6019800" y="1437239"/>
            <a:ext cx="5410200" cy="2181225"/>
          </a:xfrm>
          <a:prstGeom prst="rect">
            <a:avLst/>
          </a:prstGeom>
        </p:spPr>
      </p:pic>
      <p:pic>
        <p:nvPicPr>
          <p:cNvPr id="6" name="Picture 5">
            <a:extLst>
              <a:ext uri="{FF2B5EF4-FFF2-40B4-BE49-F238E27FC236}">
                <a16:creationId xmlns:a16="http://schemas.microsoft.com/office/drawing/2014/main" id="{FA197CF0-248E-7EB3-970E-B1638D98DC76}"/>
              </a:ext>
            </a:extLst>
          </p:cNvPr>
          <p:cNvPicPr>
            <a:picLocks noChangeAspect="1"/>
          </p:cNvPicPr>
          <p:nvPr/>
        </p:nvPicPr>
        <p:blipFill>
          <a:blip r:embed="rId3"/>
          <a:stretch>
            <a:fillRect/>
          </a:stretch>
        </p:blipFill>
        <p:spPr>
          <a:xfrm>
            <a:off x="0" y="1285667"/>
            <a:ext cx="5457825" cy="3438525"/>
          </a:xfrm>
          <a:prstGeom prst="rect">
            <a:avLst/>
          </a:prstGeom>
        </p:spPr>
      </p:pic>
      <p:pic>
        <p:nvPicPr>
          <p:cNvPr id="7" name="Picture 6">
            <a:extLst>
              <a:ext uri="{FF2B5EF4-FFF2-40B4-BE49-F238E27FC236}">
                <a16:creationId xmlns:a16="http://schemas.microsoft.com/office/drawing/2014/main" id="{141D4D19-76F8-C45A-A572-0CCAE18D9443}"/>
              </a:ext>
            </a:extLst>
          </p:cNvPr>
          <p:cNvPicPr>
            <a:picLocks noChangeAspect="1"/>
          </p:cNvPicPr>
          <p:nvPr/>
        </p:nvPicPr>
        <p:blipFill>
          <a:blip r:embed="rId4"/>
          <a:stretch>
            <a:fillRect/>
          </a:stretch>
        </p:blipFill>
        <p:spPr>
          <a:xfrm>
            <a:off x="6019800" y="3685345"/>
            <a:ext cx="5972175" cy="1447800"/>
          </a:xfrm>
          <a:prstGeom prst="rect">
            <a:avLst/>
          </a:prstGeom>
        </p:spPr>
      </p:pic>
      <p:pic>
        <p:nvPicPr>
          <p:cNvPr id="9" name="Picture 8">
            <a:extLst>
              <a:ext uri="{FF2B5EF4-FFF2-40B4-BE49-F238E27FC236}">
                <a16:creationId xmlns:a16="http://schemas.microsoft.com/office/drawing/2014/main" id="{7578E90C-F40F-3DB9-2430-2A413AC9DDC0}"/>
              </a:ext>
            </a:extLst>
          </p:cNvPr>
          <p:cNvPicPr>
            <a:picLocks noChangeAspect="1"/>
          </p:cNvPicPr>
          <p:nvPr/>
        </p:nvPicPr>
        <p:blipFill>
          <a:blip r:embed="rId5"/>
          <a:stretch>
            <a:fillRect/>
          </a:stretch>
        </p:blipFill>
        <p:spPr>
          <a:xfrm>
            <a:off x="0" y="4872245"/>
            <a:ext cx="5619750" cy="1400175"/>
          </a:xfrm>
          <a:prstGeom prst="rect">
            <a:avLst/>
          </a:prstGeom>
        </p:spPr>
      </p:pic>
    </p:spTree>
    <p:extLst>
      <p:ext uri="{BB962C8B-B14F-4D97-AF65-F5344CB8AC3E}">
        <p14:creationId xmlns:p14="http://schemas.microsoft.com/office/powerpoint/2010/main" val="3964017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6019800" cy="5970102"/>
          </a:xfrm>
        </p:spPr>
        <p:txBody>
          <a:bodyPr/>
          <a:lstStyle/>
          <a:p>
            <a:r>
              <a:rPr lang="en-US" dirty="0"/>
              <a:t>Table 5: Drugs</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6172199" y="887896"/>
            <a:ext cx="6019799" cy="5970103"/>
          </a:xfrm>
        </p:spPr>
        <p:txBody>
          <a:bodyPr/>
          <a:lstStyle/>
          <a:p>
            <a:pPr marL="0" indent="0">
              <a:buNone/>
            </a:pPr>
            <a:br>
              <a:rPr lang="en-US" dirty="0"/>
            </a:br>
            <a:endParaRPr lang="en-US" dirty="0"/>
          </a:p>
        </p:txBody>
      </p:sp>
      <p:pic>
        <p:nvPicPr>
          <p:cNvPr id="10" name="Picture 9">
            <a:extLst>
              <a:ext uri="{FF2B5EF4-FFF2-40B4-BE49-F238E27FC236}">
                <a16:creationId xmlns:a16="http://schemas.microsoft.com/office/drawing/2014/main" id="{A407EFDD-BB4B-EA6A-4326-0CD97FD70DEB}"/>
              </a:ext>
            </a:extLst>
          </p:cNvPr>
          <p:cNvPicPr>
            <a:picLocks noChangeAspect="1"/>
          </p:cNvPicPr>
          <p:nvPr/>
        </p:nvPicPr>
        <p:blipFill>
          <a:blip r:embed="rId2"/>
          <a:stretch>
            <a:fillRect/>
          </a:stretch>
        </p:blipFill>
        <p:spPr>
          <a:xfrm>
            <a:off x="354366" y="1358790"/>
            <a:ext cx="11483267" cy="5499209"/>
          </a:xfrm>
          <a:prstGeom prst="rect">
            <a:avLst/>
          </a:prstGeom>
        </p:spPr>
      </p:pic>
    </p:spTree>
    <p:extLst>
      <p:ext uri="{BB962C8B-B14F-4D97-AF65-F5344CB8AC3E}">
        <p14:creationId xmlns:p14="http://schemas.microsoft.com/office/powerpoint/2010/main" val="152401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6019800" cy="5970102"/>
          </a:xfrm>
        </p:spPr>
        <p:txBody>
          <a:bodyPr/>
          <a:lstStyle/>
          <a:p>
            <a:r>
              <a:rPr lang="en-US" dirty="0"/>
              <a:t>Table 6: Pharmacist</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6172199" y="887896"/>
            <a:ext cx="6019799" cy="5970103"/>
          </a:xfrm>
        </p:spPr>
        <p:txBody>
          <a:bodyPr/>
          <a:lstStyle/>
          <a:p>
            <a:pPr marL="0" indent="0">
              <a:buNone/>
            </a:pPr>
            <a:br>
              <a:rPr lang="en-US" dirty="0"/>
            </a:br>
            <a:endParaRPr lang="en-US" dirty="0"/>
          </a:p>
        </p:txBody>
      </p:sp>
      <p:pic>
        <p:nvPicPr>
          <p:cNvPr id="6" name="Picture 5">
            <a:extLst>
              <a:ext uri="{FF2B5EF4-FFF2-40B4-BE49-F238E27FC236}">
                <a16:creationId xmlns:a16="http://schemas.microsoft.com/office/drawing/2014/main" id="{0B1745F4-B829-44BC-897E-FC0FF7F3204D}"/>
              </a:ext>
            </a:extLst>
          </p:cNvPr>
          <p:cNvPicPr>
            <a:picLocks noChangeAspect="1"/>
          </p:cNvPicPr>
          <p:nvPr/>
        </p:nvPicPr>
        <p:blipFill>
          <a:blip r:embed="rId2"/>
          <a:stretch>
            <a:fillRect/>
          </a:stretch>
        </p:blipFill>
        <p:spPr>
          <a:xfrm>
            <a:off x="303068" y="1624054"/>
            <a:ext cx="11585864" cy="3398520"/>
          </a:xfrm>
          <a:prstGeom prst="rect">
            <a:avLst/>
          </a:prstGeom>
        </p:spPr>
      </p:pic>
    </p:spTree>
    <p:extLst>
      <p:ext uri="{BB962C8B-B14F-4D97-AF65-F5344CB8AC3E}">
        <p14:creationId xmlns:p14="http://schemas.microsoft.com/office/powerpoint/2010/main" val="382876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6019800" cy="5970102"/>
          </a:xfrm>
        </p:spPr>
        <p:txBody>
          <a:bodyPr/>
          <a:lstStyle/>
          <a:p>
            <a:r>
              <a:rPr lang="en-US" dirty="0"/>
              <a:t>Table 7: Prescription</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6172199" y="887896"/>
            <a:ext cx="6019799" cy="5970103"/>
          </a:xfrm>
        </p:spPr>
        <p:txBody>
          <a:bodyPr/>
          <a:lstStyle/>
          <a:p>
            <a:r>
              <a:rPr lang="en-US" dirty="0"/>
              <a:t>Table 8: Prescription Items</a:t>
            </a:r>
            <a:br>
              <a:rPr lang="en-US" dirty="0"/>
            </a:br>
            <a:endParaRPr lang="en-US" dirty="0"/>
          </a:p>
        </p:txBody>
      </p:sp>
      <p:pic>
        <p:nvPicPr>
          <p:cNvPr id="5" name="Picture 4">
            <a:extLst>
              <a:ext uri="{FF2B5EF4-FFF2-40B4-BE49-F238E27FC236}">
                <a16:creationId xmlns:a16="http://schemas.microsoft.com/office/drawing/2014/main" id="{0753DDF3-11FA-6FD0-D895-3D4DF99FEE80}"/>
              </a:ext>
            </a:extLst>
          </p:cNvPr>
          <p:cNvPicPr>
            <a:picLocks noChangeAspect="1"/>
          </p:cNvPicPr>
          <p:nvPr/>
        </p:nvPicPr>
        <p:blipFill>
          <a:blip r:embed="rId2"/>
          <a:stretch>
            <a:fillRect/>
          </a:stretch>
        </p:blipFill>
        <p:spPr>
          <a:xfrm>
            <a:off x="0" y="1264547"/>
            <a:ext cx="5219700" cy="2314575"/>
          </a:xfrm>
          <a:prstGeom prst="rect">
            <a:avLst/>
          </a:prstGeom>
        </p:spPr>
      </p:pic>
      <p:pic>
        <p:nvPicPr>
          <p:cNvPr id="6" name="Picture 5">
            <a:extLst>
              <a:ext uri="{FF2B5EF4-FFF2-40B4-BE49-F238E27FC236}">
                <a16:creationId xmlns:a16="http://schemas.microsoft.com/office/drawing/2014/main" id="{6E0575CB-1E56-35CC-3A1B-2FB07B848FA9}"/>
              </a:ext>
            </a:extLst>
          </p:cNvPr>
          <p:cNvPicPr>
            <a:picLocks noChangeAspect="1"/>
          </p:cNvPicPr>
          <p:nvPr/>
        </p:nvPicPr>
        <p:blipFill>
          <a:blip r:embed="rId3"/>
          <a:stretch>
            <a:fillRect/>
          </a:stretch>
        </p:blipFill>
        <p:spPr>
          <a:xfrm>
            <a:off x="6096000" y="1264547"/>
            <a:ext cx="5981700" cy="2781300"/>
          </a:xfrm>
          <a:prstGeom prst="rect">
            <a:avLst/>
          </a:prstGeom>
        </p:spPr>
      </p:pic>
      <p:pic>
        <p:nvPicPr>
          <p:cNvPr id="7" name="Picture 6">
            <a:extLst>
              <a:ext uri="{FF2B5EF4-FFF2-40B4-BE49-F238E27FC236}">
                <a16:creationId xmlns:a16="http://schemas.microsoft.com/office/drawing/2014/main" id="{DBADE81F-98D5-94DA-0E55-D3D80C181F23}"/>
              </a:ext>
            </a:extLst>
          </p:cNvPr>
          <p:cNvPicPr>
            <a:picLocks noChangeAspect="1"/>
          </p:cNvPicPr>
          <p:nvPr/>
        </p:nvPicPr>
        <p:blipFill>
          <a:blip r:embed="rId4"/>
          <a:stretch>
            <a:fillRect/>
          </a:stretch>
        </p:blipFill>
        <p:spPr>
          <a:xfrm>
            <a:off x="0" y="3743118"/>
            <a:ext cx="5781676" cy="1447800"/>
          </a:xfrm>
          <a:prstGeom prst="rect">
            <a:avLst/>
          </a:prstGeom>
        </p:spPr>
      </p:pic>
      <p:pic>
        <p:nvPicPr>
          <p:cNvPr id="9" name="Picture 8">
            <a:extLst>
              <a:ext uri="{FF2B5EF4-FFF2-40B4-BE49-F238E27FC236}">
                <a16:creationId xmlns:a16="http://schemas.microsoft.com/office/drawing/2014/main" id="{DD1F992C-B60D-8FBD-DB7D-107D512322B9}"/>
              </a:ext>
            </a:extLst>
          </p:cNvPr>
          <p:cNvPicPr>
            <a:picLocks noChangeAspect="1"/>
          </p:cNvPicPr>
          <p:nvPr/>
        </p:nvPicPr>
        <p:blipFill>
          <a:blip r:embed="rId5"/>
          <a:stretch>
            <a:fillRect/>
          </a:stretch>
        </p:blipFill>
        <p:spPr>
          <a:xfrm>
            <a:off x="5916679" y="4219368"/>
            <a:ext cx="6275319" cy="1428750"/>
          </a:xfrm>
          <a:prstGeom prst="rect">
            <a:avLst/>
          </a:prstGeom>
        </p:spPr>
      </p:pic>
    </p:spTree>
    <p:extLst>
      <p:ext uri="{BB962C8B-B14F-4D97-AF65-F5344CB8AC3E}">
        <p14:creationId xmlns:p14="http://schemas.microsoft.com/office/powerpoint/2010/main" val="22266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6019800" cy="5970102"/>
          </a:xfrm>
        </p:spPr>
        <p:txBody>
          <a:bodyPr/>
          <a:lstStyle/>
          <a:p>
            <a:r>
              <a:rPr lang="en-US" dirty="0"/>
              <a:t>Table 7: Prescription</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6172199" y="887896"/>
            <a:ext cx="6019799" cy="5970103"/>
          </a:xfrm>
        </p:spPr>
        <p:txBody>
          <a:bodyPr/>
          <a:lstStyle/>
          <a:p>
            <a:pPr marL="0" indent="0">
              <a:buNone/>
            </a:pPr>
            <a:br>
              <a:rPr lang="en-US" dirty="0"/>
            </a:br>
            <a:endParaRPr lang="en-US" dirty="0"/>
          </a:p>
        </p:txBody>
      </p:sp>
      <p:pic>
        <p:nvPicPr>
          <p:cNvPr id="10" name="Picture 9">
            <a:extLst>
              <a:ext uri="{FF2B5EF4-FFF2-40B4-BE49-F238E27FC236}">
                <a16:creationId xmlns:a16="http://schemas.microsoft.com/office/drawing/2014/main" id="{32CAFD33-46DE-71B5-2E7D-F86131C63E80}"/>
              </a:ext>
            </a:extLst>
          </p:cNvPr>
          <p:cNvPicPr>
            <a:picLocks noChangeAspect="1"/>
          </p:cNvPicPr>
          <p:nvPr/>
        </p:nvPicPr>
        <p:blipFill>
          <a:blip r:embed="rId2"/>
          <a:stretch>
            <a:fillRect/>
          </a:stretch>
        </p:blipFill>
        <p:spPr>
          <a:xfrm>
            <a:off x="968280" y="1542636"/>
            <a:ext cx="10255440" cy="4520232"/>
          </a:xfrm>
          <a:prstGeom prst="rect">
            <a:avLst/>
          </a:prstGeom>
        </p:spPr>
      </p:pic>
    </p:spTree>
    <p:extLst>
      <p:ext uri="{BB962C8B-B14F-4D97-AF65-F5344CB8AC3E}">
        <p14:creationId xmlns:p14="http://schemas.microsoft.com/office/powerpoint/2010/main" val="377030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2159209" cy="5970102"/>
          </a:xfrm>
        </p:spPr>
        <p:txBody>
          <a:bodyPr/>
          <a:lstStyle/>
          <a:p>
            <a:r>
              <a:rPr lang="en-US" dirty="0"/>
              <a:t>Table 8: Prescription Items</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6172199" y="887896"/>
            <a:ext cx="6019799" cy="5970103"/>
          </a:xfrm>
        </p:spPr>
        <p:txBody>
          <a:bodyPr/>
          <a:lstStyle/>
          <a:p>
            <a:pPr marL="0" indent="0">
              <a:buNone/>
            </a:pPr>
            <a:br>
              <a:rPr lang="en-US" dirty="0"/>
            </a:br>
            <a:endParaRPr lang="en-US" dirty="0"/>
          </a:p>
        </p:txBody>
      </p:sp>
      <p:pic>
        <p:nvPicPr>
          <p:cNvPr id="5" name="Picture 4">
            <a:extLst>
              <a:ext uri="{FF2B5EF4-FFF2-40B4-BE49-F238E27FC236}">
                <a16:creationId xmlns:a16="http://schemas.microsoft.com/office/drawing/2014/main" id="{A1A23429-4E5E-92D2-8296-5532B9562A9F}"/>
              </a:ext>
            </a:extLst>
          </p:cNvPr>
          <p:cNvPicPr>
            <a:picLocks noChangeAspect="1"/>
          </p:cNvPicPr>
          <p:nvPr/>
        </p:nvPicPr>
        <p:blipFill>
          <a:blip r:embed="rId2"/>
          <a:stretch>
            <a:fillRect/>
          </a:stretch>
        </p:blipFill>
        <p:spPr>
          <a:xfrm>
            <a:off x="2450757" y="742121"/>
            <a:ext cx="9238196" cy="6115879"/>
          </a:xfrm>
          <a:prstGeom prst="rect">
            <a:avLst/>
          </a:prstGeom>
        </p:spPr>
      </p:pic>
    </p:spTree>
    <p:extLst>
      <p:ext uri="{BB962C8B-B14F-4D97-AF65-F5344CB8AC3E}">
        <p14:creationId xmlns:p14="http://schemas.microsoft.com/office/powerpoint/2010/main" val="4094059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6019800" cy="5970102"/>
          </a:xfrm>
        </p:spPr>
        <p:txBody>
          <a:bodyPr/>
          <a:lstStyle/>
          <a:p>
            <a:r>
              <a:rPr lang="en-US" dirty="0"/>
              <a:t>Table 9: Orders</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6172199" y="887896"/>
            <a:ext cx="6019799" cy="5970103"/>
          </a:xfrm>
        </p:spPr>
        <p:txBody>
          <a:bodyPr/>
          <a:lstStyle/>
          <a:p>
            <a:r>
              <a:rPr lang="en-US" dirty="0"/>
              <a:t>Table 10: Order Items</a:t>
            </a:r>
            <a:br>
              <a:rPr lang="en-US" dirty="0"/>
            </a:br>
            <a:endParaRPr lang="en-US" dirty="0"/>
          </a:p>
        </p:txBody>
      </p:sp>
      <p:pic>
        <p:nvPicPr>
          <p:cNvPr id="5" name="Picture 4">
            <a:extLst>
              <a:ext uri="{FF2B5EF4-FFF2-40B4-BE49-F238E27FC236}">
                <a16:creationId xmlns:a16="http://schemas.microsoft.com/office/drawing/2014/main" id="{00F2C1A0-B752-4B38-1A22-69CA8741102B}"/>
              </a:ext>
            </a:extLst>
          </p:cNvPr>
          <p:cNvPicPr>
            <a:picLocks noChangeAspect="1"/>
          </p:cNvPicPr>
          <p:nvPr/>
        </p:nvPicPr>
        <p:blipFill>
          <a:blip r:embed="rId2"/>
          <a:stretch>
            <a:fillRect/>
          </a:stretch>
        </p:blipFill>
        <p:spPr>
          <a:xfrm>
            <a:off x="0" y="1301406"/>
            <a:ext cx="5535976" cy="3376612"/>
          </a:xfrm>
          <a:prstGeom prst="rect">
            <a:avLst/>
          </a:prstGeom>
        </p:spPr>
      </p:pic>
      <p:pic>
        <p:nvPicPr>
          <p:cNvPr id="6" name="Picture 5">
            <a:extLst>
              <a:ext uri="{FF2B5EF4-FFF2-40B4-BE49-F238E27FC236}">
                <a16:creationId xmlns:a16="http://schemas.microsoft.com/office/drawing/2014/main" id="{E7AF608E-6E13-900E-AD7E-0C114A6BF499}"/>
              </a:ext>
            </a:extLst>
          </p:cNvPr>
          <p:cNvPicPr>
            <a:picLocks noChangeAspect="1"/>
          </p:cNvPicPr>
          <p:nvPr/>
        </p:nvPicPr>
        <p:blipFill>
          <a:blip r:embed="rId3"/>
          <a:stretch>
            <a:fillRect/>
          </a:stretch>
        </p:blipFill>
        <p:spPr>
          <a:xfrm>
            <a:off x="5616679" y="1261235"/>
            <a:ext cx="6575321" cy="2687914"/>
          </a:xfrm>
          <a:prstGeom prst="rect">
            <a:avLst/>
          </a:prstGeom>
        </p:spPr>
      </p:pic>
      <p:pic>
        <p:nvPicPr>
          <p:cNvPr id="7" name="Picture 6">
            <a:extLst>
              <a:ext uri="{FF2B5EF4-FFF2-40B4-BE49-F238E27FC236}">
                <a16:creationId xmlns:a16="http://schemas.microsoft.com/office/drawing/2014/main" id="{58B90A36-1E7E-B1A4-3CB5-6B87A9F10E99}"/>
              </a:ext>
            </a:extLst>
          </p:cNvPr>
          <p:cNvPicPr>
            <a:picLocks noChangeAspect="1"/>
          </p:cNvPicPr>
          <p:nvPr/>
        </p:nvPicPr>
        <p:blipFill>
          <a:blip r:embed="rId4"/>
          <a:stretch>
            <a:fillRect/>
          </a:stretch>
        </p:blipFill>
        <p:spPr>
          <a:xfrm>
            <a:off x="1950" y="4742206"/>
            <a:ext cx="5686425" cy="1628775"/>
          </a:xfrm>
          <a:prstGeom prst="rect">
            <a:avLst/>
          </a:prstGeom>
        </p:spPr>
      </p:pic>
      <p:pic>
        <p:nvPicPr>
          <p:cNvPr id="9" name="Picture 8">
            <a:extLst>
              <a:ext uri="{FF2B5EF4-FFF2-40B4-BE49-F238E27FC236}">
                <a16:creationId xmlns:a16="http://schemas.microsoft.com/office/drawing/2014/main" id="{3D4BA7C2-6B8C-1E5E-22AD-A3B8B7AF4919}"/>
              </a:ext>
            </a:extLst>
          </p:cNvPr>
          <p:cNvPicPr>
            <a:picLocks noChangeAspect="1"/>
          </p:cNvPicPr>
          <p:nvPr/>
        </p:nvPicPr>
        <p:blipFill>
          <a:blip r:embed="rId5"/>
          <a:stretch>
            <a:fillRect/>
          </a:stretch>
        </p:blipFill>
        <p:spPr>
          <a:xfrm>
            <a:off x="6019800" y="4065931"/>
            <a:ext cx="5467350" cy="1352550"/>
          </a:xfrm>
          <a:prstGeom prst="rect">
            <a:avLst/>
          </a:prstGeom>
        </p:spPr>
      </p:pic>
    </p:spTree>
    <p:extLst>
      <p:ext uri="{BB962C8B-B14F-4D97-AF65-F5344CB8AC3E}">
        <p14:creationId xmlns:p14="http://schemas.microsoft.com/office/powerpoint/2010/main" val="3076978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6019800" cy="5970102"/>
          </a:xfrm>
        </p:spPr>
        <p:txBody>
          <a:bodyPr/>
          <a:lstStyle/>
          <a:p>
            <a:r>
              <a:rPr lang="en-US" dirty="0"/>
              <a:t>Table 9: Orders</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0" y="4164497"/>
            <a:ext cx="12192000" cy="2693503"/>
          </a:xfrm>
        </p:spPr>
        <p:txBody>
          <a:bodyPr/>
          <a:lstStyle/>
          <a:p>
            <a:pPr marL="0" indent="0">
              <a:buNone/>
            </a:pPr>
            <a:br>
              <a:rPr lang="en-US" dirty="0"/>
            </a:br>
            <a:endParaRPr lang="en-US" dirty="0"/>
          </a:p>
        </p:txBody>
      </p:sp>
      <p:pic>
        <p:nvPicPr>
          <p:cNvPr id="10" name="Picture 9">
            <a:extLst>
              <a:ext uri="{FF2B5EF4-FFF2-40B4-BE49-F238E27FC236}">
                <a16:creationId xmlns:a16="http://schemas.microsoft.com/office/drawing/2014/main" id="{8BE7314C-89C5-63BB-E513-EDE23DB499C9}"/>
              </a:ext>
            </a:extLst>
          </p:cNvPr>
          <p:cNvPicPr>
            <a:picLocks noChangeAspect="1"/>
          </p:cNvPicPr>
          <p:nvPr/>
        </p:nvPicPr>
        <p:blipFill>
          <a:blip r:embed="rId2"/>
          <a:stretch>
            <a:fillRect/>
          </a:stretch>
        </p:blipFill>
        <p:spPr>
          <a:xfrm>
            <a:off x="817745" y="1444489"/>
            <a:ext cx="10556510" cy="4333460"/>
          </a:xfrm>
          <a:prstGeom prst="rect">
            <a:avLst/>
          </a:prstGeom>
        </p:spPr>
      </p:pic>
    </p:spTree>
    <p:extLst>
      <p:ext uri="{BB962C8B-B14F-4D97-AF65-F5344CB8AC3E}">
        <p14:creationId xmlns:p14="http://schemas.microsoft.com/office/powerpoint/2010/main" val="109007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6019800" cy="5970102"/>
          </a:xfrm>
        </p:spPr>
        <p:txBody>
          <a:bodyPr/>
          <a:lstStyle/>
          <a:p>
            <a:pPr marL="0" indent="0">
              <a:buNone/>
            </a:pP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0" y="887897"/>
            <a:ext cx="12192000" cy="2693503"/>
          </a:xfrm>
        </p:spPr>
        <p:txBody>
          <a:bodyPr/>
          <a:lstStyle/>
          <a:p>
            <a:r>
              <a:rPr lang="en-US" dirty="0"/>
              <a:t>Table 10: Order Items</a:t>
            </a:r>
            <a:br>
              <a:rPr lang="en-US" dirty="0"/>
            </a:br>
            <a:endParaRPr lang="en-US" dirty="0"/>
          </a:p>
        </p:txBody>
      </p:sp>
      <p:pic>
        <p:nvPicPr>
          <p:cNvPr id="11" name="Picture 10">
            <a:extLst>
              <a:ext uri="{FF2B5EF4-FFF2-40B4-BE49-F238E27FC236}">
                <a16:creationId xmlns:a16="http://schemas.microsoft.com/office/drawing/2014/main" id="{88EB5941-6DD9-F760-F76F-4EA35BA363F6}"/>
              </a:ext>
            </a:extLst>
          </p:cNvPr>
          <p:cNvPicPr>
            <a:picLocks noChangeAspect="1"/>
          </p:cNvPicPr>
          <p:nvPr/>
        </p:nvPicPr>
        <p:blipFill>
          <a:blip r:embed="rId2"/>
          <a:stretch>
            <a:fillRect/>
          </a:stretch>
        </p:blipFill>
        <p:spPr>
          <a:xfrm>
            <a:off x="1109233" y="1336191"/>
            <a:ext cx="9973534" cy="5289896"/>
          </a:xfrm>
          <a:prstGeom prst="rect">
            <a:avLst/>
          </a:prstGeom>
        </p:spPr>
      </p:pic>
    </p:spTree>
    <p:extLst>
      <p:ext uri="{BB962C8B-B14F-4D97-AF65-F5344CB8AC3E}">
        <p14:creationId xmlns:p14="http://schemas.microsoft.com/office/powerpoint/2010/main" val="395065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9F57-658E-CD30-B32A-3D35BEC25FA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EF596F1-58EE-23F3-5730-AEB33E0165A5}"/>
              </a:ext>
            </a:extLst>
          </p:cNvPr>
          <p:cNvSpPr>
            <a:spLocks noGrp="1"/>
          </p:cNvSpPr>
          <p:nvPr>
            <p:ph idx="1"/>
          </p:nvPr>
        </p:nvSpPr>
        <p:spPr>
          <a:xfrm>
            <a:off x="838200" y="1500505"/>
            <a:ext cx="10515600" cy="4667250"/>
          </a:xfrm>
        </p:spPr>
        <p:txBody>
          <a:bodyPr>
            <a:normAutofit/>
          </a:bodyPr>
          <a:lstStyle/>
          <a:p>
            <a:pPr marL="0" indent="0">
              <a:buNone/>
            </a:pPr>
            <a:r>
              <a:rPr lang="en-US" dirty="0"/>
              <a:t>The purpose of the project is to demonstrate designing a database, database tables, referential integrity, and database functionality.</a:t>
            </a:r>
            <a:br>
              <a:rPr lang="en-US" dirty="0"/>
            </a:br>
            <a:endParaRPr lang="en-US" dirty="0"/>
          </a:p>
          <a:p>
            <a:r>
              <a:rPr lang="en-US" dirty="0"/>
              <a:t>System Overview</a:t>
            </a:r>
          </a:p>
          <a:p>
            <a:r>
              <a:rPr lang="en-US" dirty="0"/>
              <a:t>Database Design</a:t>
            </a:r>
          </a:p>
          <a:p>
            <a:r>
              <a:rPr lang="en-US" dirty="0"/>
              <a:t>ER Diagram</a:t>
            </a:r>
          </a:p>
          <a:p>
            <a:r>
              <a:rPr lang="en-US" dirty="0"/>
              <a:t>Table Creations</a:t>
            </a:r>
          </a:p>
          <a:p>
            <a:r>
              <a:rPr lang="en-US" dirty="0"/>
              <a:t>Queries Statements and Results</a:t>
            </a:r>
          </a:p>
          <a:p>
            <a:r>
              <a:rPr lang="en-US" dirty="0"/>
              <a:t>Database Max Functionality  </a:t>
            </a:r>
          </a:p>
        </p:txBody>
      </p:sp>
    </p:spTree>
    <p:extLst>
      <p:ext uri="{BB962C8B-B14F-4D97-AF65-F5344CB8AC3E}">
        <p14:creationId xmlns:p14="http://schemas.microsoft.com/office/powerpoint/2010/main" val="2172306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8B1A96-46E2-1E1B-EBA3-C142CF2BC545}"/>
              </a:ext>
            </a:extLst>
          </p:cNvPr>
          <p:cNvSpPr>
            <a:spLocks noGrp="1"/>
          </p:cNvSpPr>
          <p:nvPr>
            <p:ph type="title"/>
          </p:nvPr>
        </p:nvSpPr>
        <p:spPr>
          <a:xfrm>
            <a:off x="0" y="1"/>
            <a:ext cx="10515600" cy="934720"/>
          </a:xfrm>
        </p:spPr>
        <p:txBody>
          <a:bodyPr/>
          <a:lstStyle/>
          <a:p>
            <a:r>
              <a:rPr lang="en-US" dirty="0"/>
              <a:t>Queries Statements and Results</a:t>
            </a:r>
          </a:p>
        </p:txBody>
      </p:sp>
      <p:sp>
        <p:nvSpPr>
          <p:cNvPr id="6" name="Content Placeholder 5">
            <a:extLst>
              <a:ext uri="{FF2B5EF4-FFF2-40B4-BE49-F238E27FC236}">
                <a16:creationId xmlns:a16="http://schemas.microsoft.com/office/drawing/2014/main" id="{683730F6-9D9A-5817-C49D-D51A457C24CA}"/>
              </a:ext>
            </a:extLst>
          </p:cNvPr>
          <p:cNvSpPr>
            <a:spLocks noGrp="1"/>
          </p:cNvSpPr>
          <p:nvPr>
            <p:ph idx="1"/>
          </p:nvPr>
        </p:nvSpPr>
        <p:spPr>
          <a:xfrm>
            <a:off x="0" y="934722"/>
            <a:ext cx="12192000" cy="5923278"/>
          </a:xfrm>
        </p:spPr>
        <p:txBody>
          <a:bodyPr>
            <a:normAutofit/>
          </a:bodyPr>
          <a:lstStyle/>
          <a:p>
            <a:r>
              <a:rPr lang="en-US" spc="75" dirty="0">
                <a:effectLst/>
                <a:latin typeface="Calibri" panose="020F0502020204030204" pitchFamily="34" charset="0"/>
                <a:ea typeface="Times New Roman" panose="02020603050405020304" pitchFamily="18" charset="0"/>
                <a:cs typeface="Times New Roman" panose="02020603050405020304" pitchFamily="18" charset="0"/>
              </a:rPr>
              <a:t>List of Pharmacists working in Pharmacy </a:t>
            </a:r>
            <a:r>
              <a:rPr lang="en-US" spc="75" dirty="0" err="1">
                <a:effectLst/>
                <a:latin typeface="Calibri" panose="020F0502020204030204" pitchFamily="34" charset="0"/>
                <a:ea typeface="Times New Roman" panose="02020603050405020304" pitchFamily="18" charset="0"/>
                <a:cs typeface="Times New Roman" panose="02020603050405020304" pitchFamily="18" charset="0"/>
              </a:rPr>
              <a:t>ABCPharm</a:t>
            </a:r>
            <a:endParaRPr lang="en-US" spc="75"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pc="75"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9CE0D5-617E-B75A-9FFB-2AD3BEE543E9}"/>
              </a:ext>
            </a:extLst>
          </p:cNvPr>
          <p:cNvPicPr>
            <a:picLocks noChangeAspect="1"/>
          </p:cNvPicPr>
          <p:nvPr/>
        </p:nvPicPr>
        <p:blipFill>
          <a:blip r:embed="rId2"/>
          <a:stretch>
            <a:fillRect/>
          </a:stretch>
        </p:blipFill>
        <p:spPr>
          <a:xfrm>
            <a:off x="283839" y="1380649"/>
            <a:ext cx="11624322" cy="5031423"/>
          </a:xfrm>
          <a:prstGeom prst="rect">
            <a:avLst/>
          </a:prstGeom>
        </p:spPr>
      </p:pic>
    </p:spTree>
    <p:extLst>
      <p:ext uri="{BB962C8B-B14F-4D97-AF65-F5344CB8AC3E}">
        <p14:creationId xmlns:p14="http://schemas.microsoft.com/office/powerpoint/2010/main" val="3115972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8B1A96-46E2-1E1B-EBA3-C142CF2BC545}"/>
              </a:ext>
            </a:extLst>
          </p:cNvPr>
          <p:cNvSpPr>
            <a:spLocks noGrp="1"/>
          </p:cNvSpPr>
          <p:nvPr>
            <p:ph type="title"/>
          </p:nvPr>
        </p:nvSpPr>
        <p:spPr>
          <a:xfrm>
            <a:off x="0" y="1"/>
            <a:ext cx="10515600" cy="934720"/>
          </a:xfrm>
        </p:spPr>
        <p:txBody>
          <a:bodyPr/>
          <a:lstStyle/>
          <a:p>
            <a:r>
              <a:rPr lang="en-US" dirty="0"/>
              <a:t>Queries Statements and Results</a:t>
            </a:r>
          </a:p>
        </p:txBody>
      </p:sp>
      <p:sp>
        <p:nvSpPr>
          <p:cNvPr id="6" name="Content Placeholder 5">
            <a:extLst>
              <a:ext uri="{FF2B5EF4-FFF2-40B4-BE49-F238E27FC236}">
                <a16:creationId xmlns:a16="http://schemas.microsoft.com/office/drawing/2014/main" id="{683730F6-9D9A-5817-C49D-D51A457C24CA}"/>
              </a:ext>
            </a:extLst>
          </p:cNvPr>
          <p:cNvSpPr>
            <a:spLocks noGrp="1"/>
          </p:cNvSpPr>
          <p:nvPr>
            <p:ph idx="1"/>
          </p:nvPr>
        </p:nvSpPr>
        <p:spPr>
          <a:xfrm>
            <a:off x="0" y="934722"/>
            <a:ext cx="12192000" cy="5923278"/>
          </a:xfrm>
        </p:spPr>
        <p:txBody>
          <a:bodyPr>
            <a:normAutofit/>
          </a:bodyPr>
          <a:lstStyle/>
          <a:p>
            <a:r>
              <a:rPr lang="en-US" spc="75" dirty="0">
                <a:effectLst/>
                <a:latin typeface="Calibri" panose="020F0502020204030204" pitchFamily="34" charset="0"/>
                <a:ea typeface="Times New Roman" panose="02020603050405020304" pitchFamily="18" charset="0"/>
                <a:cs typeface="Times New Roman" panose="02020603050405020304" pitchFamily="18" charset="0"/>
              </a:rPr>
              <a:t>Patients List by Primary Doctor</a:t>
            </a:r>
          </a:p>
          <a:p>
            <a:pPr marL="0" indent="0">
              <a:buNone/>
            </a:pPr>
            <a:endParaRPr lang="en-US" spc="75"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674D8DE-2819-8BBA-923F-1950D2CA7B46}"/>
              </a:ext>
            </a:extLst>
          </p:cNvPr>
          <p:cNvPicPr>
            <a:picLocks noChangeAspect="1"/>
          </p:cNvPicPr>
          <p:nvPr/>
        </p:nvPicPr>
        <p:blipFill>
          <a:blip r:embed="rId2"/>
          <a:stretch>
            <a:fillRect/>
          </a:stretch>
        </p:blipFill>
        <p:spPr>
          <a:xfrm>
            <a:off x="145509" y="1483519"/>
            <a:ext cx="11900982" cy="4825683"/>
          </a:xfrm>
          <a:prstGeom prst="rect">
            <a:avLst/>
          </a:prstGeom>
        </p:spPr>
      </p:pic>
    </p:spTree>
    <p:extLst>
      <p:ext uri="{BB962C8B-B14F-4D97-AF65-F5344CB8AC3E}">
        <p14:creationId xmlns:p14="http://schemas.microsoft.com/office/powerpoint/2010/main" val="2542173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8B1A96-46E2-1E1B-EBA3-C142CF2BC545}"/>
              </a:ext>
            </a:extLst>
          </p:cNvPr>
          <p:cNvSpPr>
            <a:spLocks noGrp="1"/>
          </p:cNvSpPr>
          <p:nvPr>
            <p:ph type="title"/>
          </p:nvPr>
        </p:nvSpPr>
        <p:spPr>
          <a:xfrm>
            <a:off x="0" y="1"/>
            <a:ext cx="10515600" cy="934720"/>
          </a:xfrm>
        </p:spPr>
        <p:txBody>
          <a:bodyPr/>
          <a:lstStyle/>
          <a:p>
            <a:r>
              <a:rPr lang="en-US" dirty="0"/>
              <a:t>Queries Statements and Results</a:t>
            </a:r>
          </a:p>
        </p:txBody>
      </p:sp>
      <p:sp>
        <p:nvSpPr>
          <p:cNvPr id="6" name="Content Placeholder 5">
            <a:extLst>
              <a:ext uri="{FF2B5EF4-FFF2-40B4-BE49-F238E27FC236}">
                <a16:creationId xmlns:a16="http://schemas.microsoft.com/office/drawing/2014/main" id="{683730F6-9D9A-5817-C49D-D51A457C24CA}"/>
              </a:ext>
            </a:extLst>
          </p:cNvPr>
          <p:cNvSpPr>
            <a:spLocks noGrp="1"/>
          </p:cNvSpPr>
          <p:nvPr>
            <p:ph idx="1"/>
          </p:nvPr>
        </p:nvSpPr>
        <p:spPr>
          <a:xfrm>
            <a:off x="0" y="934722"/>
            <a:ext cx="12192000" cy="5923278"/>
          </a:xfrm>
        </p:spPr>
        <p:txBody>
          <a:bodyPr>
            <a:normAutofit/>
          </a:bodyPr>
          <a:lstStyle/>
          <a:p>
            <a:r>
              <a:rPr lang="en-US" spc="75" dirty="0">
                <a:effectLst/>
                <a:latin typeface="Calibri" panose="020F0502020204030204" pitchFamily="34" charset="0"/>
                <a:ea typeface="Times New Roman" panose="02020603050405020304" pitchFamily="18" charset="0"/>
                <a:cs typeface="Times New Roman" panose="02020603050405020304" pitchFamily="18" charset="0"/>
              </a:rPr>
              <a:t>Pharmacy Drug Supplier and On-hand Inventory</a:t>
            </a:r>
          </a:p>
          <a:p>
            <a:pPr marL="0" indent="0">
              <a:buNone/>
            </a:pPr>
            <a:endParaRPr lang="en-US" spc="75"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1FCCB3E-EEB2-F525-1C03-46698FA43386}"/>
              </a:ext>
            </a:extLst>
          </p:cNvPr>
          <p:cNvPicPr>
            <a:picLocks noChangeAspect="1"/>
          </p:cNvPicPr>
          <p:nvPr/>
        </p:nvPicPr>
        <p:blipFill>
          <a:blip r:embed="rId2"/>
          <a:stretch>
            <a:fillRect/>
          </a:stretch>
        </p:blipFill>
        <p:spPr>
          <a:xfrm>
            <a:off x="71698" y="1680210"/>
            <a:ext cx="12048604" cy="4019548"/>
          </a:xfrm>
          <a:prstGeom prst="rect">
            <a:avLst/>
          </a:prstGeom>
        </p:spPr>
      </p:pic>
    </p:spTree>
    <p:extLst>
      <p:ext uri="{BB962C8B-B14F-4D97-AF65-F5344CB8AC3E}">
        <p14:creationId xmlns:p14="http://schemas.microsoft.com/office/powerpoint/2010/main" val="223516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8B1A96-46E2-1E1B-EBA3-C142CF2BC545}"/>
              </a:ext>
            </a:extLst>
          </p:cNvPr>
          <p:cNvSpPr>
            <a:spLocks noGrp="1"/>
          </p:cNvSpPr>
          <p:nvPr>
            <p:ph type="title"/>
          </p:nvPr>
        </p:nvSpPr>
        <p:spPr>
          <a:xfrm>
            <a:off x="0" y="1"/>
            <a:ext cx="10515600" cy="934720"/>
          </a:xfrm>
        </p:spPr>
        <p:txBody>
          <a:bodyPr/>
          <a:lstStyle/>
          <a:p>
            <a:r>
              <a:rPr lang="en-US" dirty="0"/>
              <a:t>Queries Statements and Results</a:t>
            </a:r>
          </a:p>
        </p:txBody>
      </p:sp>
      <p:sp>
        <p:nvSpPr>
          <p:cNvPr id="6" name="Content Placeholder 5">
            <a:extLst>
              <a:ext uri="{FF2B5EF4-FFF2-40B4-BE49-F238E27FC236}">
                <a16:creationId xmlns:a16="http://schemas.microsoft.com/office/drawing/2014/main" id="{683730F6-9D9A-5817-C49D-D51A457C24CA}"/>
              </a:ext>
            </a:extLst>
          </p:cNvPr>
          <p:cNvSpPr>
            <a:spLocks noGrp="1"/>
          </p:cNvSpPr>
          <p:nvPr>
            <p:ph idx="1"/>
          </p:nvPr>
        </p:nvSpPr>
        <p:spPr>
          <a:xfrm>
            <a:off x="0" y="934722"/>
            <a:ext cx="12192000" cy="5923278"/>
          </a:xfrm>
        </p:spPr>
        <p:txBody>
          <a:bodyPr>
            <a:normAutofit/>
          </a:bodyPr>
          <a:lstStyle/>
          <a:p>
            <a:r>
              <a:rPr lang="en-US" spc="75" dirty="0">
                <a:effectLst/>
                <a:latin typeface="Calibri" panose="020F0502020204030204" pitchFamily="34" charset="0"/>
                <a:ea typeface="Times New Roman" panose="02020603050405020304" pitchFamily="18" charset="0"/>
                <a:cs typeface="Times New Roman" panose="02020603050405020304" pitchFamily="18" charset="0"/>
              </a:rPr>
              <a:t>Patients Prescription by Doctor</a:t>
            </a:r>
          </a:p>
          <a:p>
            <a:pPr marL="0" indent="0">
              <a:buNone/>
            </a:pPr>
            <a:endParaRPr lang="en-US" spc="75"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6792342-0399-7893-5663-BEBABCBC6CAB}"/>
              </a:ext>
            </a:extLst>
          </p:cNvPr>
          <p:cNvPicPr>
            <a:picLocks noChangeAspect="1"/>
          </p:cNvPicPr>
          <p:nvPr/>
        </p:nvPicPr>
        <p:blipFill>
          <a:blip r:embed="rId2"/>
          <a:stretch>
            <a:fillRect/>
          </a:stretch>
        </p:blipFill>
        <p:spPr>
          <a:xfrm>
            <a:off x="416184" y="1476373"/>
            <a:ext cx="11359632" cy="5381626"/>
          </a:xfrm>
          <a:prstGeom prst="rect">
            <a:avLst/>
          </a:prstGeom>
        </p:spPr>
      </p:pic>
    </p:spTree>
    <p:extLst>
      <p:ext uri="{BB962C8B-B14F-4D97-AF65-F5344CB8AC3E}">
        <p14:creationId xmlns:p14="http://schemas.microsoft.com/office/powerpoint/2010/main" val="597949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8B1A96-46E2-1E1B-EBA3-C142CF2BC545}"/>
              </a:ext>
            </a:extLst>
          </p:cNvPr>
          <p:cNvSpPr>
            <a:spLocks noGrp="1"/>
          </p:cNvSpPr>
          <p:nvPr>
            <p:ph type="title"/>
          </p:nvPr>
        </p:nvSpPr>
        <p:spPr>
          <a:xfrm>
            <a:off x="0" y="1"/>
            <a:ext cx="10515600" cy="934720"/>
          </a:xfrm>
        </p:spPr>
        <p:txBody>
          <a:bodyPr/>
          <a:lstStyle/>
          <a:p>
            <a:r>
              <a:rPr lang="en-US" dirty="0"/>
              <a:t>Queries Statements and Results</a:t>
            </a:r>
          </a:p>
        </p:txBody>
      </p:sp>
      <p:sp>
        <p:nvSpPr>
          <p:cNvPr id="6" name="Content Placeholder 5">
            <a:extLst>
              <a:ext uri="{FF2B5EF4-FFF2-40B4-BE49-F238E27FC236}">
                <a16:creationId xmlns:a16="http://schemas.microsoft.com/office/drawing/2014/main" id="{683730F6-9D9A-5817-C49D-D51A457C24CA}"/>
              </a:ext>
            </a:extLst>
          </p:cNvPr>
          <p:cNvSpPr>
            <a:spLocks noGrp="1"/>
          </p:cNvSpPr>
          <p:nvPr>
            <p:ph idx="1"/>
          </p:nvPr>
        </p:nvSpPr>
        <p:spPr>
          <a:xfrm>
            <a:off x="0" y="934722"/>
            <a:ext cx="12192000" cy="5923278"/>
          </a:xfrm>
        </p:spPr>
        <p:txBody>
          <a:bodyPr>
            <a:normAutofit/>
          </a:bodyPr>
          <a:lstStyle/>
          <a:p>
            <a:r>
              <a:rPr lang="en-US" spc="75" dirty="0">
                <a:effectLst/>
                <a:latin typeface="Calibri" panose="020F0502020204030204" pitchFamily="34" charset="0"/>
                <a:ea typeface="Times New Roman" panose="02020603050405020304" pitchFamily="18" charset="0"/>
                <a:cs typeface="Times New Roman" panose="02020603050405020304" pitchFamily="18" charset="0"/>
              </a:rPr>
              <a:t>List Pharmacy Orders and extended amount by Date</a:t>
            </a:r>
          </a:p>
          <a:p>
            <a:pPr marL="0" indent="0">
              <a:buNone/>
            </a:pPr>
            <a:endParaRPr lang="en-US" spc="75"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EA77060-052C-7577-D33D-29E468215AFF}"/>
              </a:ext>
            </a:extLst>
          </p:cNvPr>
          <p:cNvPicPr>
            <a:picLocks noChangeAspect="1"/>
          </p:cNvPicPr>
          <p:nvPr/>
        </p:nvPicPr>
        <p:blipFill>
          <a:blip r:embed="rId2"/>
          <a:stretch>
            <a:fillRect/>
          </a:stretch>
        </p:blipFill>
        <p:spPr>
          <a:xfrm>
            <a:off x="351161" y="1460246"/>
            <a:ext cx="11489677" cy="5397754"/>
          </a:xfrm>
          <a:prstGeom prst="rect">
            <a:avLst/>
          </a:prstGeom>
        </p:spPr>
      </p:pic>
    </p:spTree>
    <p:extLst>
      <p:ext uri="{BB962C8B-B14F-4D97-AF65-F5344CB8AC3E}">
        <p14:creationId xmlns:p14="http://schemas.microsoft.com/office/powerpoint/2010/main" val="2454365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8B1A96-46E2-1E1B-EBA3-C142CF2BC545}"/>
              </a:ext>
            </a:extLst>
          </p:cNvPr>
          <p:cNvSpPr>
            <a:spLocks noGrp="1"/>
          </p:cNvSpPr>
          <p:nvPr>
            <p:ph type="title"/>
          </p:nvPr>
        </p:nvSpPr>
        <p:spPr>
          <a:xfrm>
            <a:off x="0" y="1"/>
            <a:ext cx="10515600" cy="934720"/>
          </a:xfrm>
        </p:spPr>
        <p:txBody>
          <a:bodyPr/>
          <a:lstStyle/>
          <a:p>
            <a:r>
              <a:rPr lang="en-US" dirty="0"/>
              <a:t>Queries Statements and Results</a:t>
            </a:r>
          </a:p>
        </p:txBody>
      </p:sp>
      <p:sp>
        <p:nvSpPr>
          <p:cNvPr id="6" name="Content Placeholder 5">
            <a:extLst>
              <a:ext uri="{FF2B5EF4-FFF2-40B4-BE49-F238E27FC236}">
                <a16:creationId xmlns:a16="http://schemas.microsoft.com/office/drawing/2014/main" id="{683730F6-9D9A-5817-C49D-D51A457C24CA}"/>
              </a:ext>
            </a:extLst>
          </p:cNvPr>
          <p:cNvSpPr>
            <a:spLocks noGrp="1"/>
          </p:cNvSpPr>
          <p:nvPr>
            <p:ph idx="1"/>
          </p:nvPr>
        </p:nvSpPr>
        <p:spPr>
          <a:xfrm>
            <a:off x="0" y="934722"/>
            <a:ext cx="12192000" cy="5923278"/>
          </a:xfrm>
        </p:spPr>
        <p:txBody>
          <a:bodyPr>
            <a:normAutofit/>
          </a:bodyPr>
          <a:lstStyle/>
          <a:p>
            <a:r>
              <a:rPr lang="en-US" spc="75" dirty="0">
                <a:effectLst/>
                <a:latin typeface="Calibri" panose="020F0502020204030204" pitchFamily="34" charset="0"/>
                <a:ea typeface="Times New Roman" panose="02020603050405020304" pitchFamily="18" charset="0"/>
                <a:cs typeface="Times New Roman" panose="02020603050405020304" pitchFamily="18" charset="0"/>
              </a:rPr>
              <a:t>Patients Prescription Order Total Cost</a:t>
            </a:r>
          </a:p>
          <a:p>
            <a:pPr marL="0" indent="0">
              <a:buNone/>
            </a:pPr>
            <a:endParaRPr lang="en-US" spc="75"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EF71A34-497B-988C-3686-5AD12E0461C7}"/>
              </a:ext>
            </a:extLst>
          </p:cNvPr>
          <p:cNvPicPr>
            <a:picLocks noChangeAspect="1"/>
          </p:cNvPicPr>
          <p:nvPr/>
        </p:nvPicPr>
        <p:blipFill>
          <a:blip r:embed="rId2"/>
          <a:stretch>
            <a:fillRect/>
          </a:stretch>
        </p:blipFill>
        <p:spPr>
          <a:xfrm>
            <a:off x="975219" y="1468958"/>
            <a:ext cx="10241562" cy="5389041"/>
          </a:xfrm>
          <a:prstGeom prst="rect">
            <a:avLst/>
          </a:prstGeom>
        </p:spPr>
      </p:pic>
    </p:spTree>
    <p:extLst>
      <p:ext uri="{BB962C8B-B14F-4D97-AF65-F5344CB8AC3E}">
        <p14:creationId xmlns:p14="http://schemas.microsoft.com/office/powerpoint/2010/main" val="3090900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8B1A96-46E2-1E1B-EBA3-C142CF2BC545}"/>
              </a:ext>
            </a:extLst>
          </p:cNvPr>
          <p:cNvSpPr>
            <a:spLocks noGrp="1"/>
          </p:cNvSpPr>
          <p:nvPr>
            <p:ph type="title"/>
          </p:nvPr>
        </p:nvSpPr>
        <p:spPr>
          <a:xfrm>
            <a:off x="0" y="1"/>
            <a:ext cx="10515600" cy="934720"/>
          </a:xfrm>
        </p:spPr>
        <p:txBody>
          <a:bodyPr/>
          <a:lstStyle/>
          <a:p>
            <a:r>
              <a:rPr lang="en-US" dirty="0"/>
              <a:t>Queries Statements and Results</a:t>
            </a:r>
          </a:p>
        </p:txBody>
      </p:sp>
      <p:sp>
        <p:nvSpPr>
          <p:cNvPr id="6" name="Content Placeholder 5">
            <a:extLst>
              <a:ext uri="{FF2B5EF4-FFF2-40B4-BE49-F238E27FC236}">
                <a16:creationId xmlns:a16="http://schemas.microsoft.com/office/drawing/2014/main" id="{683730F6-9D9A-5817-C49D-D51A457C24CA}"/>
              </a:ext>
            </a:extLst>
          </p:cNvPr>
          <p:cNvSpPr>
            <a:spLocks noGrp="1"/>
          </p:cNvSpPr>
          <p:nvPr>
            <p:ph idx="1"/>
          </p:nvPr>
        </p:nvSpPr>
        <p:spPr>
          <a:xfrm>
            <a:off x="0" y="934722"/>
            <a:ext cx="12192000" cy="5923278"/>
          </a:xfrm>
        </p:spPr>
        <p:txBody>
          <a:bodyPr>
            <a:normAutofit/>
          </a:bodyPr>
          <a:lstStyle/>
          <a:p>
            <a:r>
              <a:rPr lang="en-US" spc="75" dirty="0">
                <a:effectLst/>
                <a:latin typeface="Calibri" panose="020F0502020204030204" pitchFamily="34" charset="0"/>
                <a:ea typeface="Times New Roman" panose="02020603050405020304" pitchFamily="18" charset="0"/>
                <a:cs typeface="Times New Roman" panose="02020603050405020304" pitchFamily="18" charset="0"/>
              </a:rPr>
              <a:t>Tracking Drug Dispense information to Patient, Doctor by Drug </a:t>
            </a:r>
            <a:r>
              <a:rPr lang="en-US" spc="75" dirty="0" err="1">
                <a:effectLst/>
                <a:latin typeface="Calibri" panose="020F0502020204030204" pitchFamily="34" charset="0"/>
                <a:ea typeface="Times New Roman" panose="02020603050405020304" pitchFamily="18" charset="0"/>
                <a:cs typeface="Times New Roman" panose="02020603050405020304" pitchFamily="18" charset="0"/>
              </a:rPr>
              <a:t>Mfg</a:t>
            </a:r>
            <a:r>
              <a:rPr lang="en-US" spc="75" dirty="0">
                <a:effectLst/>
                <a:latin typeface="Calibri" panose="020F0502020204030204" pitchFamily="34" charset="0"/>
                <a:ea typeface="Times New Roman" panose="02020603050405020304" pitchFamily="18" charset="0"/>
                <a:cs typeface="Times New Roman" panose="02020603050405020304" pitchFamily="18" charset="0"/>
              </a:rPr>
              <a:t>, Drug Name, Batch#, </a:t>
            </a:r>
            <a:r>
              <a:rPr lang="en-US" spc="75" dirty="0" err="1">
                <a:effectLst/>
                <a:latin typeface="Calibri" panose="020F0502020204030204" pitchFamily="34" charset="0"/>
                <a:ea typeface="Times New Roman" panose="02020603050405020304" pitchFamily="18" charset="0"/>
                <a:cs typeface="Times New Roman" panose="02020603050405020304" pitchFamily="18" charset="0"/>
              </a:rPr>
              <a:t>Mfg</a:t>
            </a:r>
            <a:r>
              <a:rPr lang="en-US" spc="75" dirty="0">
                <a:effectLst/>
                <a:latin typeface="Calibri" panose="020F0502020204030204" pitchFamily="34" charset="0"/>
                <a:ea typeface="Times New Roman" panose="02020603050405020304" pitchFamily="18" charset="0"/>
                <a:cs typeface="Times New Roman" panose="02020603050405020304" pitchFamily="18" charset="0"/>
              </a:rPr>
              <a:t> date, Expiration Date</a:t>
            </a:r>
          </a:p>
          <a:p>
            <a:pPr marL="0" indent="0">
              <a:buNone/>
            </a:pPr>
            <a:endParaRPr lang="en-US" spc="75"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568C8CE-BE4C-DB65-C004-0FB8F8C5D6A8}"/>
              </a:ext>
            </a:extLst>
          </p:cNvPr>
          <p:cNvPicPr>
            <a:picLocks noChangeAspect="1"/>
          </p:cNvPicPr>
          <p:nvPr/>
        </p:nvPicPr>
        <p:blipFill>
          <a:blip r:embed="rId2"/>
          <a:stretch>
            <a:fillRect/>
          </a:stretch>
        </p:blipFill>
        <p:spPr>
          <a:xfrm>
            <a:off x="0" y="2265855"/>
            <a:ext cx="12192000" cy="2326290"/>
          </a:xfrm>
          <a:prstGeom prst="rect">
            <a:avLst/>
          </a:prstGeom>
        </p:spPr>
      </p:pic>
    </p:spTree>
    <p:extLst>
      <p:ext uri="{BB962C8B-B14F-4D97-AF65-F5344CB8AC3E}">
        <p14:creationId xmlns:p14="http://schemas.microsoft.com/office/powerpoint/2010/main" val="4175485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A315BC-6372-5AEC-032D-A61A77004080}"/>
              </a:ext>
            </a:extLst>
          </p:cNvPr>
          <p:cNvPicPr>
            <a:picLocks noChangeAspect="1"/>
          </p:cNvPicPr>
          <p:nvPr/>
        </p:nvPicPr>
        <p:blipFill>
          <a:blip r:embed="rId2"/>
          <a:stretch>
            <a:fillRect/>
          </a:stretch>
        </p:blipFill>
        <p:spPr>
          <a:xfrm>
            <a:off x="1178891" y="0"/>
            <a:ext cx="9834215" cy="6857999"/>
          </a:xfrm>
          <a:prstGeom prst="rect">
            <a:avLst/>
          </a:prstGeom>
        </p:spPr>
      </p:pic>
    </p:spTree>
    <p:extLst>
      <p:ext uri="{BB962C8B-B14F-4D97-AF65-F5344CB8AC3E}">
        <p14:creationId xmlns:p14="http://schemas.microsoft.com/office/powerpoint/2010/main" val="2939023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8B1A96-46E2-1E1B-EBA3-C142CF2BC545}"/>
              </a:ext>
            </a:extLst>
          </p:cNvPr>
          <p:cNvSpPr>
            <a:spLocks noGrp="1"/>
          </p:cNvSpPr>
          <p:nvPr>
            <p:ph type="title"/>
          </p:nvPr>
        </p:nvSpPr>
        <p:spPr>
          <a:xfrm>
            <a:off x="0" y="1"/>
            <a:ext cx="10515600" cy="934720"/>
          </a:xfrm>
        </p:spPr>
        <p:txBody>
          <a:bodyPr/>
          <a:lstStyle/>
          <a:p>
            <a:r>
              <a:rPr lang="en-US" dirty="0"/>
              <a:t>Database Max Functionality </a:t>
            </a:r>
          </a:p>
        </p:txBody>
      </p:sp>
      <p:sp>
        <p:nvSpPr>
          <p:cNvPr id="6" name="Content Placeholder 5">
            <a:extLst>
              <a:ext uri="{FF2B5EF4-FFF2-40B4-BE49-F238E27FC236}">
                <a16:creationId xmlns:a16="http://schemas.microsoft.com/office/drawing/2014/main" id="{683730F6-9D9A-5817-C49D-D51A457C24CA}"/>
              </a:ext>
            </a:extLst>
          </p:cNvPr>
          <p:cNvSpPr>
            <a:spLocks noGrp="1"/>
          </p:cNvSpPr>
          <p:nvPr>
            <p:ph idx="1"/>
          </p:nvPr>
        </p:nvSpPr>
        <p:spPr>
          <a:xfrm>
            <a:off x="0" y="934722"/>
            <a:ext cx="12192000" cy="5923278"/>
          </a:xfrm>
        </p:spPr>
        <p:txBody>
          <a:bodyPr/>
          <a:lstStyle/>
          <a:p>
            <a:r>
              <a:rPr lang="en-US" dirty="0"/>
              <a:t>Deleting Row Where </a:t>
            </a:r>
            <a:r>
              <a:rPr lang="en-US" dirty="0" err="1"/>
              <a:t>Doc_ID</a:t>
            </a:r>
            <a:r>
              <a:rPr lang="en-US" dirty="0"/>
              <a:t> = ‘DOC0010’</a:t>
            </a:r>
            <a:br>
              <a:rPr lang="en-US" dirty="0"/>
            </a:br>
            <a:r>
              <a:rPr lang="en-US" sz="2000" dirty="0"/>
              <a:t>(Affects tables Doctor, Patients, Prescription, Orders and their child tables)</a:t>
            </a:r>
          </a:p>
          <a:p>
            <a:pPr marL="0" indent="0">
              <a:buNone/>
            </a:pPr>
            <a:endParaRPr lang="en-US" sz="2000" dirty="0"/>
          </a:p>
        </p:txBody>
      </p:sp>
      <p:pic>
        <p:nvPicPr>
          <p:cNvPr id="4" name="Picture 3">
            <a:extLst>
              <a:ext uri="{FF2B5EF4-FFF2-40B4-BE49-F238E27FC236}">
                <a16:creationId xmlns:a16="http://schemas.microsoft.com/office/drawing/2014/main" id="{5203217D-590C-50DA-C73B-0CF1F15761CF}"/>
              </a:ext>
            </a:extLst>
          </p:cNvPr>
          <p:cNvPicPr>
            <a:picLocks noChangeAspect="1"/>
          </p:cNvPicPr>
          <p:nvPr/>
        </p:nvPicPr>
        <p:blipFill>
          <a:blip r:embed="rId2"/>
          <a:stretch>
            <a:fillRect/>
          </a:stretch>
        </p:blipFill>
        <p:spPr>
          <a:xfrm>
            <a:off x="604837" y="1787045"/>
            <a:ext cx="2819400" cy="904875"/>
          </a:xfrm>
          <a:prstGeom prst="rect">
            <a:avLst/>
          </a:prstGeom>
        </p:spPr>
      </p:pic>
      <p:pic>
        <p:nvPicPr>
          <p:cNvPr id="7" name="Picture 6">
            <a:extLst>
              <a:ext uri="{FF2B5EF4-FFF2-40B4-BE49-F238E27FC236}">
                <a16:creationId xmlns:a16="http://schemas.microsoft.com/office/drawing/2014/main" id="{6384E314-A5A9-AF29-8657-1E8CAFB09C75}"/>
              </a:ext>
            </a:extLst>
          </p:cNvPr>
          <p:cNvPicPr>
            <a:picLocks noChangeAspect="1"/>
          </p:cNvPicPr>
          <p:nvPr/>
        </p:nvPicPr>
        <p:blipFill>
          <a:blip r:embed="rId3"/>
          <a:stretch>
            <a:fillRect/>
          </a:stretch>
        </p:blipFill>
        <p:spPr>
          <a:xfrm>
            <a:off x="604837" y="2709699"/>
            <a:ext cx="9144000" cy="1506220"/>
          </a:xfrm>
          <a:prstGeom prst="rect">
            <a:avLst/>
          </a:prstGeom>
        </p:spPr>
      </p:pic>
      <p:pic>
        <p:nvPicPr>
          <p:cNvPr id="8" name="Picture 7">
            <a:extLst>
              <a:ext uri="{FF2B5EF4-FFF2-40B4-BE49-F238E27FC236}">
                <a16:creationId xmlns:a16="http://schemas.microsoft.com/office/drawing/2014/main" id="{898D937C-E522-6AEB-4DCB-360E91C0CF83}"/>
              </a:ext>
            </a:extLst>
          </p:cNvPr>
          <p:cNvPicPr>
            <a:picLocks noChangeAspect="1"/>
          </p:cNvPicPr>
          <p:nvPr/>
        </p:nvPicPr>
        <p:blipFill>
          <a:blip r:embed="rId4"/>
          <a:stretch>
            <a:fillRect/>
          </a:stretch>
        </p:blipFill>
        <p:spPr>
          <a:xfrm>
            <a:off x="604837" y="4325770"/>
            <a:ext cx="4029075" cy="390525"/>
          </a:xfrm>
          <a:prstGeom prst="rect">
            <a:avLst/>
          </a:prstGeom>
        </p:spPr>
      </p:pic>
      <p:pic>
        <p:nvPicPr>
          <p:cNvPr id="9" name="Picture 8">
            <a:extLst>
              <a:ext uri="{FF2B5EF4-FFF2-40B4-BE49-F238E27FC236}">
                <a16:creationId xmlns:a16="http://schemas.microsoft.com/office/drawing/2014/main" id="{916039F7-3528-C8ED-B3EC-C0F77DA9F612}"/>
              </a:ext>
            </a:extLst>
          </p:cNvPr>
          <p:cNvPicPr>
            <a:picLocks noChangeAspect="1"/>
          </p:cNvPicPr>
          <p:nvPr/>
        </p:nvPicPr>
        <p:blipFill>
          <a:blip r:embed="rId5"/>
          <a:stretch>
            <a:fillRect/>
          </a:stretch>
        </p:blipFill>
        <p:spPr>
          <a:xfrm>
            <a:off x="604837" y="4787734"/>
            <a:ext cx="5067300" cy="1790700"/>
          </a:xfrm>
          <a:prstGeom prst="rect">
            <a:avLst/>
          </a:prstGeom>
        </p:spPr>
      </p:pic>
    </p:spTree>
    <p:extLst>
      <p:ext uri="{BB962C8B-B14F-4D97-AF65-F5344CB8AC3E}">
        <p14:creationId xmlns:p14="http://schemas.microsoft.com/office/powerpoint/2010/main" val="384479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7733-3C93-0814-F002-FA7E443A1087}"/>
              </a:ext>
            </a:extLst>
          </p:cNvPr>
          <p:cNvSpPr>
            <a:spLocks noGrp="1"/>
          </p:cNvSpPr>
          <p:nvPr>
            <p:ph type="title"/>
          </p:nvPr>
        </p:nvSpPr>
        <p:spPr>
          <a:xfrm>
            <a:off x="838200" y="126585"/>
            <a:ext cx="10515600" cy="1325563"/>
          </a:xfrm>
        </p:spPr>
        <p:txBody>
          <a:bodyPr/>
          <a:lstStyle/>
          <a:p>
            <a:r>
              <a:rPr lang="en-US" dirty="0"/>
              <a:t>System Overview</a:t>
            </a:r>
          </a:p>
        </p:txBody>
      </p:sp>
      <p:sp>
        <p:nvSpPr>
          <p:cNvPr id="3" name="Content Placeholder 2">
            <a:extLst>
              <a:ext uri="{FF2B5EF4-FFF2-40B4-BE49-F238E27FC236}">
                <a16:creationId xmlns:a16="http://schemas.microsoft.com/office/drawing/2014/main" id="{48D7466B-C83D-D90D-5A5B-B1F19EABAB60}"/>
              </a:ext>
            </a:extLst>
          </p:cNvPr>
          <p:cNvSpPr>
            <a:spLocks noGrp="1"/>
          </p:cNvSpPr>
          <p:nvPr>
            <p:ph idx="1"/>
          </p:nvPr>
        </p:nvSpPr>
        <p:spPr>
          <a:xfrm>
            <a:off x="838200" y="1258957"/>
            <a:ext cx="10515600" cy="5599043"/>
          </a:xfrm>
        </p:spPr>
        <p:txBody>
          <a:bodyPr>
            <a:normAutofit/>
          </a:bodyPr>
          <a:lstStyle/>
          <a:p>
            <a:pPr marL="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As part of this project, a hypothetical ABC Pharmacy Drug Dispensing and Tracking System is designed. The system </a:t>
            </a:r>
            <a:r>
              <a:rPr lang="en-US" dirty="0">
                <a:latin typeface="Calibri" panose="020F0502020204030204" pitchFamily="34" charset="0"/>
                <a:ea typeface="Calibri" panose="020F0502020204030204" pitchFamily="34" charset="0"/>
                <a:cs typeface="Times New Roman" panose="02020603050405020304" pitchFamily="18" charset="0"/>
              </a:rPr>
              <a:t>contains information about the</a:t>
            </a:r>
            <a:r>
              <a:rPr lang="en-US" dirty="0">
                <a:effectLst/>
                <a:latin typeface="Calibri" panose="020F0502020204030204" pitchFamily="34" charset="0"/>
                <a:ea typeface="Calibri" panose="020F0502020204030204" pitchFamily="34" charset="0"/>
                <a:cs typeface="Times New Roman" panose="02020603050405020304" pitchFamily="18" charset="0"/>
              </a:rPr>
              <a:t> Drug Supplier, Drug Inventory, Licensed Pharmacists who dispense/provide the Drugs (prescription, OTC, dietary supplements) to Patient’s who are given a Prescription by Doctor. At any time this system can Track the Drug from Drug Supplier to the end Patient, including the Doctor who prescribed, as well as the Pharmacist who provided dispensing services. In case of recalls, side-effects, supply shortage, etc., the tracking system will quickly identify the entire supply chain and alert Patients and Doctors using the contact information provided.</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i="1" dirty="0">
                <a:effectLst/>
                <a:latin typeface="Calibri" panose="020F0502020204030204" pitchFamily="34" charset="0"/>
                <a:ea typeface="Calibri" panose="020F0502020204030204" pitchFamily="34" charset="0"/>
                <a:cs typeface="Times New Roman" panose="02020603050405020304" pitchFamily="18" charset="0"/>
              </a:rPr>
              <a:t>(Disclaimer: All the data loaded into the tables are purely fictitious)</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6862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6FCC-5CF1-3046-1DAF-F9C20706A6B9}"/>
              </a:ext>
            </a:extLst>
          </p:cNvPr>
          <p:cNvSpPr>
            <a:spLocks noGrp="1"/>
          </p:cNvSpPr>
          <p:nvPr>
            <p:ph type="title"/>
          </p:nvPr>
        </p:nvSpPr>
        <p:spPr/>
        <p:txBody>
          <a:bodyPr/>
          <a:lstStyle/>
          <a:p>
            <a:r>
              <a:rPr lang="en-US" dirty="0"/>
              <a:t>Database Design</a:t>
            </a:r>
          </a:p>
        </p:txBody>
      </p:sp>
      <p:sp>
        <p:nvSpPr>
          <p:cNvPr id="6" name="Content Placeholder 5">
            <a:extLst>
              <a:ext uri="{FF2B5EF4-FFF2-40B4-BE49-F238E27FC236}">
                <a16:creationId xmlns:a16="http://schemas.microsoft.com/office/drawing/2014/main" id="{FCA5F01F-1C58-9177-B127-24414706036B}"/>
              </a:ext>
            </a:extLst>
          </p:cNvPr>
          <p:cNvSpPr>
            <a:spLocks noGrp="1"/>
          </p:cNvSpPr>
          <p:nvPr>
            <p:ph idx="1"/>
          </p:nvPr>
        </p:nvSpPr>
        <p:spPr/>
        <p:txBody>
          <a:bodyPr>
            <a:normAutofit fontScale="92500" lnSpcReduction="20000"/>
          </a:bodyPr>
          <a:lstStyle/>
          <a:p>
            <a:r>
              <a:rPr lang="en-US" dirty="0"/>
              <a:t>Database:</a:t>
            </a:r>
            <a:br>
              <a:rPr lang="en-US" dirty="0"/>
            </a:br>
            <a:endParaRPr lang="en-US" dirty="0"/>
          </a:p>
          <a:p>
            <a:r>
              <a:rPr lang="en-US" dirty="0"/>
              <a:t>Tables:</a:t>
            </a:r>
          </a:p>
          <a:p>
            <a:pPr lvl="1"/>
            <a:r>
              <a:rPr lang="en-US" dirty="0"/>
              <a:t>Pharmacy</a:t>
            </a:r>
          </a:p>
          <a:p>
            <a:pPr lvl="1"/>
            <a:r>
              <a:rPr lang="en-US" dirty="0"/>
              <a:t>Drug Manufacturer</a:t>
            </a:r>
          </a:p>
          <a:p>
            <a:pPr lvl="1"/>
            <a:r>
              <a:rPr lang="en-US" dirty="0"/>
              <a:t>Doctor</a:t>
            </a:r>
          </a:p>
          <a:p>
            <a:pPr lvl="1"/>
            <a:r>
              <a:rPr lang="en-US" dirty="0"/>
              <a:t>Patients</a:t>
            </a:r>
          </a:p>
          <a:p>
            <a:pPr lvl="1"/>
            <a:r>
              <a:rPr lang="en-US" dirty="0"/>
              <a:t>Drugs</a:t>
            </a:r>
          </a:p>
          <a:p>
            <a:pPr lvl="1"/>
            <a:r>
              <a:rPr lang="en-US" dirty="0"/>
              <a:t>Pharmacist</a:t>
            </a:r>
          </a:p>
          <a:p>
            <a:pPr lvl="1"/>
            <a:r>
              <a:rPr lang="en-US" dirty="0"/>
              <a:t>Prescription</a:t>
            </a:r>
          </a:p>
          <a:p>
            <a:pPr lvl="1"/>
            <a:r>
              <a:rPr lang="en-US" dirty="0"/>
              <a:t>Prescription Items</a:t>
            </a:r>
          </a:p>
          <a:p>
            <a:pPr lvl="1"/>
            <a:r>
              <a:rPr lang="en-US" dirty="0"/>
              <a:t>Orders</a:t>
            </a:r>
          </a:p>
          <a:p>
            <a:pPr lvl="1"/>
            <a:r>
              <a:rPr lang="en-US" dirty="0"/>
              <a:t>Order Details</a:t>
            </a:r>
          </a:p>
        </p:txBody>
      </p:sp>
      <p:pic>
        <p:nvPicPr>
          <p:cNvPr id="7" name="Picture 6">
            <a:extLst>
              <a:ext uri="{FF2B5EF4-FFF2-40B4-BE49-F238E27FC236}">
                <a16:creationId xmlns:a16="http://schemas.microsoft.com/office/drawing/2014/main" id="{229F9608-61EE-E8CF-D689-44BEA2BF2B66}"/>
              </a:ext>
            </a:extLst>
          </p:cNvPr>
          <p:cNvPicPr>
            <a:picLocks noChangeAspect="1"/>
          </p:cNvPicPr>
          <p:nvPr/>
        </p:nvPicPr>
        <p:blipFill>
          <a:blip r:embed="rId2"/>
          <a:stretch>
            <a:fillRect/>
          </a:stretch>
        </p:blipFill>
        <p:spPr>
          <a:xfrm>
            <a:off x="4159871" y="1690688"/>
            <a:ext cx="3872257" cy="1164663"/>
          </a:xfrm>
          <a:prstGeom prst="rect">
            <a:avLst/>
          </a:prstGeom>
        </p:spPr>
      </p:pic>
    </p:spTree>
    <p:extLst>
      <p:ext uri="{BB962C8B-B14F-4D97-AF65-F5344CB8AC3E}">
        <p14:creationId xmlns:p14="http://schemas.microsoft.com/office/powerpoint/2010/main" val="99254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FCD965-3605-2D80-7F84-0A86A60131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4344" y="18255"/>
            <a:ext cx="8923312" cy="6821490"/>
          </a:xfrm>
        </p:spPr>
      </p:pic>
      <p:sp>
        <p:nvSpPr>
          <p:cNvPr id="2" name="Title 1">
            <a:extLst>
              <a:ext uri="{FF2B5EF4-FFF2-40B4-BE49-F238E27FC236}">
                <a16:creationId xmlns:a16="http://schemas.microsoft.com/office/drawing/2014/main" id="{1D89D7A5-1A29-7536-6EBF-C54517DD99D8}"/>
              </a:ext>
            </a:extLst>
          </p:cNvPr>
          <p:cNvSpPr>
            <a:spLocks noGrp="1"/>
          </p:cNvSpPr>
          <p:nvPr>
            <p:ph type="title"/>
          </p:nvPr>
        </p:nvSpPr>
        <p:spPr>
          <a:xfrm>
            <a:off x="9119795" y="5758070"/>
            <a:ext cx="2875722" cy="1081675"/>
          </a:xfrm>
        </p:spPr>
        <p:txBody>
          <a:bodyPr/>
          <a:lstStyle/>
          <a:p>
            <a:r>
              <a:rPr lang="en-US" dirty="0"/>
              <a:t>ER Diagram</a:t>
            </a:r>
          </a:p>
        </p:txBody>
      </p:sp>
    </p:spTree>
    <p:extLst>
      <p:ext uri="{BB962C8B-B14F-4D97-AF65-F5344CB8AC3E}">
        <p14:creationId xmlns:p14="http://schemas.microsoft.com/office/powerpoint/2010/main" val="97873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6019800" cy="5970102"/>
          </a:xfrm>
        </p:spPr>
        <p:txBody>
          <a:bodyPr/>
          <a:lstStyle/>
          <a:p>
            <a:r>
              <a:rPr lang="en-US" dirty="0"/>
              <a:t>Table 1: Pharmacy</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6172199" y="887896"/>
            <a:ext cx="6019799" cy="5970103"/>
          </a:xfrm>
        </p:spPr>
        <p:txBody>
          <a:bodyPr/>
          <a:lstStyle/>
          <a:p>
            <a:r>
              <a:rPr lang="en-US" dirty="0"/>
              <a:t>Table 2: Drug Manufacturer </a:t>
            </a:r>
            <a:br>
              <a:rPr lang="en-US" dirty="0"/>
            </a:br>
            <a:endParaRPr lang="en-US" dirty="0"/>
          </a:p>
        </p:txBody>
      </p:sp>
      <p:pic>
        <p:nvPicPr>
          <p:cNvPr id="7" name="Picture 6">
            <a:extLst>
              <a:ext uri="{FF2B5EF4-FFF2-40B4-BE49-F238E27FC236}">
                <a16:creationId xmlns:a16="http://schemas.microsoft.com/office/drawing/2014/main" id="{5B679B8B-D191-92A5-62E7-0D7469C605B2}"/>
              </a:ext>
            </a:extLst>
          </p:cNvPr>
          <p:cNvPicPr>
            <a:picLocks noChangeAspect="1"/>
          </p:cNvPicPr>
          <p:nvPr/>
        </p:nvPicPr>
        <p:blipFill>
          <a:blip r:embed="rId2"/>
          <a:stretch>
            <a:fillRect/>
          </a:stretch>
        </p:blipFill>
        <p:spPr>
          <a:xfrm>
            <a:off x="-1" y="1422538"/>
            <a:ext cx="4284637" cy="2539862"/>
          </a:xfrm>
          <a:prstGeom prst="rect">
            <a:avLst/>
          </a:prstGeom>
        </p:spPr>
      </p:pic>
      <p:pic>
        <p:nvPicPr>
          <p:cNvPr id="9" name="Picture 8">
            <a:extLst>
              <a:ext uri="{FF2B5EF4-FFF2-40B4-BE49-F238E27FC236}">
                <a16:creationId xmlns:a16="http://schemas.microsoft.com/office/drawing/2014/main" id="{41E0BDBE-B387-E148-36B8-B15B53972853}"/>
              </a:ext>
            </a:extLst>
          </p:cNvPr>
          <p:cNvPicPr>
            <a:picLocks noChangeAspect="1"/>
          </p:cNvPicPr>
          <p:nvPr/>
        </p:nvPicPr>
        <p:blipFill>
          <a:blip r:embed="rId3"/>
          <a:stretch>
            <a:fillRect/>
          </a:stretch>
        </p:blipFill>
        <p:spPr>
          <a:xfrm>
            <a:off x="6096000" y="1422538"/>
            <a:ext cx="4335945" cy="2737145"/>
          </a:xfrm>
          <a:prstGeom prst="rect">
            <a:avLst/>
          </a:prstGeom>
        </p:spPr>
      </p:pic>
      <p:pic>
        <p:nvPicPr>
          <p:cNvPr id="10" name="Picture 9">
            <a:extLst>
              <a:ext uri="{FF2B5EF4-FFF2-40B4-BE49-F238E27FC236}">
                <a16:creationId xmlns:a16="http://schemas.microsoft.com/office/drawing/2014/main" id="{61A24816-1AB2-FD90-02EE-4430EFC5F190}"/>
              </a:ext>
            </a:extLst>
          </p:cNvPr>
          <p:cNvPicPr>
            <a:picLocks noChangeAspect="1"/>
          </p:cNvPicPr>
          <p:nvPr/>
        </p:nvPicPr>
        <p:blipFill>
          <a:blip r:embed="rId4"/>
          <a:stretch>
            <a:fillRect/>
          </a:stretch>
        </p:blipFill>
        <p:spPr>
          <a:xfrm>
            <a:off x="0" y="4123057"/>
            <a:ext cx="5608550" cy="1454477"/>
          </a:xfrm>
          <a:prstGeom prst="rect">
            <a:avLst/>
          </a:prstGeom>
        </p:spPr>
      </p:pic>
      <p:pic>
        <p:nvPicPr>
          <p:cNvPr id="11" name="Picture 10">
            <a:extLst>
              <a:ext uri="{FF2B5EF4-FFF2-40B4-BE49-F238E27FC236}">
                <a16:creationId xmlns:a16="http://schemas.microsoft.com/office/drawing/2014/main" id="{8802286B-D2DB-E85A-EA3C-696E2FCDCF21}"/>
              </a:ext>
            </a:extLst>
          </p:cNvPr>
          <p:cNvPicPr>
            <a:picLocks noChangeAspect="1"/>
          </p:cNvPicPr>
          <p:nvPr/>
        </p:nvPicPr>
        <p:blipFill rotWithShape="1">
          <a:blip r:embed="rId5"/>
          <a:srcRect/>
          <a:stretch/>
        </p:blipFill>
        <p:spPr>
          <a:xfrm>
            <a:off x="6019800" y="4319098"/>
            <a:ext cx="6172198" cy="1456962"/>
          </a:xfrm>
          <a:prstGeom prst="rect">
            <a:avLst/>
          </a:prstGeom>
        </p:spPr>
      </p:pic>
    </p:spTree>
    <p:extLst>
      <p:ext uri="{BB962C8B-B14F-4D97-AF65-F5344CB8AC3E}">
        <p14:creationId xmlns:p14="http://schemas.microsoft.com/office/powerpoint/2010/main" val="254763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1" y="887897"/>
            <a:ext cx="11383617" cy="2120346"/>
          </a:xfrm>
        </p:spPr>
        <p:txBody>
          <a:bodyPr/>
          <a:lstStyle/>
          <a:p>
            <a:r>
              <a:rPr lang="en-US" dirty="0"/>
              <a:t>Table 1: Pharmacy</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2" y="2743199"/>
            <a:ext cx="12192002" cy="3849756"/>
          </a:xfrm>
        </p:spPr>
        <p:txBody>
          <a:bodyPr/>
          <a:lstStyle/>
          <a:p>
            <a:r>
              <a:rPr lang="en-US" dirty="0"/>
              <a:t>Table 2: Drug Manufacturer </a:t>
            </a:r>
            <a:br>
              <a:rPr lang="en-US" dirty="0"/>
            </a:br>
            <a:endParaRPr lang="en-US" dirty="0"/>
          </a:p>
        </p:txBody>
      </p:sp>
      <p:pic>
        <p:nvPicPr>
          <p:cNvPr id="12" name="Picture 11">
            <a:extLst>
              <a:ext uri="{FF2B5EF4-FFF2-40B4-BE49-F238E27FC236}">
                <a16:creationId xmlns:a16="http://schemas.microsoft.com/office/drawing/2014/main" id="{26D313F3-F8A2-85B1-D998-BAE6939E5450}"/>
              </a:ext>
            </a:extLst>
          </p:cNvPr>
          <p:cNvPicPr>
            <a:picLocks noChangeAspect="1"/>
          </p:cNvPicPr>
          <p:nvPr/>
        </p:nvPicPr>
        <p:blipFill>
          <a:blip r:embed="rId2"/>
          <a:stretch>
            <a:fillRect/>
          </a:stretch>
        </p:blipFill>
        <p:spPr>
          <a:xfrm>
            <a:off x="38098" y="1345898"/>
            <a:ext cx="11900802" cy="1119006"/>
          </a:xfrm>
          <a:prstGeom prst="rect">
            <a:avLst/>
          </a:prstGeom>
        </p:spPr>
      </p:pic>
      <p:pic>
        <p:nvPicPr>
          <p:cNvPr id="13" name="Picture 12">
            <a:extLst>
              <a:ext uri="{FF2B5EF4-FFF2-40B4-BE49-F238E27FC236}">
                <a16:creationId xmlns:a16="http://schemas.microsoft.com/office/drawing/2014/main" id="{D5F694AE-A84B-B497-667F-3A3F91364323}"/>
              </a:ext>
            </a:extLst>
          </p:cNvPr>
          <p:cNvPicPr>
            <a:picLocks noChangeAspect="1"/>
          </p:cNvPicPr>
          <p:nvPr/>
        </p:nvPicPr>
        <p:blipFill>
          <a:blip r:embed="rId3"/>
          <a:stretch>
            <a:fillRect/>
          </a:stretch>
        </p:blipFill>
        <p:spPr>
          <a:xfrm>
            <a:off x="38097" y="3149045"/>
            <a:ext cx="10330549" cy="3708954"/>
          </a:xfrm>
          <a:prstGeom prst="rect">
            <a:avLst/>
          </a:prstGeom>
        </p:spPr>
      </p:pic>
    </p:spTree>
    <p:extLst>
      <p:ext uri="{BB962C8B-B14F-4D97-AF65-F5344CB8AC3E}">
        <p14:creationId xmlns:p14="http://schemas.microsoft.com/office/powerpoint/2010/main" val="378727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6019800" cy="5970102"/>
          </a:xfrm>
        </p:spPr>
        <p:txBody>
          <a:bodyPr/>
          <a:lstStyle/>
          <a:p>
            <a:r>
              <a:rPr lang="en-US" dirty="0"/>
              <a:t>Table 3: Doctor</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6172199" y="887896"/>
            <a:ext cx="6019799" cy="5970103"/>
          </a:xfrm>
        </p:spPr>
        <p:txBody>
          <a:bodyPr/>
          <a:lstStyle/>
          <a:p>
            <a:r>
              <a:rPr lang="en-US" dirty="0"/>
              <a:t>Table 4: Patients</a:t>
            </a:r>
            <a:br>
              <a:rPr lang="en-US" dirty="0"/>
            </a:br>
            <a:endParaRPr lang="en-US" dirty="0"/>
          </a:p>
        </p:txBody>
      </p:sp>
      <p:pic>
        <p:nvPicPr>
          <p:cNvPr id="10" name="Picture 9">
            <a:extLst>
              <a:ext uri="{FF2B5EF4-FFF2-40B4-BE49-F238E27FC236}">
                <a16:creationId xmlns:a16="http://schemas.microsoft.com/office/drawing/2014/main" id="{3171557C-EB14-5583-2B88-597BFD63BF27}"/>
              </a:ext>
            </a:extLst>
          </p:cNvPr>
          <p:cNvPicPr>
            <a:picLocks noChangeAspect="1"/>
          </p:cNvPicPr>
          <p:nvPr/>
        </p:nvPicPr>
        <p:blipFill rotWithShape="1">
          <a:blip r:embed="rId2"/>
          <a:srcRect l="567"/>
          <a:stretch/>
        </p:blipFill>
        <p:spPr bwMode="auto">
          <a:xfrm>
            <a:off x="0" y="1390650"/>
            <a:ext cx="3343275" cy="2038350"/>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543BE7C6-AF6D-D389-05D9-A97B92B9D6A2}"/>
              </a:ext>
            </a:extLst>
          </p:cNvPr>
          <p:cNvPicPr>
            <a:picLocks noChangeAspect="1"/>
          </p:cNvPicPr>
          <p:nvPr/>
        </p:nvPicPr>
        <p:blipFill>
          <a:blip r:embed="rId3"/>
          <a:stretch>
            <a:fillRect/>
          </a:stretch>
        </p:blipFill>
        <p:spPr>
          <a:xfrm>
            <a:off x="6096000" y="1390650"/>
            <a:ext cx="4791075" cy="2962275"/>
          </a:xfrm>
          <a:prstGeom prst="rect">
            <a:avLst/>
          </a:prstGeom>
        </p:spPr>
      </p:pic>
      <p:pic>
        <p:nvPicPr>
          <p:cNvPr id="7" name="Picture 6">
            <a:extLst>
              <a:ext uri="{FF2B5EF4-FFF2-40B4-BE49-F238E27FC236}">
                <a16:creationId xmlns:a16="http://schemas.microsoft.com/office/drawing/2014/main" id="{A2525931-9072-8930-F997-2B67C9AE26F1}"/>
              </a:ext>
            </a:extLst>
          </p:cNvPr>
          <p:cNvPicPr>
            <a:picLocks noChangeAspect="1"/>
          </p:cNvPicPr>
          <p:nvPr/>
        </p:nvPicPr>
        <p:blipFill>
          <a:blip r:embed="rId4"/>
          <a:stretch>
            <a:fillRect/>
          </a:stretch>
        </p:blipFill>
        <p:spPr>
          <a:xfrm>
            <a:off x="0" y="3633787"/>
            <a:ext cx="5667375" cy="1438275"/>
          </a:xfrm>
          <a:prstGeom prst="rect">
            <a:avLst/>
          </a:prstGeom>
        </p:spPr>
      </p:pic>
      <p:pic>
        <p:nvPicPr>
          <p:cNvPr id="9" name="Picture 8">
            <a:extLst>
              <a:ext uri="{FF2B5EF4-FFF2-40B4-BE49-F238E27FC236}">
                <a16:creationId xmlns:a16="http://schemas.microsoft.com/office/drawing/2014/main" id="{597E9549-344E-2506-B5CF-7622C49EDE0F}"/>
              </a:ext>
            </a:extLst>
          </p:cNvPr>
          <p:cNvPicPr>
            <a:picLocks noChangeAspect="1"/>
          </p:cNvPicPr>
          <p:nvPr/>
        </p:nvPicPr>
        <p:blipFill>
          <a:blip r:embed="rId5"/>
          <a:stretch>
            <a:fillRect/>
          </a:stretch>
        </p:blipFill>
        <p:spPr>
          <a:xfrm>
            <a:off x="6095999" y="4615690"/>
            <a:ext cx="5838825" cy="1457325"/>
          </a:xfrm>
          <a:prstGeom prst="rect">
            <a:avLst/>
          </a:prstGeom>
        </p:spPr>
      </p:pic>
    </p:spTree>
    <p:extLst>
      <p:ext uri="{BB962C8B-B14F-4D97-AF65-F5344CB8AC3E}">
        <p14:creationId xmlns:p14="http://schemas.microsoft.com/office/powerpoint/2010/main" val="301806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740-A9FD-6508-DA6A-0A7E94BAA0AA}"/>
              </a:ext>
            </a:extLst>
          </p:cNvPr>
          <p:cNvSpPr>
            <a:spLocks noGrp="1"/>
          </p:cNvSpPr>
          <p:nvPr>
            <p:ph type="title"/>
          </p:nvPr>
        </p:nvSpPr>
        <p:spPr>
          <a:xfrm>
            <a:off x="0" y="1"/>
            <a:ext cx="10515600" cy="887896"/>
          </a:xfrm>
        </p:spPr>
        <p:txBody>
          <a:bodyPr/>
          <a:lstStyle/>
          <a:p>
            <a:r>
              <a:rPr lang="en-US" dirty="0"/>
              <a:t>Table Creations</a:t>
            </a:r>
          </a:p>
        </p:txBody>
      </p:sp>
      <p:sp>
        <p:nvSpPr>
          <p:cNvPr id="3" name="Content Placeholder 2">
            <a:extLst>
              <a:ext uri="{FF2B5EF4-FFF2-40B4-BE49-F238E27FC236}">
                <a16:creationId xmlns:a16="http://schemas.microsoft.com/office/drawing/2014/main" id="{46FAF348-CB8D-C0D2-59C3-627BCEB1771F}"/>
              </a:ext>
            </a:extLst>
          </p:cNvPr>
          <p:cNvSpPr>
            <a:spLocks noGrp="1"/>
          </p:cNvSpPr>
          <p:nvPr>
            <p:ph sz="half" idx="1"/>
          </p:nvPr>
        </p:nvSpPr>
        <p:spPr>
          <a:xfrm>
            <a:off x="0" y="887897"/>
            <a:ext cx="12191998" cy="2716694"/>
          </a:xfrm>
        </p:spPr>
        <p:txBody>
          <a:bodyPr/>
          <a:lstStyle/>
          <a:p>
            <a:r>
              <a:rPr lang="en-US" dirty="0"/>
              <a:t>Table 3: Doctor</a:t>
            </a:r>
            <a:br>
              <a:rPr lang="en-US" dirty="0"/>
            </a:br>
            <a:endParaRPr lang="en-US" dirty="0"/>
          </a:p>
        </p:txBody>
      </p:sp>
      <p:sp>
        <p:nvSpPr>
          <p:cNvPr id="8" name="Content Placeholder 7">
            <a:extLst>
              <a:ext uri="{FF2B5EF4-FFF2-40B4-BE49-F238E27FC236}">
                <a16:creationId xmlns:a16="http://schemas.microsoft.com/office/drawing/2014/main" id="{36EF0B50-8F4F-7110-2799-8BAA455B69C2}"/>
              </a:ext>
            </a:extLst>
          </p:cNvPr>
          <p:cNvSpPr>
            <a:spLocks noGrp="1"/>
          </p:cNvSpPr>
          <p:nvPr>
            <p:ph sz="half" idx="2"/>
          </p:nvPr>
        </p:nvSpPr>
        <p:spPr>
          <a:xfrm>
            <a:off x="0" y="3604591"/>
            <a:ext cx="12191998" cy="3253408"/>
          </a:xfrm>
        </p:spPr>
        <p:txBody>
          <a:bodyPr/>
          <a:lstStyle/>
          <a:p>
            <a:pPr marL="0" indent="0">
              <a:buNone/>
            </a:pPr>
            <a:endParaRPr lang="en-US" dirty="0"/>
          </a:p>
        </p:txBody>
      </p:sp>
      <p:pic>
        <p:nvPicPr>
          <p:cNvPr id="7" name="Picture 6">
            <a:extLst>
              <a:ext uri="{FF2B5EF4-FFF2-40B4-BE49-F238E27FC236}">
                <a16:creationId xmlns:a16="http://schemas.microsoft.com/office/drawing/2014/main" id="{78D80409-7AAA-819B-88F2-AE6FBC4A8083}"/>
              </a:ext>
            </a:extLst>
          </p:cNvPr>
          <p:cNvPicPr>
            <a:picLocks noChangeAspect="1"/>
          </p:cNvPicPr>
          <p:nvPr/>
        </p:nvPicPr>
        <p:blipFill>
          <a:blip r:embed="rId2"/>
          <a:stretch>
            <a:fillRect/>
          </a:stretch>
        </p:blipFill>
        <p:spPr>
          <a:xfrm>
            <a:off x="115510" y="1707790"/>
            <a:ext cx="11960977" cy="2349003"/>
          </a:xfrm>
          <a:prstGeom prst="rect">
            <a:avLst/>
          </a:prstGeom>
        </p:spPr>
      </p:pic>
    </p:spTree>
    <p:extLst>
      <p:ext uri="{BB962C8B-B14F-4D97-AF65-F5344CB8AC3E}">
        <p14:creationId xmlns:p14="http://schemas.microsoft.com/office/powerpoint/2010/main" val="3097359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478</Words>
  <Application>Microsoft Office PowerPoint</Application>
  <PresentationFormat>Widescreen</PresentationFormat>
  <Paragraphs>83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ABC Pharmacy Drug Dispensing and Tracking System</vt:lpstr>
      <vt:lpstr>Overview</vt:lpstr>
      <vt:lpstr>System Overview</vt:lpstr>
      <vt:lpstr>Database Design</vt:lpstr>
      <vt:lpstr>ER Diagram</vt:lpstr>
      <vt:lpstr>Table Creations</vt:lpstr>
      <vt:lpstr>Table Creations</vt:lpstr>
      <vt:lpstr>Table Creations</vt:lpstr>
      <vt:lpstr>Table Creations</vt:lpstr>
      <vt:lpstr>Table Creations</vt:lpstr>
      <vt:lpstr>Table Creations</vt:lpstr>
      <vt:lpstr>Table Creations</vt:lpstr>
      <vt:lpstr>Table Creations</vt:lpstr>
      <vt:lpstr>Table Creations</vt:lpstr>
      <vt:lpstr>Table Creations</vt:lpstr>
      <vt:lpstr>Table Creations</vt:lpstr>
      <vt:lpstr>Table Creations</vt:lpstr>
      <vt:lpstr>Table Creations</vt:lpstr>
      <vt:lpstr>Table Creations</vt:lpstr>
      <vt:lpstr>Queries Statements and Results</vt:lpstr>
      <vt:lpstr>Queries Statements and Results</vt:lpstr>
      <vt:lpstr>Queries Statements and Results</vt:lpstr>
      <vt:lpstr>Queries Statements and Results</vt:lpstr>
      <vt:lpstr>Queries Statements and Results</vt:lpstr>
      <vt:lpstr>Queries Statements and Results</vt:lpstr>
      <vt:lpstr>Queries Statements and Results</vt:lpstr>
      <vt:lpstr>PowerPoint Presentation</vt:lpstr>
      <vt:lpstr>Database Max Functionality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Pharmacy Drug Dispensing and Tracking System</dc:title>
  <dc:creator>Kanna</dc:creator>
  <cp:lastModifiedBy>Kanna</cp:lastModifiedBy>
  <cp:revision>12</cp:revision>
  <dcterms:created xsi:type="dcterms:W3CDTF">2022-05-01T01:52:41Z</dcterms:created>
  <dcterms:modified xsi:type="dcterms:W3CDTF">2022-05-03T14:31:26Z</dcterms:modified>
</cp:coreProperties>
</file>