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7" r:id="rId4"/>
    <p:sldId id="258" r:id="rId5"/>
    <p:sldId id="259" r:id="rId6"/>
    <p:sldId id="260" r:id="rId7"/>
    <p:sldId id="272" r:id="rId8"/>
    <p:sldId id="263" r:id="rId9"/>
    <p:sldId id="261" r:id="rId10"/>
    <p:sldId id="264" r:id="rId11"/>
    <p:sldId id="265" r:id="rId12"/>
    <p:sldId id="273" r:id="rId13"/>
    <p:sldId id="268" r:id="rId14"/>
    <p:sldId id="270" r:id="rId15"/>
    <p:sldId id="271" r:id="rId16"/>
    <p:sldId id="26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na" initials="K" lastIdx="3" clrIdx="0">
    <p:extLst>
      <p:ext uri="{19B8F6BF-5375-455C-9EA6-DF929625EA0E}">
        <p15:presenceInfo xmlns:p15="http://schemas.microsoft.com/office/powerpoint/2012/main" userId="Kan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72"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FD78-3862-C49A-5758-74494913B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D155E-1386-9FD3-F490-E28D0FADA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E5297-6820-AE20-5D4E-24D268000266}"/>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5" name="Footer Placeholder 4">
            <a:extLst>
              <a:ext uri="{FF2B5EF4-FFF2-40B4-BE49-F238E27FC236}">
                <a16:creationId xmlns:a16="http://schemas.microsoft.com/office/drawing/2014/main" id="{7E4C2B51-6164-962E-D95B-14766559D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8BDDF-9FEA-5547-4AA8-05DD8EC7B569}"/>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251877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5B55-01B7-A1BE-5110-D9247D0274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F0D40C-E02B-B4C2-D262-002FBCC756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100DF-651B-1C3B-F5AF-20B3F71D7352}"/>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5" name="Footer Placeholder 4">
            <a:extLst>
              <a:ext uri="{FF2B5EF4-FFF2-40B4-BE49-F238E27FC236}">
                <a16:creationId xmlns:a16="http://schemas.microsoft.com/office/drawing/2014/main" id="{A5D1DA7E-7E06-FFCA-0FD4-A5ABFDE46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5387B-25BA-2720-23D6-B7D6CBEBA9FE}"/>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387801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85EBF5-CEF8-1C65-1E43-796FE1E2D0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49466A-A545-BFB7-D289-82322FDD2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144BA-F382-B7E8-5D26-01728F54B54D}"/>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5" name="Footer Placeholder 4">
            <a:extLst>
              <a:ext uri="{FF2B5EF4-FFF2-40B4-BE49-F238E27FC236}">
                <a16:creationId xmlns:a16="http://schemas.microsoft.com/office/drawing/2014/main" id="{43DC2069-FCE6-76C1-5CA6-5088B21DC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3586E-4F06-4E6F-D23B-69D2C652DB19}"/>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275557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3D9-D60F-CF6C-0588-180F56A22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C0914-85F0-CE25-BE5F-6B69FC4F7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B81C0-899C-686E-4D5F-E46F6A3672AF}"/>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5" name="Footer Placeholder 4">
            <a:extLst>
              <a:ext uri="{FF2B5EF4-FFF2-40B4-BE49-F238E27FC236}">
                <a16:creationId xmlns:a16="http://schemas.microsoft.com/office/drawing/2014/main" id="{9751A4EE-D4BA-C161-6ABC-89F0435F3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3234E-D286-6F38-BAF2-195132929E88}"/>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335207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61C3-DEFF-6800-4210-E6A255598B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1D9663-CA79-E7D2-BD14-91EA3CD6F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A53099-CE1B-8FCC-0EC7-F375F786CD2A}"/>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5" name="Footer Placeholder 4">
            <a:extLst>
              <a:ext uri="{FF2B5EF4-FFF2-40B4-BE49-F238E27FC236}">
                <a16:creationId xmlns:a16="http://schemas.microsoft.com/office/drawing/2014/main" id="{25286ABD-EB27-3687-849F-E1948D5E2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DF40C-4267-9D70-144A-3E789C68B4B3}"/>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295047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DF2E-9951-7089-3C3C-8E3B1DEE9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B4321-18BB-A483-1A56-EC470E8979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1108E-440F-0CFE-2D52-6A15148A02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798EA-99AB-2117-D1A5-DFD4DC0EC93A}"/>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6" name="Footer Placeholder 5">
            <a:extLst>
              <a:ext uri="{FF2B5EF4-FFF2-40B4-BE49-F238E27FC236}">
                <a16:creationId xmlns:a16="http://schemas.microsoft.com/office/drawing/2014/main" id="{D2A8AD89-3C87-68D7-F188-4140FABF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4E447-5AA3-AEA6-DD26-FD178B6B8D46}"/>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263230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3A8A-DC01-F08F-6D64-2FD858F159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FDAA3B-3D8D-7319-4BE5-03225E4EF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651EA-1936-1E9A-2884-B12C156DB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E7D0A4-AE66-D2E7-6EF8-047DA9277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2674E-895C-6478-0073-A76AE74B4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532EEB-15C1-08D3-9CB8-6DA1DEAD632B}"/>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8" name="Footer Placeholder 7">
            <a:extLst>
              <a:ext uri="{FF2B5EF4-FFF2-40B4-BE49-F238E27FC236}">
                <a16:creationId xmlns:a16="http://schemas.microsoft.com/office/drawing/2014/main" id="{17826A6F-691C-E7CE-1419-5C64091859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8F2D93-E82E-DBA1-E0F8-379DF3B9795B}"/>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268718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8A5C-3967-9D3B-245B-707A0219E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F51AFC-5503-3532-A7DF-4EDE374B8248}"/>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4" name="Footer Placeholder 3">
            <a:extLst>
              <a:ext uri="{FF2B5EF4-FFF2-40B4-BE49-F238E27FC236}">
                <a16:creationId xmlns:a16="http://schemas.microsoft.com/office/drawing/2014/main" id="{14DC321D-BC25-36D3-9868-FA954E5123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7A20A-D9C0-DA1C-88AE-A1C35C77AB35}"/>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50600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19C16-2697-D812-8902-73EA1F57457E}"/>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3" name="Footer Placeholder 2">
            <a:extLst>
              <a:ext uri="{FF2B5EF4-FFF2-40B4-BE49-F238E27FC236}">
                <a16:creationId xmlns:a16="http://schemas.microsoft.com/office/drawing/2014/main" id="{5A98ACC6-C9F4-9917-66A1-A71DBAE675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A7F1C-5492-CC8A-9578-9B02F07E7E75}"/>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142759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9C7A-5794-D207-AAB4-CBD836200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CC2D5-8B1B-6B23-E23F-FBCAD7B90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99BEA8-EF5E-27C2-E776-38E7C89B7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1E349-2135-2C30-21CC-314B7D35887D}"/>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6" name="Footer Placeholder 5">
            <a:extLst>
              <a:ext uri="{FF2B5EF4-FFF2-40B4-BE49-F238E27FC236}">
                <a16:creationId xmlns:a16="http://schemas.microsoft.com/office/drawing/2014/main" id="{F2E056F5-43AD-7647-A77C-400B5E09D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9C56F-B326-D4C1-2139-46AF5686C9AA}"/>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42312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667-3A08-8547-0CCB-370DF465B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755600-E561-EBE3-10B7-D83C172DD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CF9049-10FF-0F77-F6AB-E90624992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E62E9-C2FC-2351-5F62-5B3351E4DB72}"/>
              </a:ext>
            </a:extLst>
          </p:cNvPr>
          <p:cNvSpPr>
            <a:spLocks noGrp="1"/>
          </p:cNvSpPr>
          <p:nvPr>
            <p:ph type="dt" sz="half" idx="10"/>
          </p:nvPr>
        </p:nvSpPr>
        <p:spPr/>
        <p:txBody>
          <a:bodyPr/>
          <a:lstStyle/>
          <a:p>
            <a:fld id="{344BDA06-9530-4725-97A5-487DE4473A3A}" type="datetimeFigureOut">
              <a:rPr lang="en-US" smtClean="0"/>
              <a:t>3/18/2024</a:t>
            </a:fld>
            <a:endParaRPr lang="en-US"/>
          </a:p>
        </p:txBody>
      </p:sp>
      <p:sp>
        <p:nvSpPr>
          <p:cNvPr id="6" name="Footer Placeholder 5">
            <a:extLst>
              <a:ext uri="{FF2B5EF4-FFF2-40B4-BE49-F238E27FC236}">
                <a16:creationId xmlns:a16="http://schemas.microsoft.com/office/drawing/2014/main" id="{4C9A77FF-6214-824C-46A4-C2457BA29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1E79C9-EF41-3D18-E1E1-CE783D4183DD}"/>
              </a:ext>
            </a:extLst>
          </p:cNvPr>
          <p:cNvSpPr>
            <a:spLocks noGrp="1"/>
          </p:cNvSpPr>
          <p:nvPr>
            <p:ph type="sldNum" sz="quarter" idx="12"/>
          </p:nvPr>
        </p:nvSpPr>
        <p:spPr/>
        <p:txBody>
          <a:bodyPr/>
          <a:lstStyle/>
          <a:p>
            <a:fld id="{C8E0A9B0-7021-47D7-A658-471D798594D7}" type="slidenum">
              <a:rPr lang="en-US" smtClean="0"/>
              <a:t>‹#›</a:t>
            </a:fld>
            <a:endParaRPr lang="en-US"/>
          </a:p>
        </p:txBody>
      </p:sp>
    </p:spTree>
    <p:extLst>
      <p:ext uri="{BB962C8B-B14F-4D97-AF65-F5344CB8AC3E}">
        <p14:creationId xmlns:p14="http://schemas.microsoft.com/office/powerpoint/2010/main" val="192281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D0CE0-F333-CF03-80B7-29FCC6BC1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3F3244-DEC3-4672-70AB-2D144EAEA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95AED-CD5E-024B-2826-77F737646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BDA06-9530-4725-97A5-487DE4473A3A}" type="datetimeFigureOut">
              <a:rPr lang="en-US" smtClean="0"/>
              <a:t>3/18/2024</a:t>
            </a:fld>
            <a:endParaRPr lang="en-US"/>
          </a:p>
        </p:txBody>
      </p:sp>
      <p:sp>
        <p:nvSpPr>
          <p:cNvPr id="5" name="Footer Placeholder 4">
            <a:extLst>
              <a:ext uri="{FF2B5EF4-FFF2-40B4-BE49-F238E27FC236}">
                <a16:creationId xmlns:a16="http://schemas.microsoft.com/office/drawing/2014/main" id="{4B5C8706-DCE0-0A0B-9E8D-60F485D2E1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79CA05-1DC8-E99F-861E-D91012B14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0A9B0-7021-47D7-A658-471D798594D7}" type="slidenum">
              <a:rPr lang="en-US" smtClean="0"/>
              <a:t>‹#›</a:t>
            </a:fld>
            <a:endParaRPr lang="en-US"/>
          </a:p>
        </p:txBody>
      </p:sp>
    </p:spTree>
    <p:extLst>
      <p:ext uri="{BB962C8B-B14F-4D97-AF65-F5344CB8AC3E}">
        <p14:creationId xmlns:p14="http://schemas.microsoft.com/office/powerpoint/2010/main" val="230998175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abetesstrong.com/what-levels-of-blood-sugar-are-dangerous/" TargetMode="External"/><Relationship Id="rId2" Type="http://schemas.openxmlformats.org/officeDocument/2006/relationships/hyperlink" Target="https://www.endocrine.org/patient-engagement/endocrine-library/hypoglycemia" TargetMode="External"/><Relationship Id="rId1" Type="http://schemas.openxmlformats.org/officeDocument/2006/relationships/slideLayout" Target="../slideLayouts/slideLayout2.xml"/><Relationship Id="rId5" Type="http://schemas.openxmlformats.org/officeDocument/2006/relationships/hyperlink" Target="https://my.clevelandclinic.org/health/diseases/11647-hypoglycemia-low-blood-sugar" TargetMode="External"/><Relationship Id="rId4" Type="http://schemas.openxmlformats.org/officeDocument/2006/relationships/hyperlink" Target="https://my.clevelandclinic.org/health/diseases/21147-hyperosmolar-hyperglycemic-syndr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2112-72BB-4E79-7825-163658B7D29D}"/>
              </a:ext>
            </a:extLst>
          </p:cNvPr>
          <p:cNvSpPr>
            <a:spLocks noGrp="1"/>
          </p:cNvSpPr>
          <p:nvPr>
            <p:ph type="ctrTitle"/>
          </p:nvPr>
        </p:nvSpPr>
        <p:spPr>
          <a:xfrm>
            <a:off x="1524000" y="1452562"/>
            <a:ext cx="9144000" cy="2387600"/>
          </a:xfrm>
        </p:spPr>
        <p:txBody>
          <a:bodyPr>
            <a:normAutofit fontScale="90000"/>
          </a:bodyPr>
          <a:lstStyle/>
          <a:p>
            <a:r>
              <a:rPr lang="en-US" b="1" dirty="0"/>
              <a:t>Project 1: </a:t>
            </a:r>
            <a:br>
              <a:rPr lang="en-US" b="1" dirty="0"/>
            </a:br>
            <a:r>
              <a:rPr lang="en-US" b="1" dirty="0"/>
              <a:t>Assessing the Effectiveness in Drug A on Fasting Sugar Levels</a:t>
            </a:r>
          </a:p>
        </p:txBody>
      </p:sp>
      <p:sp>
        <p:nvSpPr>
          <p:cNvPr id="3" name="Subtitle 2">
            <a:extLst>
              <a:ext uri="{FF2B5EF4-FFF2-40B4-BE49-F238E27FC236}">
                <a16:creationId xmlns:a16="http://schemas.microsoft.com/office/drawing/2014/main" id="{68EB2899-881A-0145-DCDB-C76FA44D7709}"/>
              </a:ext>
            </a:extLst>
          </p:cNvPr>
          <p:cNvSpPr>
            <a:spLocks noGrp="1"/>
          </p:cNvSpPr>
          <p:nvPr>
            <p:ph type="subTitle" idx="1"/>
          </p:nvPr>
        </p:nvSpPr>
        <p:spPr>
          <a:xfrm>
            <a:off x="1524000" y="4211638"/>
            <a:ext cx="9144000" cy="1655762"/>
          </a:xfrm>
        </p:spPr>
        <p:txBody>
          <a:bodyPr>
            <a:normAutofit lnSpcReduction="10000"/>
          </a:bodyPr>
          <a:lstStyle/>
          <a:p>
            <a:r>
              <a:rPr lang="en-US" dirty="0"/>
              <a:t>Medha Mallampati</a:t>
            </a:r>
            <a:br>
              <a:rPr lang="en-US" dirty="0"/>
            </a:br>
            <a:br>
              <a:rPr lang="en-US" dirty="0"/>
            </a:br>
            <a:r>
              <a:rPr lang="en-US" dirty="0"/>
              <a:t>SHP Rutgers University</a:t>
            </a:r>
            <a:br>
              <a:rPr lang="en-US" dirty="0"/>
            </a:br>
            <a:r>
              <a:rPr lang="en-US" dirty="0"/>
              <a:t>BINF5210: Health Data Analytics with SAS</a:t>
            </a:r>
            <a:br>
              <a:rPr lang="en-US" dirty="0"/>
            </a:br>
            <a:r>
              <a:rPr lang="en-US" dirty="0"/>
              <a:t>Riddhi Vyas</a:t>
            </a:r>
          </a:p>
          <a:p>
            <a:endParaRPr lang="en-US" dirty="0"/>
          </a:p>
        </p:txBody>
      </p:sp>
    </p:spTree>
    <p:extLst>
      <p:ext uri="{BB962C8B-B14F-4D97-AF65-F5344CB8AC3E}">
        <p14:creationId xmlns:p14="http://schemas.microsoft.com/office/powerpoint/2010/main" val="246248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25A4FF-C73C-71C7-8526-0FBB248F6E20}"/>
              </a:ext>
            </a:extLst>
          </p:cNvPr>
          <p:cNvSpPr>
            <a:spLocks noGrp="1"/>
          </p:cNvSpPr>
          <p:nvPr>
            <p:ph type="title"/>
          </p:nvPr>
        </p:nvSpPr>
        <p:spPr>
          <a:xfrm>
            <a:off x="832816" y="0"/>
            <a:ext cx="10515600" cy="1325563"/>
          </a:xfrm>
        </p:spPr>
        <p:txBody>
          <a:bodyPr/>
          <a:lstStyle/>
          <a:p>
            <a:pPr algn="ctr"/>
            <a:r>
              <a:rPr lang="en-US" dirty="0"/>
              <a:t>Univariate</a:t>
            </a:r>
          </a:p>
        </p:txBody>
      </p:sp>
      <p:pic>
        <p:nvPicPr>
          <p:cNvPr id="3" name="Content Placeholder 2">
            <a:extLst>
              <a:ext uri="{FF2B5EF4-FFF2-40B4-BE49-F238E27FC236}">
                <a16:creationId xmlns:a16="http://schemas.microsoft.com/office/drawing/2014/main" id="{F7A3AA0D-8C31-7880-004D-5B2A8B8CDDFE}"/>
              </a:ext>
            </a:extLst>
          </p:cNvPr>
          <p:cNvPicPr>
            <a:picLocks noGrp="1" noChangeAspect="1"/>
          </p:cNvPicPr>
          <p:nvPr>
            <p:ph idx="1"/>
          </p:nvPr>
        </p:nvPicPr>
        <p:blipFill>
          <a:blip r:embed="rId2"/>
          <a:stretch>
            <a:fillRect/>
          </a:stretch>
        </p:blipFill>
        <p:spPr>
          <a:xfrm>
            <a:off x="0" y="18256"/>
            <a:ext cx="2676525" cy="1009650"/>
          </a:xfrm>
        </p:spPr>
      </p:pic>
      <p:pic>
        <p:nvPicPr>
          <p:cNvPr id="19" name="Picture 18">
            <a:extLst>
              <a:ext uri="{FF2B5EF4-FFF2-40B4-BE49-F238E27FC236}">
                <a16:creationId xmlns:a16="http://schemas.microsoft.com/office/drawing/2014/main" id="{2003A848-B6BC-44D6-1283-E98D262FD515}"/>
              </a:ext>
            </a:extLst>
          </p:cNvPr>
          <p:cNvPicPr>
            <a:picLocks noChangeAspect="1"/>
          </p:cNvPicPr>
          <p:nvPr/>
        </p:nvPicPr>
        <p:blipFill>
          <a:blip r:embed="rId3"/>
          <a:stretch>
            <a:fillRect/>
          </a:stretch>
        </p:blipFill>
        <p:spPr>
          <a:xfrm>
            <a:off x="124310" y="1343819"/>
            <a:ext cx="3981469" cy="3046943"/>
          </a:xfrm>
          <a:prstGeom prst="rect">
            <a:avLst/>
          </a:prstGeom>
        </p:spPr>
      </p:pic>
      <p:pic>
        <p:nvPicPr>
          <p:cNvPr id="21" name="Picture 20">
            <a:extLst>
              <a:ext uri="{FF2B5EF4-FFF2-40B4-BE49-F238E27FC236}">
                <a16:creationId xmlns:a16="http://schemas.microsoft.com/office/drawing/2014/main" id="{B05C9AD5-9BEF-F2C1-85C1-F4A0B3D5F7F8}"/>
              </a:ext>
            </a:extLst>
          </p:cNvPr>
          <p:cNvPicPr>
            <a:picLocks noChangeAspect="1"/>
          </p:cNvPicPr>
          <p:nvPr/>
        </p:nvPicPr>
        <p:blipFill>
          <a:blip r:embed="rId4"/>
          <a:stretch>
            <a:fillRect/>
          </a:stretch>
        </p:blipFill>
        <p:spPr>
          <a:xfrm>
            <a:off x="4131251" y="1598200"/>
            <a:ext cx="1895474" cy="3910777"/>
          </a:xfrm>
          <a:prstGeom prst="rect">
            <a:avLst/>
          </a:prstGeom>
        </p:spPr>
      </p:pic>
      <p:pic>
        <p:nvPicPr>
          <p:cNvPr id="23" name="Picture 22">
            <a:extLst>
              <a:ext uri="{FF2B5EF4-FFF2-40B4-BE49-F238E27FC236}">
                <a16:creationId xmlns:a16="http://schemas.microsoft.com/office/drawing/2014/main" id="{C69AA373-1E8B-B5D5-135A-F94C8E32AC7C}"/>
              </a:ext>
            </a:extLst>
          </p:cNvPr>
          <p:cNvPicPr>
            <a:picLocks noChangeAspect="1"/>
          </p:cNvPicPr>
          <p:nvPr/>
        </p:nvPicPr>
        <p:blipFill>
          <a:blip r:embed="rId5"/>
          <a:stretch>
            <a:fillRect/>
          </a:stretch>
        </p:blipFill>
        <p:spPr>
          <a:xfrm>
            <a:off x="2001803" y="4341337"/>
            <a:ext cx="2103976" cy="2376132"/>
          </a:xfrm>
          <a:prstGeom prst="rect">
            <a:avLst/>
          </a:prstGeom>
        </p:spPr>
      </p:pic>
      <p:pic>
        <p:nvPicPr>
          <p:cNvPr id="25" name="Picture 24">
            <a:extLst>
              <a:ext uri="{FF2B5EF4-FFF2-40B4-BE49-F238E27FC236}">
                <a16:creationId xmlns:a16="http://schemas.microsoft.com/office/drawing/2014/main" id="{42D47B3D-69AC-8642-B3FF-DEE9E1D869AA}"/>
              </a:ext>
            </a:extLst>
          </p:cNvPr>
          <p:cNvPicPr>
            <a:picLocks noChangeAspect="1"/>
          </p:cNvPicPr>
          <p:nvPr/>
        </p:nvPicPr>
        <p:blipFill>
          <a:blip r:embed="rId6"/>
          <a:stretch>
            <a:fillRect/>
          </a:stretch>
        </p:blipFill>
        <p:spPr>
          <a:xfrm>
            <a:off x="6269060" y="1344863"/>
            <a:ext cx="4005160" cy="3045899"/>
          </a:xfrm>
          <a:prstGeom prst="rect">
            <a:avLst/>
          </a:prstGeom>
        </p:spPr>
      </p:pic>
      <p:pic>
        <p:nvPicPr>
          <p:cNvPr id="27" name="Picture 26">
            <a:extLst>
              <a:ext uri="{FF2B5EF4-FFF2-40B4-BE49-F238E27FC236}">
                <a16:creationId xmlns:a16="http://schemas.microsoft.com/office/drawing/2014/main" id="{7E358951-430F-DFB9-7EF9-0F0B1999BB7F}"/>
              </a:ext>
            </a:extLst>
          </p:cNvPr>
          <p:cNvPicPr>
            <a:picLocks noChangeAspect="1"/>
          </p:cNvPicPr>
          <p:nvPr/>
        </p:nvPicPr>
        <p:blipFill>
          <a:blip r:embed="rId7"/>
          <a:stretch>
            <a:fillRect/>
          </a:stretch>
        </p:blipFill>
        <p:spPr>
          <a:xfrm>
            <a:off x="10274220" y="1598200"/>
            <a:ext cx="1895475" cy="3933385"/>
          </a:xfrm>
          <a:prstGeom prst="rect">
            <a:avLst/>
          </a:prstGeom>
        </p:spPr>
      </p:pic>
      <p:pic>
        <p:nvPicPr>
          <p:cNvPr id="29" name="Picture 28">
            <a:extLst>
              <a:ext uri="{FF2B5EF4-FFF2-40B4-BE49-F238E27FC236}">
                <a16:creationId xmlns:a16="http://schemas.microsoft.com/office/drawing/2014/main" id="{7BAE3317-1028-10DA-448D-8CA9AC0465FA}"/>
              </a:ext>
            </a:extLst>
          </p:cNvPr>
          <p:cNvPicPr>
            <a:picLocks noChangeAspect="1"/>
          </p:cNvPicPr>
          <p:nvPr/>
        </p:nvPicPr>
        <p:blipFill>
          <a:blip r:embed="rId8"/>
          <a:stretch>
            <a:fillRect/>
          </a:stretch>
        </p:blipFill>
        <p:spPr>
          <a:xfrm>
            <a:off x="8259804" y="4390762"/>
            <a:ext cx="2014416" cy="2206747"/>
          </a:xfrm>
          <a:prstGeom prst="rect">
            <a:avLst/>
          </a:prstGeom>
        </p:spPr>
      </p:pic>
    </p:spTree>
    <p:extLst>
      <p:ext uri="{BB962C8B-B14F-4D97-AF65-F5344CB8AC3E}">
        <p14:creationId xmlns:p14="http://schemas.microsoft.com/office/powerpoint/2010/main" val="128890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0467-507C-9367-326D-FB6BC7AACD6A}"/>
              </a:ext>
            </a:extLst>
          </p:cNvPr>
          <p:cNvSpPr>
            <a:spLocks noGrp="1"/>
          </p:cNvSpPr>
          <p:nvPr>
            <p:ph type="title"/>
          </p:nvPr>
        </p:nvSpPr>
        <p:spPr/>
        <p:txBody>
          <a:bodyPr/>
          <a:lstStyle/>
          <a:p>
            <a:pPr algn="ctr"/>
            <a:r>
              <a:rPr lang="en-US" dirty="0"/>
              <a:t>Objective I Results</a:t>
            </a:r>
          </a:p>
        </p:txBody>
      </p:sp>
      <p:pic>
        <p:nvPicPr>
          <p:cNvPr id="5" name="Content Placeholder 4">
            <a:extLst>
              <a:ext uri="{FF2B5EF4-FFF2-40B4-BE49-F238E27FC236}">
                <a16:creationId xmlns:a16="http://schemas.microsoft.com/office/drawing/2014/main" id="{47AC176F-A999-9843-1B0E-5E24B0703C42}"/>
              </a:ext>
            </a:extLst>
          </p:cNvPr>
          <p:cNvPicPr>
            <a:picLocks noGrp="1" noChangeAspect="1"/>
          </p:cNvPicPr>
          <p:nvPr>
            <p:ph idx="1"/>
          </p:nvPr>
        </p:nvPicPr>
        <p:blipFill>
          <a:blip r:embed="rId2"/>
          <a:stretch>
            <a:fillRect/>
          </a:stretch>
        </p:blipFill>
        <p:spPr>
          <a:xfrm>
            <a:off x="0" y="0"/>
            <a:ext cx="2695575" cy="819150"/>
          </a:xfrm>
        </p:spPr>
      </p:pic>
      <p:pic>
        <p:nvPicPr>
          <p:cNvPr id="16" name="Picture 15">
            <a:extLst>
              <a:ext uri="{FF2B5EF4-FFF2-40B4-BE49-F238E27FC236}">
                <a16:creationId xmlns:a16="http://schemas.microsoft.com/office/drawing/2014/main" id="{20CAC3F3-7513-2BE2-4B08-6AFBAF4FA879}"/>
              </a:ext>
            </a:extLst>
          </p:cNvPr>
          <p:cNvPicPr>
            <a:picLocks noChangeAspect="1"/>
          </p:cNvPicPr>
          <p:nvPr/>
        </p:nvPicPr>
        <p:blipFill>
          <a:blip r:embed="rId3"/>
          <a:stretch>
            <a:fillRect/>
          </a:stretch>
        </p:blipFill>
        <p:spPr>
          <a:xfrm>
            <a:off x="689344" y="1455461"/>
            <a:ext cx="4691269" cy="4209463"/>
          </a:xfrm>
          <a:prstGeom prst="rect">
            <a:avLst/>
          </a:prstGeom>
        </p:spPr>
      </p:pic>
      <p:sp>
        <p:nvSpPr>
          <p:cNvPr id="14" name="Rectangle 13">
            <a:extLst>
              <a:ext uri="{FF2B5EF4-FFF2-40B4-BE49-F238E27FC236}">
                <a16:creationId xmlns:a16="http://schemas.microsoft.com/office/drawing/2014/main" id="{62E3299D-A642-5A9E-39ED-835C0D6F5DB7}"/>
              </a:ext>
            </a:extLst>
          </p:cNvPr>
          <p:cNvSpPr/>
          <p:nvPr/>
        </p:nvSpPr>
        <p:spPr>
          <a:xfrm>
            <a:off x="3280991" y="4902544"/>
            <a:ext cx="636105" cy="6891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9C217F7-2F24-AA9E-E724-6C333379BB72}"/>
              </a:ext>
            </a:extLst>
          </p:cNvPr>
          <p:cNvPicPr>
            <a:picLocks noChangeAspect="1"/>
          </p:cNvPicPr>
          <p:nvPr/>
        </p:nvPicPr>
        <p:blipFill>
          <a:blip r:embed="rId4"/>
          <a:stretch>
            <a:fillRect/>
          </a:stretch>
        </p:blipFill>
        <p:spPr>
          <a:xfrm>
            <a:off x="5529469" y="1455461"/>
            <a:ext cx="6442149" cy="4774182"/>
          </a:xfrm>
          <a:prstGeom prst="rect">
            <a:avLst/>
          </a:prstGeom>
        </p:spPr>
      </p:pic>
    </p:spTree>
    <p:extLst>
      <p:ext uri="{BB962C8B-B14F-4D97-AF65-F5344CB8AC3E}">
        <p14:creationId xmlns:p14="http://schemas.microsoft.com/office/powerpoint/2010/main" val="345755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97B340-8EDE-2683-E58D-906000BEDBC2}"/>
              </a:ext>
            </a:extLst>
          </p:cNvPr>
          <p:cNvPicPr>
            <a:picLocks noChangeAspect="1"/>
          </p:cNvPicPr>
          <p:nvPr/>
        </p:nvPicPr>
        <p:blipFill>
          <a:blip r:embed="rId2"/>
          <a:stretch>
            <a:fillRect/>
          </a:stretch>
        </p:blipFill>
        <p:spPr>
          <a:xfrm>
            <a:off x="404581" y="914149"/>
            <a:ext cx="6538302" cy="4941622"/>
          </a:xfrm>
          <a:prstGeom prst="rect">
            <a:avLst/>
          </a:prstGeom>
        </p:spPr>
      </p:pic>
      <p:pic>
        <p:nvPicPr>
          <p:cNvPr id="9" name="Picture 8">
            <a:extLst>
              <a:ext uri="{FF2B5EF4-FFF2-40B4-BE49-F238E27FC236}">
                <a16:creationId xmlns:a16="http://schemas.microsoft.com/office/drawing/2014/main" id="{B545B0BE-982B-6B05-1F4D-9660FCBBDD06}"/>
              </a:ext>
            </a:extLst>
          </p:cNvPr>
          <p:cNvPicPr>
            <a:picLocks noChangeAspect="1"/>
          </p:cNvPicPr>
          <p:nvPr/>
        </p:nvPicPr>
        <p:blipFill>
          <a:blip r:embed="rId3"/>
          <a:stretch>
            <a:fillRect/>
          </a:stretch>
        </p:blipFill>
        <p:spPr>
          <a:xfrm>
            <a:off x="7038075" y="1033633"/>
            <a:ext cx="4749344" cy="4790733"/>
          </a:xfrm>
          <a:prstGeom prst="rect">
            <a:avLst/>
          </a:prstGeom>
        </p:spPr>
      </p:pic>
    </p:spTree>
    <p:extLst>
      <p:ext uri="{BB962C8B-B14F-4D97-AF65-F5344CB8AC3E}">
        <p14:creationId xmlns:p14="http://schemas.microsoft.com/office/powerpoint/2010/main" val="114481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0467-507C-9367-326D-FB6BC7AACD6A}"/>
              </a:ext>
            </a:extLst>
          </p:cNvPr>
          <p:cNvSpPr>
            <a:spLocks noGrp="1"/>
          </p:cNvSpPr>
          <p:nvPr>
            <p:ph type="title"/>
          </p:nvPr>
        </p:nvSpPr>
        <p:spPr/>
        <p:txBody>
          <a:bodyPr/>
          <a:lstStyle/>
          <a:p>
            <a:pPr algn="ctr"/>
            <a:r>
              <a:rPr lang="en-US" dirty="0"/>
              <a:t>Objective II Results</a:t>
            </a:r>
          </a:p>
        </p:txBody>
      </p:sp>
      <p:pic>
        <p:nvPicPr>
          <p:cNvPr id="5" name="Content Placeholder 4">
            <a:extLst>
              <a:ext uri="{FF2B5EF4-FFF2-40B4-BE49-F238E27FC236}">
                <a16:creationId xmlns:a16="http://schemas.microsoft.com/office/drawing/2014/main" id="{EF61B6A1-2CA9-3180-7F83-65EA66FCB562}"/>
              </a:ext>
            </a:extLst>
          </p:cNvPr>
          <p:cNvPicPr>
            <a:picLocks noGrp="1" noChangeAspect="1"/>
          </p:cNvPicPr>
          <p:nvPr>
            <p:ph idx="1"/>
          </p:nvPr>
        </p:nvPicPr>
        <p:blipFill>
          <a:blip r:embed="rId2"/>
          <a:stretch>
            <a:fillRect/>
          </a:stretch>
        </p:blipFill>
        <p:spPr>
          <a:xfrm>
            <a:off x="0" y="8731"/>
            <a:ext cx="2714625" cy="1019175"/>
          </a:xfrm>
        </p:spPr>
      </p:pic>
      <p:pic>
        <p:nvPicPr>
          <p:cNvPr id="13" name="Picture 12">
            <a:extLst>
              <a:ext uri="{FF2B5EF4-FFF2-40B4-BE49-F238E27FC236}">
                <a16:creationId xmlns:a16="http://schemas.microsoft.com/office/drawing/2014/main" id="{8F201FF9-3850-5233-BED9-51A1C548F714}"/>
              </a:ext>
            </a:extLst>
          </p:cNvPr>
          <p:cNvPicPr>
            <a:picLocks noChangeAspect="1"/>
          </p:cNvPicPr>
          <p:nvPr/>
        </p:nvPicPr>
        <p:blipFill>
          <a:blip r:embed="rId3"/>
          <a:stretch>
            <a:fillRect/>
          </a:stretch>
        </p:blipFill>
        <p:spPr>
          <a:xfrm>
            <a:off x="1369107" y="1886542"/>
            <a:ext cx="5385368" cy="4445793"/>
          </a:xfrm>
          <a:prstGeom prst="rect">
            <a:avLst/>
          </a:prstGeom>
        </p:spPr>
      </p:pic>
      <p:sp>
        <p:nvSpPr>
          <p:cNvPr id="10" name="Rectangle 9">
            <a:extLst>
              <a:ext uri="{FF2B5EF4-FFF2-40B4-BE49-F238E27FC236}">
                <a16:creationId xmlns:a16="http://schemas.microsoft.com/office/drawing/2014/main" id="{24281EDC-7984-931C-7AF7-09096D3FCA3B}"/>
              </a:ext>
            </a:extLst>
          </p:cNvPr>
          <p:cNvSpPr/>
          <p:nvPr/>
        </p:nvSpPr>
        <p:spPr>
          <a:xfrm>
            <a:off x="5709194" y="5636138"/>
            <a:ext cx="658475" cy="599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AAFBA6-97E8-C72C-3401-DDB4C0805D86}"/>
              </a:ext>
            </a:extLst>
          </p:cNvPr>
          <p:cNvSpPr/>
          <p:nvPr/>
        </p:nvSpPr>
        <p:spPr>
          <a:xfrm>
            <a:off x="6096000" y="3429000"/>
            <a:ext cx="658475" cy="599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AC34F47-F83E-0EF9-9CBD-1BD87B991F62}"/>
              </a:ext>
            </a:extLst>
          </p:cNvPr>
          <p:cNvPicPr>
            <a:picLocks noChangeAspect="1"/>
          </p:cNvPicPr>
          <p:nvPr/>
        </p:nvPicPr>
        <p:blipFill>
          <a:blip r:embed="rId4"/>
          <a:stretch>
            <a:fillRect/>
          </a:stretch>
        </p:blipFill>
        <p:spPr>
          <a:xfrm>
            <a:off x="9458325" y="8731"/>
            <a:ext cx="2733675" cy="1200150"/>
          </a:xfrm>
          <a:prstGeom prst="rect">
            <a:avLst/>
          </a:prstGeom>
        </p:spPr>
      </p:pic>
      <p:pic>
        <p:nvPicPr>
          <p:cNvPr id="17" name="Picture 16">
            <a:extLst>
              <a:ext uri="{FF2B5EF4-FFF2-40B4-BE49-F238E27FC236}">
                <a16:creationId xmlns:a16="http://schemas.microsoft.com/office/drawing/2014/main" id="{9EA7106F-CC63-B9D7-F986-60269E5C122D}"/>
              </a:ext>
            </a:extLst>
          </p:cNvPr>
          <p:cNvPicPr>
            <a:picLocks noChangeAspect="1"/>
          </p:cNvPicPr>
          <p:nvPr/>
        </p:nvPicPr>
        <p:blipFill>
          <a:blip r:embed="rId5"/>
          <a:stretch>
            <a:fillRect/>
          </a:stretch>
        </p:blipFill>
        <p:spPr>
          <a:xfrm>
            <a:off x="6984331" y="1456299"/>
            <a:ext cx="4784035" cy="4876036"/>
          </a:xfrm>
          <a:prstGeom prst="rect">
            <a:avLst/>
          </a:prstGeom>
        </p:spPr>
      </p:pic>
      <p:pic>
        <p:nvPicPr>
          <p:cNvPr id="7" name="Picture 6">
            <a:extLst>
              <a:ext uri="{FF2B5EF4-FFF2-40B4-BE49-F238E27FC236}">
                <a16:creationId xmlns:a16="http://schemas.microsoft.com/office/drawing/2014/main" id="{129B2B29-C208-7907-5B53-50C50AC12486}"/>
              </a:ext>
            </a:extLst>
          </p:cNvPr>
          <p:cNvPicPr>
            <a:picLocks noChangeAspect="1"/>
          </p:cNvPicPr>
          <p:nvPr/>
        </p:nvPicPr>
        <p:blipFill>
          <a:blip r:embed="rId6"/>
          <a:stretch>
            <a:fillRect/>
          </a:stretch>
        </p:blipFill>
        <p:spPr>
          <a:xfrm>
            <a:off x="45946" y="1091460"/>
            <a:ext cx="1968384" cy="2006829"/>
          </a:xfrm>
          <a:prstGeom prst="rect">
            <a:avLst/>
          </a:prstGeom>
        </p:spPr>
      </p:pic>
      <p:sp>
        <p:nvSpPr>
          <p:cNvPr id="18" name="Rectangle 17">
            <a:extLst>
              <a:ext uri="{FF2B5EF4-FFF2-40B4-BE49-F238E27FC236}">
                <a16:creationId xmlns:a16="http://schemas.microsoft.com/office/drawing/2014/main" id="{414784CB-267F-3058-DE7D-9C6CB970D295}"/>
              </a:ext>
            </a:extLst>
          </p:cNvPr>
          <p:cNvSpPr/>
          <p:nvPr/>
        </p:nvSpPr>
        <p:spPr>
          <a:xfrm>
            <a:off x="11353800" y="4558747"/>
            <a:ext cx="329237" cy="16770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27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0467-507C-9367-326D-FB6BC7AACD6A}"/>
              </a:ext>
            </a:extLst>
          </p:cNvPr>
          <p:cNvSpPr>
            <a:spLocks noGrp="1"/>
          </p:cNvSpPr>
          <p:nvPr>
            <p:ph type="title"/>
          </p:nvPr>
        </p:nvSpPr>
        <p:spPr>
          <a:xfrm>
            <a:off x="838200" y="612054"/>
            <a:ext cx="10515600" cy="1325563"/>
          </a:xfrm>
        </p:spPr>
        <p:txBody>
          <a:bodyPr/>
          <a:lstStyle/>
          <a:p>
            <a:pPr algn="ctr"/>
            <a:r>
              <a:rPr lang="en-US" dirty="0"/>
              <a:t>Objective II, III, IV Results</a:t>
            </a:r>
          </a:p>
        </p:txBody>
      </p:sp>
      <p:pic>
        <p:nvPicPr>
          <p:cNvPr id="5" name="Content Placeholder 4">
            <a:extLst>
              <a:ext uri="{FF2B5EF4-FFF2-40B4-BE49-F238E27FC236}">
                <a16:creationId xmlns:a16="http://schemas.microsoft.com/office/drawing/2014/main" id="{5BF98A58-6A93-CBCE-BDE6-FAA5DCF02773}"/>
              </a:ext>
            </a:extLst>
          </p:cNvPr>
          <p:cNvPicPr>
            <a:picLocks noGrp="1" noChangeAspect="1"/>
          </p:cNvPicPr>
          <p:nvPr>
            <p:ph idx="1"/>
          </p:nvPr>
        </p:nvPicPr>
        <p:blipFill>
          <a:blip r:embed="rId2"/>
          <a:stretch>
            <a:fillRect/>
          </a:stretch>
        </p:blipFill>
        <p:spPr>
          <a:xfrm>
            <a:off x="0" y="0"/>
            <a:ext cx="3790124" cy="957340"/>
          </a:xfrm>
        </p:spPr>
      </p:pic>
      <p:pic>
        <p:nvPicPr>
          <p:cNvPr id="7" name="Picture 6">
            <a:extLst>
              <a:ext uri="{FF2B5EF4-FFF2-40B4-BE49-F238E27FC236}">
                <a16:creationId xmlns:a16="http://schemas.microsoft.com/office/drawing/2014/main" id="{F5BF3E3E-1D71-0DF8-0720-E3C2937987F3}"/>
              </a:ext>
            </a:extLst>
          </p:cNvPr>
          <p:cNvPicPr>
            <a:picLocks noChangeAspect="1"/>
          </p:cNvPicPr>
          <p:nvPr/>
        </p:nvPicPr>
        <p:blipFill>
          <a:blip r:embed="rId3"/>
          <a:stretch>
            <a:fillRect/>
          </a:stretch>
        </p:blipFill>
        <p:spPr>
          <a:xfrm>
            <a:off x="1073013" y="1937617"/>
            <a:ext cx="4529419" cy="3218552"/>
          </a:xfrm>
          <a:prstGeom prst="rect">
            <a:avLst/>
          </a:prstGeom>
        </p:spPr>
      </p:pic>
      <p:pic>
        <p:nvPicPr>
          <p:cNvPr id="13" name="Picture 12">
            <a:extLst>
              <a:ext uri="{FF2B5EF4-FFF2-40B4-BE49-F238E27FC236}">
                <a16:creationId xmlns:a16="http://schemas.microsoft.com/office/drawing/2014/main" id="{3045FBBA-2CF8-3402-8A68-5C900E5008B4}"/>
              </a:ext>
            </a:extLst>
          </p:cNvPr>
          <p:cNvPicPr>
            <a:picLocks noChangeAspect="1"/>
          </p:cNvPicPr>
          <p:nvPr/>
        </p:nvPicPr>
        <p:blipFill>
          <a:blip r:embed="rId4"/>
          <a:stretch>
            <a:fillRect/>
          </a:stretch>
        </p:blipFill>
        <p:spPr>
          <a:xfrm>
            <a:off x="6113055" y="1760469"/>
            <a:ext cx="5005932" cy="4682969"/>
          </a:xfrm>
          <a:prstGeom prst="rect">
            <a:avLst/>
          </a:prstGeom>
        </p:spPr>
      </p:pic>
      <p:sp>
        <p:nvSpPr>
          <p:cNvPr id="10" name="Rectangle 9">
            <a:extLst>
              <a:ext uri="{FF2B5EF4-FFF2-40B4-BE49-F238E27FC236}">
                <a16:creationId xmlns:a16="http://schemas.microsoft.com/office/drawing/2014/main" id="{AC563C00-2DAE-6CF0-45FA-C03E789D1C09}"/>
              </a:ext>
            </a:extLst>
          </p:cNvPr>
          <p:cNvSpPr/>
          <p:nvPr/>
        </p:nvSpPr>
        <p:spPr>
          <a:xfrm>
            <a:off x="10542180" y="3084444"/>
            <a:ext cx="576808" cy="639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B7F1BA-2ACA-FB28-5225-A44ED64B1DF3}"/>
              </a:ext>
            </a:extLst>
          </p:cNvPr>
          <p:cNvSpPr/>
          <p:nvPr/>
        </p:nvSpPr>
        <p:spPr>
          <a:xfrm>
            <a:off x="10389705" y="5261113"/>
            <a:ext cx="576808" cy="11529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68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0467-507C-9367-326D-FB6BC7AACD6A}"/>
              </a:ext>
            </a:extLst>
          </p:cNvPr>
          <p:cNvSpPr>
            <a:spLocks noGrp="1"/>
          </p:cNvSpPr>
          <p:nvPr>
            <p:ph type="title"/>
          </p:nvPr>
        </p:nvSpPr>
        <p:spPr/>
        <p:txBody>
          <a:bodyPr/>
          <a:lstStyle/>
          <a:p>
            <a:pPr algn="ctr"/>
            <a:r>
              <a:rPr lang="en-US" dirty="0"/>
              <a:t>Objective V Results</a:t>
            </a:r>
          </a:p>
        </p:txBody>
      </p:sp>
      <p:pic>
        <p:nvPicPr>
          <p:cNvPr id="5" name="Content Placeholder 4">
            <a:extLst>
              <a:ext uri="{FF2B5EF4-FFF2-40B4-BE49-F238E27FC236}">
                <a16:creationId xmlns:a16="http://schemas.microsoft.com/office/drawing/2014/main" id="{2C76C398-25D2-2B06-95BD-58B7D96160D6}"/>
              </a:ext>
            </a:extLst>
          </p:cNvPr>
          <p:cNvPicPr>
            <a:picLocks noGrp="1" noChangeAspect="1"/>
          </p:cNvPicPr>
          <p:nvPr>
            <p:ph idx="1"/>
          </p:nvPr>
        </p:nvPicPr>
        <p:blipFill>
          <a:blip r:embed="rId2"/>
          <a:stretch>
            <a:fillRect/>
          </a:stretch>
        </p:blipFill>
        <p:spPr>
          <a:xfrm>
            <a:off x="0" y="0"/>
            <a:ext cx="3829878" cy="810509"/>
          </a:xfrm>
        </p:spPr>
      </p:pic>
      <p:pic>
        <p:nvPicPr>
          <p:cNvPr id="10" name="Picture 9">
            <a:extLst>
              <a:ext uri="{FF2B5EF4-FFF2-40B4-BE49-F238E27FC236}">
                <a16:creationId xmlns:a16="http://schemas.microsoft.com/office/drawing/2014/main" id="{A978872D-1C44-BEE6-0886-F4B1C7A477D7}"/>
              </a:ext>
            </a:extLst>
          </p:cNvPr>
          <p:cNvPicPr>
            <a:picLocks noChangeAspect="1"/>
          </p:cNvPicPr>
          <p:nvPr/>
        </p:nvPicPr>
        <p:blipFill>
          <a:blip r:embed="rId3"/>
          <a:stretch>
            <a:fillRect/>
          </a:stretch>
        </p:blipFill>
        <p:spPr>
          <a:xfrm>
            <a:off x="3339827" y="1464985"/>
            <a:ext cx="5512345" cy="5173663"/>
          </a:xfrm>
          <a:prstGeom prst="rect">
            <a:avLst/>
          </a:prstGeom>
        </p:spPr>
      </p:pic>
      <p:sp>
        <p:nvSpPr>
          <p:cNvPr id="8" name="Rectangle 7">
            <a:extLst>
              <a:ext uri="{FF2B5EF4-FFF2-40B4-BE49-F238E27FC236}">
                <a16:creationId xmlns:a16="http://schemas.microsoft.com/office/drawing/2014/main" id="{55E409E9-7B8C-2059-0641-F9FABCF199CB}"/>
              </a:ext>
            </a:extLst>
          </p:cNvPr>
          <p:cNvSpPr/>
          <p:nvPr/>
        </p:nvSpPr>
        <p:spPr>
          <a:xfrm>
            <a:off x="5035826" y="6029738"/>
            <a:ext cx="2663687" cy="608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218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D0AB-64AA-6BB3-8842-8BC8B7898EBC}"/>
              </a:ext>
            </a:extLst>
          </p:cNvPr>
          <p:cNvSpPr>
            <a:spLocks noGrp="1"/>
          </p:cNvSpPr>
          <p:nvPr>
            <p:ph type="title"/>
          </p:nvPr>
        </p:nvSpPr>
        <p:spPr>
          <a:xfrm>
            <a:off x="838200" y="0"/>
            <a:ext cx="10515600" cy="1325563"/>
          </a:xfrm>
        </p:spPr>
        <p:txBody>
          <a:bodyPr/>
          <a:lstStyle/>
          <a:p>
            <a:pPr algn="ctr"/>
            <a:r>
              <a:rPr lang="en-US" dirty="0"/>
              <a:t>Conclusion</a:t>
            </a:r>
          </a:p>
        </p:txBody>
      </p:sp>
      <p:sp>
        <p:nvSpPr>
          <p:cNvPr id="3" name="Content Placeholder 2">
            <a:extLst>
              <a:ext uri="{FF2B5EF4-FFF2-40B4-BE49-F238E27FC236}">
                <a16:creationId xmlns:a16="http://schemas.microsoft.com/office/drawing/2014/main" id="{A8701DEA-5447-094E-3B9A-757B085AB4F0}"/>
              </a:ext>
            </a:extLst>
          </p:cNvPr>
          <p:cNvSpPr>
            <a:spLocks noGrp="1"/>
          </p:cNvSpPr>
          <p:nvPr>
            <p:ph idx="1"/>
          </p:nvPr>
        </p:nvSpPr>
        <p:spPr>
          <a:xfrm>
            <a:off x="838200" y="1086678"/>
            <a:ext cx="10515600" cy="5771321"/>
          </a:xfrm>
        </p:spPr>
        <p:txBody>
          <a:bodyPr>
            <a:normAutofit fontScale="85000" lnSpcReduction="20000"/>
          </a:bodyPr>
          <a:lstStyle/>
          <a:p>
            <a:pPr marL="571500" indent="-571500">
              <a:lnSpc>
                <a:spcPct val="107000"/>
              </a:lnSpc>
              <a:spcBef>
                <a:spcPts val="0"/>
              </a:spcBef>
              <a:buFont typeface="+mj-lt"/>
              <a:buAutoNum type="romanUcPeriod"/>
            </a:pPr>
            <a:r>
              <a:rPr lang="en-US" sz="2100" b="1" dirty="0">
                <a:effectLst/>
                <a:latin typeface="Calibri" panose="020F0502020204030204" pitchFamily="34" charset="0"/>
                <a:ea typeface="Calibri" panose="020F0502020204030204" pitchFamily="34" charset="0"/>
                <a:cs typeface="Times New Roman" panose="02020603050405020304" pitchFamily="18" charset="0"/>
              </a:rPr>
              <a:t>I want to know for patients with blood sugar levels between 40 – 600 if there is a difference between before and after taking Drug A in blood sugar levels.</a:t>
            </a:r>
            <a:br>
              <a:rPr lang="en-US" sz="2100" b="1" dirty="0">
                <a:effectLst/>
                <a:latin typeface="Calibri" panose="020F0502020204030204" pitchFamily="34" charset="0"/>
                <a:ea typeface="Calibri" panose="020F0502020204030204" pitchFamily="34" charset="0"/>
                <a:cs typeface="Times New Roman" panose="02020603050405020304" pitchFamily="18" charset="0"/>
              </a:rPr>
            </a:br>
            <a:r>
              <a:rPr lang="en-US" sz="2100" b="1" dirty="0">
                <a:effectLst/>
                <a:latin typeface="Calibri" panose="020F0502020204030204" pitchFamily="34" charset="0"/>
                <a:ea typeface="Calibri" panose="020F0502020204030204" pitchFamily="34" charset="0"/>
                <a:cs typeface="Times New Roman" panose="02020603050405020304" pitchFamily="18" charset="0"/>
              </a:rPr>
              <a:t>If so, was that difference a significant decrease in blood sugar levels?</a:t>
            </a:r>
          </a:p>
          <a:p>
            <a:pPr lvl="1">
              <a:lnSpc>
                <a:spcPct val="107000"/>
              </a:lnSpc>
              <a:spcBef>
                <a:spcPts val="0"/>
              </a:spcBef>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Alternative hypothesis accepted.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There is a difference between blood sugar levels before and after, where it is shown there is a decrease in these levels.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2100" b="1" dirty="0">
                <a:effectLst/>
                <a:latin typeface="Calibri" panose="020F0502020204030204" pitchFamily="34" charset="0"/>
                <a:ea typeface="Calibri" panose="020F0502020204030204" pitchFamily="34" charset="0"/>
                <a:cs typeface="Times New Roman" panose="02020603050405020304" pitchFamily="18" charset="0"/>
              </a:rPr>
              <a:t> </a:t>
            </a:r>
            <a:r>
              <a:rPr lang="en-US" sz="2100" b="1" dirty="0">
                <a:latin typeface="Calibri" panose="020F0502020204030204" pitchFamily="34" charset="0"/>
                <a:ea typeface="Calibri" panose="020F0502020204030204" pitchFamily="34" charset="0"/>
                <a:cs typeface="Times New Roman" panose="02020603050405020304" pitchFamily="18" charset="0"/>
              </a:rPr>
              <a:t>Is</a:t>
            </a:r>
            <a:r>
              <a:rPr lang="en-US" sz="2100" b="1" dirty="0">
                <a:effectLst/>
                <a:latin typeface="Calibri" panose="020F0502020204030204" pitchFamily="34" charset="0"/>
                <a:ea typeface="Calibri" panose="020F0502020204030204" pitchFamily="34" charset="0"/>
                <a:cs typeface="Times New Roman" panose="02020603050405020304" pitchFamily="18" charset="0"/>
              </a:rPr>
              <a:t> there a difference in after blood sugar levels between the age groups?</a:t>
            </a:r>
          </a:p>
          <a:p>
            <a:pPr lvl="1">
              <a:lnSpc>
                <a:spcPct val="107000"/>
              </a:lnSpc>
              <a:spcBef>
                <a:spcPts val="0"/>
              </a:spcBef>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Alternative hypothesis accepted.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There is a difference between the age groups blood sugar levels where it affects all three age groups, with patients in age group ‘Old’ have the largest average in after blood sugar levels and patients in age group ‘Young’ have the lowest average.</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1900" b="1" dirty="0">
                <a:latin typeface="Calibri" panose="020F0502020204030204" pitchFamily="34" charset="0"/>
                <a:ea typeface="Calibri" panose="020F0502020204030204" pitchFamily="34" charset="0"/>
                <a:cs typeface="Times New Roman" panose="02020603050405020304" pitchFamily="18" charset="0"/>
              </a:rPr>
              <a:t>Similarly, I </a:t>
            </a:r>
            <a:r>
              <a:rPr lang="en-US" sz="1900" b="1" dirty="0">
                <a:effectLst/>
                <a:latin typeface="Calibri" panose="020F0502020204030204" pitchFamily="34" charset="0"/>
                <a:ea typeface="Calibri" panose="020F0502020204030204" pitchFamily="34" charset="0"/>
                <a:cs typeface="Times New Roman" panose="02020603050405020304" pitchFamily="18" charset="0"/>
              </a:rPr>
              <a:t>want to know if there is a difference in after blood sugar levels between states?</a:t>
            </a:r>
          </a:p>
          <a:p>
            <a:pPr lvl="1">
              <a:lnSpc>
                <a:spcPct val="107000"/>
              </a:lnSpc>
              <a:spcBef>
                <a:spcPts val="0"/>
              </a:spcBef>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Null hypothesis accepted.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There is no difference in after blood sugar levels between the states.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Is there an interaction effect for age group and state?</a:t>
            </a:r>
          </a:p>
          <a:p>
            <a:pPr lvl="1">
              <a:lnSpc>
                <a:spcPct val="107000"/>
              </a:lnSpc>
              <a:spcBef>
                <a:spcPts val="0"/>
              </a:spcBef>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Null hypothesis accepted.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interaction of age and state has no effect on after blood sugar levels.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1900" b="1" dirty="0">
                <a:effectLst/>
                <a:latin typeface="Calibri" panose="020F0502020204030204" pitchFamily="34" charset="0"/>
                <a:ea typeface="Calibri" panose="020F0502020204030204" pitchFamily="34" charset="0"/>
                <a:cs typeface="Times New Roman" panose="02020603050405020304" pitchFamily="18" charset="0"/>
              </a:rPr>
              <a:t>Is length of stay correlated to initial sugar levels and after sugar levels?</a:t>
            </a:r>
          </a:p>
          <a:p>
            <a:pPr lvl="1">
              <a:lnSpc>
                <a:spcPct val="107000"/>
              </a:lnSpc>
              <a:spcBef>
                <a:spcPts val="0"/>
              </a:spcBef>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Alternative hypothesis accepted. </a:t>
            </a: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stay is correlated to both initial blood sugar levels and after blood sugar levels, where both show a positive correlation.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751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BAD1-0D72-4363-7A42-4E2343501B91}"/>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2B633F2A-63BD-5924-D0F4-2CA31943934E}"/>
              </a:ext>
            </a:extLst>
          </p:cNvPr>
          <p:cNvSpPr>
            <a:spLocks noGrp="1"/>
          </p:cNvSpPr>
          <p:nvPr>
            <p:ph idx="1"/>
          </p:nvPr>
        </p:nvSpPr>
        <p:spPr>
          <a:xfrm>
            <a:off x="838200" y="1825625"/>
            <a:ext cx="10515600" cy="2494584"/>
          </a:xfrm>
        </p:spPr>
        <p:txBody>
          <a:bodyPr>
            <a:normAutofit fontScale="70000" lnSpcReduction="20000"/>
          </a:bodyPr>
          <a:lstStyle/>
          <a:p>
            <a:pPr marL="457200" indent="-457200">
              <a:lnSpc>
                <a:spcPct val="160000"/>
              </a:lnSpc>
            </a:pPr>
            <a:r>
              <a:rPr lang="en-US" sz="1800" dirty="0">
                <a:effectLst/>
                <a:latin typeface="Times New Roman" panose="02020603050405020304" pitchFamily="18" charset="0"/>
              </a:rPr>
              <a:t>Endocrine Society. (2022, March 31). </a:t>
            </a:r>
            <a:r>
              <a:rPr lang="en-US" sz="1800" i="1" dirty="0">
                <a:effectLst/>
                <a:latin typeface="Times New Roman" panose="02020603050405020304" pitchFamily="18" charset="0"/>
              </a:rPr>
              <a:t>Hypoglycemia</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2"/>
              </a:rPr>
              <a:t>https://www.endocrine.org/patient-engagement/endocrine-library/hypoglycemia</a:t>
            </a:r>
            <a:endParaRPr lang="en-US" sz="1800" dirty="0">
              <a:effectLst/>
              <a:latin typeface="Times New Roman" panose="02020603050405020304" pitchFamily="18" charset="0"/>
            </a:endParaRPr>
          </a:p>
          <a:p>
            <a:pPr marL="457200" indent="-457200">
              <a:lnSpc>
                <a:spcPct val="160000"/>
              </a:lnSpc>
            </a:pPr>
            <a:r>
              <a:rPr lang="en-US" sz="1800" dirty="0" err="1">
                <a:effectLst/>
                <a:latin typeface="Times New Roman" panose="02020603050405020304" pitchFamily="18" charset="0"/>
              </a:rPr>
              <a:t>Fallabel</a:t>
            </a:r>
            <a:r>
              <a:rPr lang="en-US" sz="1800" dirty="0">
                <a:effectLst/>
                <a:latin typeface="Times New Roman" panose="02020603050405020304" pitchFamily="18" charset="0"/>
              </a:rPr>
              <a:t>, C. (2022, February 19). </a:t>
            </a:r>
            <a:r>
              <a:rPr lang="en-US" sz="1800" i="1" dirty="0">
                <a:effectLst/>
                <a:latin typeface="Times New Roman" panose="02020603050405020304" pitchFamily="18" charset="0"/>
              </a:rPr>
              <a:t>What Levels of Blood Sugar Are Dangerous?</a:t>
            </a:r>
            <a:r>
              <a:rPr lang="en-US" sz="1800" dirty="0">
                <a:effectLst/>
                <a:latin typeface="Times New Roman" panose="02020603050405020304" pitchFamily="18" charset="0"/>
              </a:rPr>
              <a:t> Diabetes Strong. </a:t>
            </a:r>
            <a:r>
              <a:rPr lang="en-US" sz="1800" dirty="0">
                <a:effectLst/>
                <a:latin typeface="Times New Roman" panose="02020603050405020304" pitchFamily="18" charset="0"/>
                <a:hlinkClick r:id="rId3"/>
              </a:rPr>
              <a:t>https://diabetesstrong.com/what-levels-of-blood-</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3"/>
              </a:rPr>
              <a:t>sugar-are-dangerous/</a:t>
            </a:r>
            <a:r>
              <a:rPr lang="en-US" sz="1800" dirty="0">
                <a:effectLst/>
                <a:latin typeface="Times New Roman" panose="02020603050405020304" pitchFamily="18" charset="0"/>
              </a:rPr>
              <a:t> </a:t>
            </a:r>
          </a:p>
          <a:p>
            <a:pPr marL="457200" indent="-457200">
              <a:lnSpc>
                <a:spcPct val="160000"/>
              </a:lnSpc>
            </a:pPr>
            <a:r>
              <a:rPr lang="en-US" sz="1800" i="1" dirty="0">
                <a:effectLst/>
                <a:latin typeface="Times New Roman" panose="02020603050405020304" pitchFamily="18" charset="0"/>
              </a:rPr>
              <a:t>Hyperosmolar Hyperglycemic Syndrome</a:t>
            </a:r>
            <a:r>
              <a:rPr lang="en-US" sz="1800" dirty="0">
                <a:effectLst/>
                <a:latin typeface="Times New Roman" panose="02020603050405020304" pitchFamily="18" charset="0"/>
              </a:rPr>
              <a:t>. (2019, November 13). Cleveland Clinic. </a:t>
            </a:r>
            <a:r>
              <a:rPr lang="en-US" sz="1800" dirty="0">
                <a:effectLst/>
                <a:latin typeface="Times New Roman" panose="02020603050405020304" pitchFamily="18" charset="0"/>
                <a:hlinkClick r:id="rId4"/>
              </a:rPr>
              <a:t>https://my.clevelandclinic.org/health/diseases/21147-</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4"/>
              </a:rPr>
              <a:t>hyperosmolar-hyperglycemic-syndrome</a:t>
            </a:r>
            <a:r>
              <a:rPr lang="en-US" sz="1800" dirty="0">
                <a:effectLst/>
                <a:latin typeface="Times New Roman" panose="02020603050405020304" pitchFamily="18" charset="0"/>
              </a:rPr>
              <a:t> </a:t>
            </a:r>
          </a:p>
          <a:p>
            <a:pPr marL="457200" indent="-457200">
              <a:lnSpc>
                <a:spcPct val="160000"/>
              </a:lnSpc>
            </a:pPr>
            <a:r>
              <a:rPr lang="en-US" sz="1800" i="1" dirty="0">
                <a:effectLst/>
                <a:latin typeface="Times New Roman" panose="02020603050405020304" pitchFamily="18" charset="0"/>
              </a:rPr>
              <a:t>Hypoglycemia: Symptoms, Causes, Treatment &amp; Safety Tips</a:t>
            </a:r>
            <a:r>
              <a:rPr lang="en-US" sz="1800" dirty="0">
                <a:effectLst/>
                <a:latin typeface="Times New Roman" panose="02020603050405020304" pitchFamily="18" charset="0"/>
              </a:rPr>
              <a:t>. (2021, March 25). Cleveland Clinic. 	</a:t>
            </a:r>
            <a:r>
              <a:rPr lang="en-US" sz="1800" dirty="0">
                <a:effectLst/>
                <a:latin typeface="Times New Roman" panose="02020603050405020304" pitchFamily="18" charset="0"/>
                <a:hlinkClick r:id="rId5"/>
              </a:rPr>
              <a:t>https://my.clevelandclinic.org/health/diseases/11647-hypoglycemia-low-blood-sugar</a:t>
            </a:r>
            <a:r>
              <a:rPr lang="en-US" sz="1800" dirty="0">
                <a:effectLst/>
                <a:latin typeface="Times New Roman" panose="02020603050405020304" pitchFamily="18" charset="0"/>
              </a:rPr>
              <a:t> </a:t>
            </a:r>
          </a:p>
        </p:txBody>
      </p:sp>
    </p:spTree>
    <p:extLst>
      <p:ext uri="{BB962C8B-B14F-4D97-AF65-F5344CB8AC3E}">
        <p14:creationId xmlns:p14="http://schemas.microsoft.com/office/powerpoint/2010/main" val="394352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5BB5-386E-CB76-B7EC-6264ADE6F03A}"/>
              </a:ext>
            </a:extLst>
          </p:cNvPr>
          <p:cNvSpPr>
            <a:spLocks noGrp="1"/>
          </p:cNvSpPr>
          <p:nvPr>
            <p:ph type="title"/>
          </p:nvPr>
        </p:nvSpPr>
        <p:spPr/>
        <p:txBody>
          <a:bodyPr/>
          <a:lstStyle/>
          <a:p>
            <a:pPr algn="ctr"/>
            <a:r>
              <a:rPr lang="en-US" dirty="0"/>
              <a:t>Study Overview</a:t>
            </a:r>
          </a:p>
        </p:txBody>
      </p:sp>
      <p:sp>
        <p:nvSpPr>
          <p:cNvPr id="3" name="Content Placeholder 2">
            <a:extLst>
              <a:ext uri="{FF2B5EF4-FFF2-40B4-BE49-F238E27FC236}">
                <a16:creationId xmlns:a16="http://schemas.microsoft.com/office/drawing/2014/main" id="{D1527394-0CBD-2CF4-08A3-F31F6F3283FC}"/>
              </a:ext>
            </a:extLst>
          </p:cNvPr>
          <p:cNvSpPr>
            <a:spLocks noGrp="1"/>
          </p:cNvSpPr>
          <p:nvPr>
            <p:ph idx="1"/>
          </p:nvPr>
        </p:nvSpPr>
        <p:spPr/>
        <p:txBody>
          <a:bodyPr/>
          <a:lstStyle/>
          <a:p>
            <a:pPr marL="0" indent="0">
              <a:buNone/>
            </a:pPr>
            <a:br>
              <a:rPr lang="en-US" dirty="0"/>
            </a:br>
            <a:r>
              <a:rPr lang="en-US" dirty="0"/>
              <a:t>A study was conducted to determine whether Drug A helps to reduce fasting sugar levels. There are 3400 patients enrolled for this study and the fasting sugar levels were taken before and after consuming Drug A at a certain time interval.</a:t>
            </a:r>
          </a:p>
        </p:txBody>
      </p:sp>
    </p:spTree>
    <p:extLst>
      <p:ext uri="{BB962C8B-B14F-4D97-AF65-F5344CB8AC3E}">
        <p14:creationId xmlns:p14="http://schemas.microsoft.com/office/powerpoint/2010/main" val="55568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0D8C-A0C4-D16A-3758-76E025D8392F}"/>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ADC4082D-7480-6286-ADD8-2CB5C68423B8}"/>
              </a:ext>
            </a:extLst>
          </p:cNvPr>
          <p:cNvSpPr>
            <a:spLocks noGrp="1"/>
          </p:cNvSpPr>
          <p:nvPr>
            <p:ph idx="1"/>
          </p:nvPr>
        </p:nvSpPr>
        <p:spPr/>
        <p:txBody>
          <a:bodyPr/>
          <a:lstStyle/>
          <a:p>
            <a:r>
              <a:rPr lang="en-US" dirty="0"/>
              <a:t>What is considered normal fasting blood sugar levels?</a:t>
            </a:r>
          </a:p>
          <a:p>
            <a:pPr lvl="1"/>
            <a:r>
              <a:rPr lang="en-US" dirty="0"/>
              <a:t>Anything between 70 mg/dL – 120 mg/dL</a:t>
            </a:r>
          </a:p>
          <a:p>
            <a:r>
              <a:rPr lang="en-US" dirty="0"/>
              <a:t>What is hyperosmolar and hypoglycemia?</a:t>
            </a:r>
          </a:p>
          <a:p>
            <a:pPr lvl="1"/>
            <a:r>
              <a:rPr lang="en-US" dirty="0"/>
              <a:t>Hyperosmolar is when the patient has very high blood sugar levels, </a:t>
            </a:r>
            <a:br>
              <a:rPr lang="en-US" dirty="0"/>
            </a:br>
            <a:r>
              <a:rPr lang="en-US" dirty="0"/>
              <a:t>over 600 mg/dL</a:t>
            </a:r>
          </a:p>
          <a:p>
            <a:pPr lvl="1"/>
            <a:r>
              <a:rPr lang="en-US" dirty="0"/>
              <a:t>Hypoglycemia is when the patient has very low blood sugar levels,</a:t>
            </a:r>
            <a:br>
              <a:rPr lang="en-US" dirty="0"/>
            </a:br>
            <a:r>
              <a:rPr lang="en-US" dirty="0"/>
              <a:t>reaching as low as 40 mg/dL</a:t>
            </a:r>
          </a:p>
        </p:txBody>
      </p:sp>
    </p:spTree>
    <p:extLst>
      <p:ext uri="{BB962C8B-B14F-4D97-AF65-F5344CB8AC3E}">
        <p14:creationId xmlns:p14="http://schemas.microsoft.com/office/powerpoint/2010/main" val="87316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EBB8-3B98-E248-C26E-71538B7A48E7}"/>
              </a:ext>
            </a:extLst>
          </p:cNvPr>
          <p:cNvSpPr>
            <a:spLocks noGrp="1"/>
          </p:cNvSpPr>
          <p:nvPr>
            <p:ph type="title"/>
          </p:nvPr>
        </p:nvSpPr>
        <p:spPr>
          <a:xfrm>
            <a:off x="838200" y="0"/>
            <a:ext cx="10515600" cy="1325563"/>
          </a:xfrm>
        </p:spPr>
        <p:txBody>
          <a:bodyPr/>
          <a:lstStyle/>
          <a:p>
            <a:pPr algn="ctr"/>
            <a:r>
              <a:rPr lang="en-US" dirty="0"/>
              <a:t>Objective</a:t>
            </a:r>
          </a:p>
        </p:txBody>
      </p:sp>
      <p:sp>
        <p:nvSpPr>
          <p:cNvPr id="3" name="Content Placeholder 2">
            <a:extLst>
              <a:ext uri="{FF2B5EF4-FFF2-40B4-BE49-F238E27FC236}">
                <a16:creationId xmlns:a16="http://schemas.microsoft.com/office/drawing/2014/main" id="{6DB69747-7FDE-8BB5-ECAF-67985000BEA9}"/>
              </a:ext>
            </a:extLst>
          </p:cNvPr>
          <p:cNvSpPr>
            <a:spLocks noGrp="1"/>
          </p:cNvSpPr>
          <p:nvPr>
            <p:ph idx="1"/>
          </p:nvPr>
        </p:nvSpPr>
        <p:spPr>
          <a:xfrm>
            <a:off x="838200" y="1219547"/>
            <a:ext cx="10515600" cy="5411971"/>
          </a:xfrm>
        </p:spPr>
        <p:txBody>
          <a:bodyPr>
            <a:normAutofit/>
          </a:bodyPr>
          <a:lstStyle/>
          <a:p>
            <a:pPr marL="571500" indent="-571500">
              <a:lnSpc>
                <a:spcPct val="107000"/>
              </a:lnSpc>
              <a:spcBef>
                <a:spcPts val="0"/>
              </a:spcBef>
              <a:buFont typeface="+mj-lt"/>
              <a:buAutoNum type="romanU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 want to know for patients with blood sugar levels between 40 – 600 if there is a difference between before and after taking Drug A in blood sugar levels.</a:t>
            </a:r>
            <a:br>
              <a:rPr lang="en-US" sz="2600" dirty="0">
                <a:effectLst/>
                <a:latin typeface="Calibri" panose="020F0502020204030204" pitchFamily="34" charset="0"/>
                <a:ea typeface="Calibri" panose="020F0502020204030204" pitchFamily="34" charset="0"/>
                <a:cs typeface="Times New Roman" panose="02020603050405020304" pitchFamily="18" charset="0"/>
              </a:rPr>
            </a:br>
            <a:r>
              <a:rPr lang="en-US" sz="2600" dirty="0">
                <a:effectLst/>
                <a:latin typeface="Calibri" panose="020F0502020204030204" pitchFamily="34" charset="0"/>
                <a:ea typeface="Calibri" panose="020F0502020204030204" pitchFamily="34" charset="0"/>
                <a:cs typeface="Times New Roman" panose="02020603050405020304" pitchFamily="18" charset="0"/>
              </a:rPr>
              <a:t>If so, was that difference a significant decrease in blood sugar levels?</a:t>
            </a:r>
            <a:br>
              <a:rPr lang="en-US" sz="2600" dirty="0">
                <a:effectLst/>
                <a:latin typeface="Calibri" panose="020F0502020204030204" pitchFamily="34" charset="0"/>
                <a:ea typeface="Calibri" panose="020F0502020204030204" pitchFamily="34" charset="0"/>
                <a:cs typeface="Times New Roman" panose="02020603050405020304" pitchFamily="18" charset="0"/>
              </a:rPr>
            </a:b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Is there a difference in after blood sugar levels between the age groups</a:t>
            </a:r>
            <a:r>
              <a:rPr lang="en-US" sz="2600" dirty="0">
                <a:latin typeface="Calibri" panose="020F0502020204030204" pitchFamily="34" charset="0"/>
                <a:ea typeface="Calibri" panose="020F0502020204030204" pitchFamily="34" charset="0"/>
                <a:cs typeface="Times New Roman" panose="02020603050405020304" pitchFamily="18" charset="0"/>
              </a:rPr>
              <a:t>?</a:t>
            </a:r>
            <a:br>
              <a:rPr lang="en-US" sz="2600" dirty="0">
                <a:effectLst/>
                <a:latin typeface="Calibri" panose="020F0502020204030204" pitchFamily="34" charset="0"/>
                <a:ea typeface="Calibri" panose="020F0502020204030204" pitchFamily="34" charset="0"/>
                <a:cs typeface="Times New Roman" panose="02020603050405020304" pitchFamily="18" charset="0"/>
              </a:rPr>
            </a:b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2600" dirty="0">
                <a:latin typeface="Calibri" panose="020F0502020204030204" pitchFamily="34" charset="0"/>
                <a:ea typeface="Calibri" panose="020F0502020204030204" pitchFamily="34" charset="0"/>
                <a:cs typeface="Times New Roman" panose="02020603050405020304" pitchFamily="18" charset="0"/>
              </a:rPr>
              <a:t>Similarly, is</a:t>
            </a:r>
            <a:r>
              <a:rPr lang="en-US" sz="2600" dirty="0">
                <a:effectLst/>
                <a:latin typeface="Calibri" panose="020F0502020204030204" pitchFamily="34" charset="0"/>
                <a:ea typeface="Calibri" panose="020F0502020204030204" pitchFamily="34" charset="0"/>
                <a:cs typeface="Times New Roman" panose="02020603050405020304" pitchFamily="18" charset="0"/>
              </a:rPr>
              <a:t> there a difference in after blood sugar levels between states?</a:t>
            </a:r>
            <a:br>
              <a:rPr lang="en-US" sz="2600" dirty="0">
                <a:effectLst/>
                <a:latin typeface="Calibri" panose="020F0502020204030204" pitchFamily="34" charset="0"/>
                <a:ea typeface="Calibri" panose="020F0502020204030204" pitchFamily="34" charset="0"/>
                <a:cs typeface="Times New Roman" panose="02020603050405020304" pitchFamily="18" charset="0"/>
              </a:rPr>
            </a:b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Is there an interaction effect for age group and state?</a:t>
            </a:r>
            <a:br>
              <a:rPr lang="en-US" sz="2600" dirty="0">
                <a:effectLst/>
                <a:latin typeface="Calibri" panose="020F0502020204030204" pitchFamily="34" charset="0"/>
                <a:ea typeface="Calibri" panose="020F0502020204030204" pitchFamily="34" charset="0"/>
                <a:cs typeface="Times New Roman" panose="02020603050405020304" pitchFamily="18" charset="0"/>
              </a:rPr>
            </a:b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Is length of stay correlated to initial sugar levels and after sugar levels?</a:t>
            </a:r>
          </a:p>
          <a:p>
            <a:endParaRPr lang="en-US" dirty="0"/>
          </a:p>
        </p:txBody>
      </p:sp>
    </p:spTree>
    <p:extLst>
      <p:ext uri="{BB962C8B-B14F-4D97-AF65-F5344CB8AC3E}">
        <p14:creationId xmlns:p14="http://schemas.microsoft.com/office/powerpoint/2010/main" val="10646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38E4-0A7A-A1A1-794D-E06DC4A8AB5C}"/>
              </a:ext>
            </a:extLst>
          </p:cNvPr>
          <p:cNvSpPr>
            <a:spLocks noGrp="1"/>
          </p:cNvSpPr>
          <p:nvPr>
            <p:ph type="title"/>
          </p:nvPr>
        </p:nvSpPr>
        <p:spPr>
          <a:xfrm>
            <a:off x="838200" y="0"/>
            <a:ext cx="10515600" cy="1325563"/>
          </a:xfrm>
        </p:spPr>
        <p:txBody>
          <a:bodyPr/>
          <a:lstStyle/>
          <a:p>
            <a:pPr algn="ctr"/>
            <a:r>
              <a:rPr lang="en-US" dirty="0"/>
              <a:t>Hypotheses </a:t>
            </a:r>
          </a:p>
        </p:txBody>
      </p:sp>
      <p:sp>
        <p:nvSpPr>
          <p:cNvPr id="3" name="Content Placeholder 2">
            <a:extLst>
              <a:ext uri="{FF2B5EF4-FFF2-40B4-BE49-F238E27FC236}">
                <a16:creationId xmlns:a16="http://schemas.microsoft.com/office/drawing/2014/main" id="{707255EF-105B-6200-4CDC-B2CD70730714}"/>
              </a:ext>
            </a:extLst>
          </p:cNvPr>
          <p:cNvSpPr>
            <a:spLocks noGrp="1"/>
          </p:cNvSpPr>
          <p:nvPr>
            <p:ph idx="1"/>
          </p:nvPr>
        </p:nvSpPr>
        <p:spPr>
          <a:xfrm>
            <a:off x="838200" y="1325564"/>
            <a:ext cx="10515600" cy="5532436"/>
          </a:xfrm>
        </p:spPr>
        <p:txBody>
          <a:bodyPr>
            <a:normAutofit fontScale="77500" lnSpcReduction="20000"/>
          </a:bodyPr>
          <a:lstStyle/>
          <a:p>
            <a:pPr marL="571500" indent="-571500">
              <a:lnSpc>
                <a:spcPct val="107000"/>
              </a:lnSpc>
              <a:spcBef>
                <a:spcPts val="0"/>
              </a:spcBef>
              <a:buFont typeface="+mj-lt"/>
              <a:buAutoNum type="romanUcPeriod"/>
            </a:pP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700" b="1" dirty="0">
                <a:effectLst/>
                <a:latin typeface="Calibri" panose="020F0502020204030204" pitchFamily="34" charset="0"/>
                <a:ea typeface="Calibri" panose="020F0502020204030204" pitchFamily="34" charset="0"/>
                <a:cs typeface="Times New Roman" panose="02020603050405020304" pitchFamily="18" charset="0"/>
              </a:rPr>
              <a:t>:</a:t>
            </a:r>
            <a:r>
              <a:rPr lang="en-US" sz="2700" dirty="0">
                <a:effectLst/>
                <a:latin typeface="Calibri" panose="020F0502020204030204" pitchFamily="34" charset="0"/>
                <a:ea typeface="Calibri" panose="020F0502020204030204" pitchFamily="34" charset="0"/>
                <a:cs typeface="Times New Roman" panose="02020603050405020304" pitchFamily="18" charset="0"/>
              </a:rPr>
              <a:t> There is no difference between blood sugar levels before and after.</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700" b="1" dirty="0">
                <a:effectLst/>
                <a:latin typeface="Calibri" panose="020F0502020204030204" pitchFamily="34" charset="0"/>
                <a:ea typeface="Calibri" panose="020F0502020204030204" pitchFamily="34" charset="0"/>
                <a:cs typeface="Times New Roman" panose="02020603050405020304" pitchFamily="18" charset="0"/>
              </a:rPr>
              <a:t>:</a:t>
            </a:r>
            <a:r>
              <a:rPr lang="en-US" sz="2700" dirty="0">
                <a:effectLst/>
                <a:latin typeface="Calibri" panose="020F0502020204030204" pitchFamily="34" charset="0"/>
                <a:ea typeface="Calibri" panose="020F0502020204030204" pitchFamily="34" charset="0"/>
                <a:cs typeface="Times New Roman" panose="02020603050405020304" pitchFamily="18" charset="0"/>
              </a:rPr>
              <a:t> There is a difference between blood sugar levels before and after.</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endParaRPr lang="en-US" sz="2700" dirty="0">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buFont typeface="+mj-lt"/>
              <a:buAutoNum type="romanUcPeriod"/>
            </a:pP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700" b="1" dirty="0">
                <a:effectLst/>
                <a:latin typeface="Calibri" panose="020F0502020204030204" pitchFamily="34" charset="0"/>
                <a:ea typeface="Calibri" panose="020F0502020204030204" pitchFamily="34" charset="0"/>
                <a:cs typeface="Times New Roman" panose="02020603050405020304" pitchFamily="18" charset="0"/>
              </a:rPr>
              <a:t>:</a:t>
            </a:r>
            <a:r>
              <a:rPr lang="en-US" sz="2700" dirty="0">
                <a:effectLst/>
                <a:latin typeface="Calibri" panose="020F0502020204030204" pitchFamily="34" charset="0"/>
                <a:ea typeface="Calibri" panose="020F0502020204030204" pitchFamily="34" charset="0"/>
                <a:cs typeface="Times New Roman" panose="02020603050405020304" pitchFamily="18" charset="0"/>
              </a:rPr>
              <a:t> There is no difference in after blood sugar levels between the age groups.</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700" b="1" dirty="0">
                <a:effectLst/>
                <a:latin typeface="Calibri" panose="020F0502020204030204" pitchFamily="34" charset="0"/>
                <a:ea typeface="Calibri" panose="020F0502020204030204" pitchFamily="34" charset="0"/>
                <a:cs typeface="Times New Roman" panose="02020603050405020304" pitchFamily="18" charset="0"/>
              </a:rPr>
              <a:t>:</a:t>
            </a:r>
            <a:r>
              <a:rPr lang="en-US" sz="2700" dirty="0">
                <a:effectLst/>
                <a:latin typeface="Calibri" panose="020F0502020204030204" pitchFamily="34" charset="0"/>
                <a:ea typeface="Calibri" panose="020F0502020204030204" pitchFamily="34" charset="0"/>
                <a:cs typeface="Times New Roman" panose="02020603050405020304" pitchFamily="18" charset="0"/>
              </a:rPr>
              <a:t> There is a difference between the age groups blood sugar levels where it affects one group more than the others.</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endParaRPr lang="en-US" sz="2700" baseline="-25000" dirty="0">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spcAft>
                <a:spcPts val="800"/>
              </a:spcAft>
              <a:buFont typeface="+mj-lt"/>
              <a:buAutoNum type="romanUcPeriod"/>
            </a:pP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700" b="1" dirty="0">
                <a:effectLst/>
                <a:latin typeface="Calibri" panose="020F0502020204030204" pitchFamily="34" charset="0"/>
                <a:ea typeface="Calibri" panose="020F0502020204030204" pitchFamily="34" charset="0"/>
                <a:cs typeface="Times New Roman" panose="02020603050405020304" pitchFamily="18" charset="0"/>
              </a:rPr>
              <a:t>:</a:t>
            </a:r>
            <a:r>
              <a:rPr lang="en-US" sz="2700" dirty="0">
                <a:effectLst/>
                <a:latin typeface="Calibri" panose="020F0502020204030204" pitchFamily="34" charset="0"/>
                <a:ea typeface="Calibri" panose="020F0502020204030204" pitchFamily="34" charset="0"/>
                <a:cs typeface="Times New Roman" panose="02020603050405020304" pitchFamily="18" charset="0"/>
              </a:rPr>
              <a:t> There is no difference in after blood sugar levels between the states.</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700" b="1" dirty="0">
                <a:effectLst/>
                <a:latin typeface="Calibri" panose="020F0502020204030204" pitchFamily="34" charset="0"/>
                <a:ea typeface="Calibri" panose="020F0502020204030204" pitchFamily="34" charset="0"/>
                <a:cs typeface="Times New Roman" panose="02020603050405020304" pitchFamily="18" charset="0"/>
              </a:rPr>
              <a:t>:</a:t>
            </a:r>
            <a:r>
              <a:rPr lang="en-US" sz="2700" dirty="0">
                <a:effectLst/>
                <a:latin typeface="Calibri" panose="020F0502020204030204" pitchFamily="34" charset="0"/>
                <a:ea typeface="Calibri" panose="020F0502020204030204" pitchFamily="34" charset="0"/>
                <a:cs typeface="Times New Roman" panose="02020603050405020304" pitchFamily="18" charset="0"/>
              </a:rPr>
              <a:t> There is a difference between the states blood sugar levels where it affects one group more than the others.</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endParaRPr lang="en-US" sz="27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spcAft>
                <a:spcPts val="800"/>
              </a:spcAft>
              <a:buFont typeface="+mj-lt"/>
              <a:buAutoNum type="romanUcPeriod"/>
            </a:pP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700" b="1"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The interaction of age and state has no effect on after blood sugar levels.</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700" b="1"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The interaction of age and state does have an effect on after blood sugar levels.</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endParaRPr lang="en-US" sz="27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Bef>
                <a:spcPts val="0"/>
              </a:spcBef>
              <a:spcAft>
                <a:spcPts val="800"/>
              </a:spcAft>
              <a:buFont typeface="+mj-lt"/>
              <a:buAutoNum type="romanUcPeriod"/>
            </a:pP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700" b="1" dirty="0">
                <a:effectLst/>
                <a:latin typeface="Calibri" panose="020F0502020204030204" pitchFamily="34" charset="0"/>
                <a:ea typeface="Calibri" panose="020F0502020204030204" pitchFamily="34" charset="0"/>
                <a:cs typeface="Times New Roman" panose="02020603050405020304" pitchFamily="18" charset="0"/>
              </a:rPr>
              <a:t>:</a:t>
            </a:r>
            <a:r>
              <a:rPr lang="en-US" sz="2700" dirty="0">
                <a:effectLst/>
                <a:latin typeface="Calibri" panose="020F0502020204030204" pitchFamily="34" charset="0"/>
                <a:ea typeface="Calibri" panose="020F0502020204030204" pitchFamily="34" charset="0"/>
                <a:cs typeface="Times New Roman" panose="02020603050405020304" pitchFamily="18" charset="0"/>
              </a:rPr>
              <a:t> Length of stay is not correlated to either initial blood sugar levels and after blood sugar levels.</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r>
              <a:rPr lang="en-US" sz="2700" b="1" dirty="0">
                <a:effectLst/>
                <a:latin typeface="Calibri" panose="020F0502020204030204" pitchFamily="34" charset="0"/>
                <a:ea typeface="Calibri" panose="020F0502020204030204" pitchFamily="34" charset="0"/>
                <a:cs typeface="Times New Roman" panose="02020603050405020304" pitchFamily="18" charset="0"/>
              </a:rPr>
              <a:t>H</a:t>
            </a:r>
            <a:r>
              <a:rPr lang="en-US" sz="27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700" b="1" dirty="0">
                <a:effectLst/>
                <a:latin typeface="Calibri" panose="020F0502020204030204" pitchFamily="34" charset="0"/>
                <a:ea typeface="Calibri" panose="020F0502020204030204" pitchFamily="34" charset="0"/>
                <a:cs typeface="Times New Roman" panose="02020603050405020304" pitchFamily="18" charset="0"/>
              </a:rPr>
              <a:t>:</a:t>
            </a:r>
            <a:r>
              <a:rPr lang="en-US" sz="2700" dirty="0">
                <a:effectLst/>
                <a:latin typeface="Calibri" panose="020F0502020204030204" pitchFamily="34" charset="0"/>
                <a:ea typeface="Calibri" panose="020F0502020204030204" pitchFamily="34" charset="0"/>
                <a:cs typeface="Times New Roman" panose="02020603050405020304" pitchFamily="18" charset="0"/>
              </a:rPr>
              <a:t> Length of stay is correlated to either initial blood sugar levels and/or after blood sugar levels.</a:t>
            </a:r>
          </a:p>
          <a:p>
            <a:pPr marL="571500" indent="-571500">
              <a:buFont typeface="+mj-lt"/>
              <a:buAutoNum type="romanUcPeriod"/>
            </a:pPr>
            <a:endParaRPr lang="en-US" dirty="0"/>
          </a:p>
        </p:txBody>
      </p:sp>
    </p:spTree>
    <p:extLst>
      <p:ext uri="{BB962C8B-B14F-4D97-AF65-F5344CB8AC3E}">
        <p14:creationId xmlns:p14="http://schemas.microsoft.com/office/powerpoint/2010/main" val="337267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F664-4AFB-0DCE-3B8D-D53819BFA18B}"/>
              </a:ext>
            </a:extLst>
          </p:cNvPr>
          <p:cNvSpPr>
            <a:spLocks noGrp="1"/>
          </p:cNvSpPr>
          <p:nvPr>
            <p:ph type="title"/>
          </p:nvPr>
        </p:nvSpPr>
        <p:spPr>
          <a:xfrm>
            <a:off x="838200" y="18255"/>
            <a:ext cx="10515600" cy="1325563"/>
          </a:xfrm>
        </p:spPr>
        <p:txBody>
          <a:bodyPr/>
          <a:lstStyle/>
          <a:p>
            <a:pPr algn="ctr"/>
            <a:r>
              <a:rPr lang="en-US" dirty="0"/>
              <a:t>Creating Dataset</a:t>
            </a:r>
          </a:p>
        </p:txBody>
      </p:sp>
      <p:sp>
        <p:nvSpPr>
          <p:cNvPr id="3" name="Content Placeholder 2">
            <a:extLst>
              <a:ext uri="{FF2B5EF4-FFF2-40B4-BE49-F238E27FC236}">
                <a16:creationId xmlns:a16="http://schemas.microsoft.com/office/drawing/2014/main" id="{9783143C-85CB-5090-F210-97D96B9B76A3}"/>
              </a:ext>
            </a:extLst>
          </p:cNvPr>
          <p:cNvSpPr>
            <a:spLocks noGrp="1"/>
          </p:cNvSpPr>
          <p:nvPr>
            <p:ph idx="1"/>
          </p:nvPr>
        </p:nvSpPr>
        <p:spPr>
          <a:xfrm>
            <a:off x="838200" y="1825624"/>
            <a:ext cx="10515600" cy="4760705"/>
          </a:xfrm>
        </p:spPr>
        <p:txBody>
          <a:bodyPr>
            <a:normAutofit/>
          </a:bodyPr>
          <a:lstStyle/>
          <a:p>
            <a:r>
              <a:rPr lang="en-US" dirty="0"/>
              <a:t>Saved data from each excel sheet into text file</a:t>
            </a:r>
          </a:p>
          <a:p>
            <a:r>
              <a:rPr lang="en-US" dirty="0"/>
              <a:t>Created initial two dataset’s – </a:t>
            </a:r>
            <a:r>
              <a:rPr lang="en-US" dirty="0" err="1"/>
              <a:t>First_Study</a:t>
            </a:r>
            <a:r>
              <a:rPr lang="en-US" dirty="0"/>
              <a:t> and Second_Study</a:t>
            </a:r>
          </a:p>
          <a:p>
            <a:r>
              <a:rPr lang="en-US" dirty="0"/>
              <a:t>Dataset’s sorted by patient_id and state </a:t>
            </a:r>
          </a:p>
          <a:p>
            <a:r>
              <a:rPr lang="en-US" dirty="0"/>
              <a:t>Data merged [horizontal] by patient_id</a:t>
            </a:r>
          </a:p>
          <a:p>
            <a:r>
              <a:rPr lang="en-US" dirty="0"/>
              <a:t>Created new column Age Group</a:t>
            </a:r>
          </a:p>
          <a:p>
            <a:r>
              <a:rPr lang="en-US" dirty="0"/>
              <a:t>Filtered dataset – eliminated extreme values and cutoff initial blood sugar levels, limiting only between 40 – 600</a:t>
            </a:r>
          </a:p>
          <a:p>
            <a:r>
              <a:rPr lang="en-US" dirty="0"/>
              <a:t>Took random sampling of merged dataset. </a:t>
            </a:r>
            <a:br>
              <a:rPr lang="en-US" dirty="0"/>
            </a:br>
            <a:br>
              <a:rPr lang="en-US" dirty="0"/>
            </a:br>
            <a:r>
              <a:rPr lang="en-US" dirty="0"/>
              <a:t>	Total observations is 1000</a:t>
            </a:r>
          </a:p>
          <a:p>
            <a:pPr marL="0" indent="0">
              <a:buNone/>
            </a:pPr>
            <a:endParaRPr lang="en-US" dirty="0"/>
          </a:p>
        </p:txBody>
      </p:sp>
    </p:spTree>
    <p:extLst>
      <p:ext uri="{BB962C8B-B14F-4D97-AF65-F5344CB8AC3E}">
        <p14:creationId xmlns:p14="http://schemas.microsoft.com/office/powerpoint/2010/main" val="37401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Connector: Elbow 42">
            <a:extLst>
              <a:ext uri="{FF2B5EF4-FFF2-40B4-BE49-F238E27FC236}">
                <a16:creationId xmlns:a16="http://schemas.microsoft.com/office/drawing/2014/main" id="{ED616429-75CD-916F-23E8-53AB14813942}"/>
              </a:ext>
            </a:extLst>
          </p:cNvPr>
          <p:cNvCxnSpPr>
            <a:cxnSpLocks/>
            <a:stCxn id="47" idx="2"/>
            <a:endCxn id="27" idx="0"/>
          </p:cNvCxnSpPr>
          <p:nvPr/>
        </p:nvCxnSpPr>
        <p:spPr>
          <a:xfrm rot="16200000" flipH="1">
            <a:off x="9918913" y="3270069"/>
            <a:ext cx="817715" cy="37326"/>
          </a:xfrm>
          <a:prstGeom prst="bentConnector3">
            <a:avLst>
              <a:gd name="adj1" fmla="val 4675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16CA714-36A6-2B1D-1B3C-CB286BB0BCCB}"/>
              </a:ext>
            </a:extLst>
          </p:cNvPr>
          <p:cNvPicPr>
            <a:picLocks noChangeAspect="1"/>
          </p:cNvPicPr>
          <p:nvPr/>
        </p:nvPicPr>
        <p:blipFill>
          <a:blip r:embed="rId2"/>
          <a:stretch>
            <a:fillRect/>
          </a:stretch>
        </p:blipFill>
        <p:spPr>
          <a:xfrm>
            <a:off x="0" y="0"/>
            <a:ext cx="4973644" cy="1577009"/>
          </a:xfrm>
          <a:prstGeom prst="rect">
            <a:avLst/>
          </a:prstGeom>
        </p:spPr>
      </p:pic>
      <p:pic>
        <p:nvPicPr>
          <p:cNvPr id="5" name="Picture 4">
            <a:extLst>
              <a:ext uri="{FF2B5EF4-FFF2-40B4-BE49-F238E27FC236}">
                <a16:creationId xmlns:a16="http://schemas.microsoft.com/office/drawing/2014/main" id="{FE44614D-9F74-818F-1BAD-D838427B0772}"/>
              </a:ext>
            </a:extLst>
          </p:cNvPr>
          <p:cNvPicPr>
            <a:picLocks noChangeAspect="1"/>
          </p:cNvPicPr>
          <p:nvPr/>
        </p:nvPicPr>
        <p:blipFill>
          <a:blip r:embed="rId3"/>
          <a:stretch>
            <a:fillRect/>
          </a:stretch>
        </p:blipFill>
        <p:spPr>
          <a:xfrm>
            <a:off x="0" y="1690636"/>
            <a:ext cx="2962541" cy="2270263"/>
          </a:xfrm>
          <a:prstGeom prst="rect">
            <a:avLst/>
          </a:prstGeom>
        </p:spPr>
      </p:pic>
      <p:pic>
        <p:nvPicPr>
          <p:cNvPr id="7" name="Picture 6">
            <a:extLst>
              <a:ext uri="{FF2B5EF4-FFF2-40B4-BE49-F238E27FC236}">
                <a16:creationId xmlns:a16="http://schemas.microsoft.com/office/drawing/2014/main" id="{7EC3BD72-B18A-054E-C13C-4D875A9EE970}"/>
              </a:ext>
            </a:extLst>
          </p:cNvPr>
          <p:cNvPicPr>
            <a:picLocks noChangeAspect="1"/>
          </p:cNvPicPr>
          <p:nvPr/>
        </p:nvPicPr>
        <p:blipFill>
          <a:blip r:embed="rId4"/>
          <a:stretch>
            <a:fillRect/>
          </a:stretch>
        </p:blipFill>
        <p:spPr>
          <a:xfrm>
            <a:off x="0" y="3950753"/>
            <a:ext cx="4214191" cy="136676"/>
          </a:xfrm>
          <a:prstGeom prst="rect">
            <a:avLst/>
          </a:prstGeom>
        </p:spPr>
      </p:pic>
      <p:pic>
        <p:nvPicPr>
          <p:cNvPr id="15" name="Picture 14">
            <a:extLst>
              <a:ext uri="{FF2B5EF4-FFF2-40B4-BE49-F238E27FC236}">
                <a16:creationId xmlns:a16="http://schemas.microsoft.com/office/drawing/2014/main" id="{9A7BD846-6FB0-68CB-BE4C-84AFE22B68B3}"/>
              </a:ext>
            </a:extLst>
          </p:cNvPr>
          <p:cNvPicPr>
            <a:picLocks noChangeAspect="1"/>
          </p:cNvPicPr>
          <p:nvPr/>
        </p:nvPicPr>
        <p:blipFill>
          <a:blip r:embed="rId5"/>
          <a:stretch>
            <a:fillRect/>
          </a:stretch>
        </p:blipFill>
        <p:spPr>
          <a:xfrm>
            <a:off x="9130028" y="2997533"/>
            <a:ext cx="2432809" cy="488338"/>
          </a:xfrm>
          <a:prstGeom prst="rect">
            <a:avLst/>
          </a:prstGeom>
        </p:spPr>
      </p:pic>
      <p:pic>
        <p:nvPicPr>
          <p:cNvPr id="21" name="Picture 20">
            <a:extLst>
              <a:ext uri="{FF2B5EF4-FFF2-40B4-BE49-F238E27FC236}">
                <a16:creationId xmlns:a16="http://schemas.microsoft.com/office/drawing/2014/main" id="{0A82A491-2E24-717B-0219-639F565A2E35}"/>
              </a:ext>
            </a:extLst>
          </p:cNvPr>
          <p:cNvPicPr>
            <a:picLocks noChangeAspect="1"/>
          </p:cNvPicPr>
          <p:nvPr/>
        </p:nvPicPr>
        <p:blipFill>
          <a:blip r:embed="rId6"/>
          <a:stretch>
            <a:fillRect/>
          </a:stretch>
        </p:blipFill>
        <p:spPr>
          <a:xfrm>
            <a:off x="0" y="4235830"/>
            <a:ext cx="8113692" cy="2269641"/>
          </a:xfrm>
          <a:prstGeom prst="rect">
            <a:avLst/>
          </a:prstGeom>
        </p:spPr>
      </p:pic>
      <p:pic>
        <p:nvPicPr>
          <p:cNvPr id="23" name="Picture 22">
            <a:extLst>
              <a:ext uri="{FF2B5EF4-FFF2-40B4-BE49-F238E27FC236}">
                <a16:creationId xmlns:a16="http://schemas.microsoft.com/office/drawing/2014/main" id="{1F69F01B-FE05-D99B-0E64-51E840230416}"/>
              </a:ext>
            </a:extLst>
          </p:cNvPr>
          <p:cNvPicPr>
            <a:picLocks noChangeAspect="1"/>
          </p:cNvPicPr>
          <p:nvPr/>
        </p:nvPicPr>
        <p:blipFill>
          <a:blip r:embed="rId7"/>
          <a:stretch>
            <a:fillRect/>
          </a:stretch>
        </p:blipFill>
        <p:spPr>
          <a:xfrm>
            <a:off x="0" y="6505471"/>
            <a:ext cx="4346713" cy="133866"/>
          </a:xfrm>
          <a:prstGeom prst="rect">
            <a:avLst/>
          </a:prstGeom>
        </p:spPr>
      </p:pic>
      <p:pic>
        <p:nvPicPr>
          <p:cNvPr id="27" name="Picture 26">
            <a:extLst>
              <a:ext uri="{FF2B5EF4-FFF2-40B4-BE49-F238E27FC236}">
                <a16:creationId xmlns:a16="http://schemas.microsoft.com/office/drawing/2014/main" id="{BFA9EB14-B283-8D77-2C8C-5447E64CF26C}"/>
              </a:ext>
            </a:extLst>
          </p:cNvPr>
          <p:cNvPicPr>
            <a:picLocks noChangeAspect="1"/>
          </p:cNvPicPr>
          <p:nvPr/>
        </p:nvPicPr>
        <p:blipFill>
          <a:blip r:embed="rId8"/>
          <a:stretch>
            <a:fillRect/>
          </a:stretch>
        </p:blipFill>
        <p:spPr>
          <a:xfrm>
            <a:off x="8728347" y="3697590"/>
            <a:ext cx="3236172" cy="3160409"/>
          </a:xfrm>
          <a:prstGeom prst="rect">
            <a:avLst/>
          </a:prstGeom>
        </p:spPr>
      </p:pic>
      <p:cxnSp>
        <p:nvCxnSpPr>
          <p:cNvPr id="33" name="Connector: Elbow 32">
            <a:extLst>
              <a:ext uri="{FF2B5EF4-FFF2-40B4-BE49-F238E27FC236}">
                <a16:creationId xmlns:a16="http://schemas.microsoft.com/office/drawing/2014/main" id="{45CC565D-7548-B8BE-6F69-B97847717E01}"/>
              </a:ext>
            </a:extLst>
          </p:cNvPr>
          <p:cNvCxnSpPr>
            <a:cxnSpLocks/>
            <a:stCxn id="21" idx="3"/>
          </p:cNvCxnSpPr>
          <p:nvPr/>
        </p:nvCxnSpPr>
        <p:spPr>
          <a:xfrm flipV="1">
            <a:off x="8113692" y="1493044"/>
            <a:ext cx="715617" cy="3877607"/>
          </a:xfrm>
          <a:prstGeom prst="bentConnector3">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88B5DE7-5392-9A59-944B-F92913DC09FA}"/>
              </a:ext>
            </a:extLst>
          </p:cNvPr>
          <p:cNvCxnSpPr>
            <a:cxnSpLocks/>
            <a:stCxn id="3" idx="2"/>
            <a:endCxn id="5" idx="0"/>
          </p:cNvCxnSpPr>
          <p:nvPr/>
        </p:nvCxnSpPr>
        <p:spPr>
          <a:xfrm rot="5400000">
            <a:off x="1927234" y="1131047"/>
            <a:ext cx="113627" cy="100555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B9745395-F241-6796-3734-ED571572AC95}"/>
              </a:ext>
            </a:extLst>
          </p:cNvPr>
          <p:cNvCxnSpPr>
            <a:cxnSpLocks/>
            <a:stCxn id="7" idx="2"/>
            <a:endCxn id="21" idx="0"/>
          </p:cNvCxnSpPr>
          <p:nvPr/>
        </p:nvCxnSpPr>
        <p:spPr>
          <a:xfrm rot="16200000" flipH="1">
            <a:off x="3007771" y="3186754"/>
            <a:ext cx="148401" cy="1949750"/>
          </a:xfrm>
          <a:prstGeom prst="bentConnector3">
            <a:avLst>
              <a:gd name="adj1" fmla="val 50000"/>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D9B50B15-A77E-4BCA-A70C-E0ED4FFDEC7A}"/>
              </a:ext>
            </a:extLst>
          </p:cNvPr>
          <p:cNvPicPr>
            <a:picLocks noChangeAspect="1"/>
          </p:cNvPicPr>
          <p:nvPr/>
        </p:nvPicPr>
        <p:blipFill>
          <a:blip r:embed="rId9"/>
          <a:stretch>
            <a:fillRect/>
          </a:stretch>
        </p:blipFill>
        <p:spPr>
          <a:xfrm>
            <a:off x="8829309" y="0"/>
            <a:ext cx="2959595" cy="2879875"/>
          </a:xfrm>
          <a:prstGeom prst="rect">
            <a:avLst/>
          </a:prstGeom>
        </p:spPr>
      </p:pic>
    </p:spTree>
    <p:extLst>
      <p:ext uri="{BB962C8B-B14F-4D97-AF65-F5344CB8AC3E}">
        <p14:creationId xmlns:p14="http://schemas.microsoft.com/office/powerpoint/2010/main" val="605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E720-416B-0637-E882-831271150BA2}"/>
              </a:ext>
            </a:extLst>
          </p:cNvPr>
          <p:cNvSpPr>
            <a:spLocks noGrp="1"/>
          </p:cNvSpPr>
          <p:nvPr>
            <p:ph type="title"/>
          </p:nvPr>
        </p:nvSpPr>
        <p:spPr>
          <a:xfrm>
            <a:off x="838200" y="-13252"/>
            <a:ext cx="10515600" cy="1325563"/>
          </a:xfrm>
        </p:spPr>
        <p:txBody>
          <a:bodyPr/>
          <a:lstStyle/>
          <a:p>
            <a:pPr algn="ctr"/>
            <a:r>
              <a:rPr lang="en-US" dirty="0"/>
              <a:t>Descriptive Statistics</a:t>
            </a:r>
          </a:p>
        </p:txBody>
      </p:sp>
      <p:sp>
        <p:nvSpPr>
          <p:cNvPr id="4" name="Content Placeholder 3">
            <a:extLst>
              <a:ext uri="{FF2B5EF4-FFF2-40B4-BE49-F238E27FC236}">
                <a16:creationId xmlns:a16="http://schemas.microsoft.com/office/drawing/2014/main" id="{1A64521E-2186-1706-5C87-5995FDDB376D}"/>
              </a:ext>
            </a:extLst>
          </p:cNvPr>
          <p:cNvSpPr>
            <a:spLocks noGrp="1"/>
          </p:cNvSpPr>
          <p:nvPr>
            <p:ph sz="half" idx="1"/>
          </p:nvPr>
        </p:nvSpPr>
        <p:spPr>
          <a:xfrm>
            <a:off x="0" y="1253331"/>
            <a:ext cx="5181600" cy="4351338"/>
          </a:xfrm>
        </p:spPr>
        <p:txBody>
          <a:bodyPr/>
          <a:lstStyle/>
          <a:p>
            <a:r>
              <a:rPr lang="en-US" dirty="0"/>
              <a:t>Procedure Means</a:t>
            </a:r>
          </a:p>
          <a:p>
            <a:pPr marL="0" indent="0">
              <a:buNone/>
            </a:pPr>
            <a:endParaRPr lang="en-US" dirty="0"/>
          </a:p>
        </p:txBody>
      </p:sp>
      <p:sp>
        <p:nvSpPr>
          <p:cNvPr id="5" name="Content Placeholder 4">
            <a:extLst>
              <a:ext uri="{FF2B5EF4-FFF2-40B4-BE49-F238E27FC236}">
                <a16:creationId xmlns:a16="http://schemas.microsoft.com/office/drawing/2014/main" id="{ECA054DF-3D16-3FFC-8F6E-556DB56A2654}"/>
              </a:ext>
            </a:extLst>
          </p:cNvPr>
          <p:cNvSpPr>
            <a:spLocks noGrp="1"/>
          </p:cNvSpPr>
          <p:nvPr>
            <p:ph sz="half" idx="2"/>
          </p:nvPr>
        </p:nvSpPr>
        <p:spPr>
          <a:xfrm>
            <a:off x="7010400" y="1253331"/>
            <a:ext cx="5181600" cy="4351338"/>
          </a:xfrm>
        </p:spPr>
        <p:txBody>
          <a:bodyPr/>
          <a:lstStyle/>
          <a:p>
            <a:r>
              <a:rPr lang="en-US" dirty="0"/>
              <a:t>Procedure Frequency</a:t>
            </a:r>
          </a:p>
          <a:p>
            <a:pPr marL="0" indent="0">
              <a:buNone/>
            </a:pPr>
            <a:endParaRPr lang="en-US" dirty="0"/>
          </a:p>
        </p:txBody>
      </p:sp>
      <p:pic>
        <p:nvPicPr>
          <p:cNvPr id="18" name="Picture 17">
            <a:extLst>
              <a:ext uri="{FF2B5EF4-FFF2-40B4-BE49-F238E27FC236}">
                <a16:creationId xmlns:a16="http://schemas.microsoft.com/office/drawing/2014/main" id="{CF44D5DF-1CD7-847A-5647-2783F7EE615C}"/>
              </a:ext>
            </a:extLst>
          </p:cNvPr>
          <p:cNvPicPr>
            <a:picLocks noChangeAspect="1"/>
          </p:cNvPicPr>
          <p:nvPr/>
        </p:nvPicPr>
        <p:blipFill>
          <a:blip r:embed="rId2"/>
          <a:stretch>
            <a:fillRect/>
          </a:stretch>
        </p:blipFill>
        <p:spPr>
          <a:xfrm>
            <a:off x="1855905" y="1680828"/>
            <a:ext cx="3590925" cy="1628775"/>
          </a:xfrm>
          <a:prstGeom prst="rect">
            <a:avLst/>
          </a:prstGeom>
        </p:spPr>
      </p:pic>
      <p:pic>
        <p:nvPicPr>
          <p:cNvPr id="20" name="Picture 19">
            <a:extLst>
              <a:ext uri="{FF2B5EF4-FFF2-40B4-BE49-F238E27FC236}">
                <a16:creationId xmlns:a16="http://schemas.microsoft.com/office/drawing/2014/main" id="{7E041516-C68B-BC30-2F1F-0EBAECDFE66E}"/>
              </a:ext>
            </a:extLst>
          </p:cNvPr>
          <p:cNvPicPr>
            <a:picLocks noChangeAspect="1"/>
          </p:cNvPicPr>
          <p:nvPr/>
        </p:nvPicPr>
        <p:blipFill>
          <a:blip r:embed="rId3"/>
          <a:stretch>
            <a:fillRect/>
          </a:stretch>
        </p:blipFill>
        <p:spPr>
          <a:xfrm>
            <a:off x="531905" y="3362197"/>
            <a:ext cx="6238926" cy="3391158"/>
          </a:xfrm>
          <a:prstGeom prst="rect">
            <a:avLst/>
          </a:prstGeom>
        </p:spPr>
      </p:pic>
      <p:pic>
        <p:nvPicPr>
          <p:cNvPr id="22" name="Picture 21">
            <a:extLst>
              <a:ext uri="{FF2B5EF4-FFF2-40B4-BE49-F238E27FC236}">
                <a16:creationId xmlns:a16="http://schemas.microsoft.com/office/drawing/2014/main" id="{B88CBD6D-11CE-6B3E-835D-8AB350065DC1}"/>
              </a:ext>
            </a:extLst>
          </p:cNvPr>
          <p:cNvPicPr>
            <a:picLocks noChangeAspect="1"/>
          </p:cNvPicPr>
          <p:nvPr/>
        </p:nvPicPr>
        <p:blipFill>
          <a:blip r:embed="rId4"/>
          <a:stretch>
            <a:fillRect/>
          </a:stretch>
        </p:blipFill>
        <p:spPr>
          <a:xfrm>
            <a:off x="7302735" y="1842468"/>
            <a:ext cx="3536151" cy="4351338"/>
          </a:xfrm>
          <a:prstGeom prst="rect">
            <a:avLst/>
          </a:prstGeom>
        </p:spPr>
      </p:pic>
    </p:spTree>
    <p:extLst>
      <p:ext uri="{BB962C8B-B14F-4D97-AF65-F5344CB8AC3E}">
        <p14:creationId xmlns:p14="http://schemas.microsoft.com/office/powerpoint/2010/main" val="376072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AA61-5674-0ABB-0806-E0E9431CAEE2}"/>
              </a:ext>
            </a:extLst>
          </p:cNvPr>
          <p:cNvSpPr>
            <a:spLocks noGrp="1"/>
          </p:cNvSpPr>
          <p:nvPr>
            <p:ph type="title"/>
          </p:nvPr>
        </p:nvSpPr>
        <p:spPr>
          <a:xfrm>
            <a:off x="838200" y="18255"/>
            <a:ext cx="10515600" cy="1325563"/>
          </a:xfrm>
        </p:spPr>
        <p:txBody>
          <a:bodyPr/>
          <a:lstStyle/>
          <a:p>
            <a:pPr algn="ctr"/>
            <a:r>
              <a:rPr lang="en-US" dirty="0"/>
              <a:t>Final Data</a:t>
            </a:r>
          </a:p>
        </p:txBody>
      </p:sp>
      <p:pic>
        <p:nvPicPr>
          <p:cNvPr id="17" name="Picture 16">
            <a:extLst>
              <a:ext uri="{FF2B5EF4-FFF2-40B4-BE49-F238E27FC236}">
                <a16:creationId xmlns:a16="http://schemas.microsoft.com/office/drawing/2014/main" id="{E94D4CC2-8904-3D9E-B709-13AF360BF5A6}"/>
              </a:ext>
            </a:extLst>
          </p:cNvPr>
          <p:cNvPicPr>
            <a:picLocks noChangeAspect="1"/>
          </p:cNvPicPr>
          <p:nvPr/>
        </p:nvPicPr>
        <p:blipFill>
          <a:blip r:embed="rId2"/>
          <a:stretch>
            <a:fillRect/>
          </a:stretch>
        </p:blipFill>
        <p:spPr>
          <a:xfrm>
            <a:off x="118999" y="1343818"/>
            <a:ext cx="5884236" cy="4789031"/>
          </a:xfrm>
          <a:prstGeom prst="rect">
            <a:avLst/>
          </a:prstGeom>
        </p:spPr>
      </p:pic>
      <p:pic>
        <p:nvPicPr>
          <p:cNvPr id="21" name="Content Placeholder 20">
            <a:extLst>
              <a:ext uri="{FF2B5EF4-FFF2-40B4-BE49-F238E27FC236}">
                <a16:creationId xmlns:a16="http://schemas.microsoft.com/office/drawing/2014/main" id="{F72FB785-A9B9-D9BF-F941-85B69AADF75E}"/>
              </a:ext>
            </a:extLst>
          </p:cNvPr>
          <p:cNvPicPr>
            <a:picLocks noGrp="1" noChangeAspect="1"/>
          </p:cNvPicPr>
          <p:nvPr>
            <p:ph idx="1"/>
          </p:nvPr>
        </p:nvPicPr>
        <p:blipFill>
          <a:blip r:embed="rId3"/>
          <a:stretch>
            <a:fillRect/>
          </a:stretch>
        </p:blipFill>
        <p:spPr>
          <a:xfrm>
            <a:off x="6200556" y="1543631"/>
            <a:ext cx="5872445" cy="4389404"/>
          </a:xfrm>
        </p:spPr>
      </p:pic>
    </p:spTree>
    <p:extLst>
      <p:ext uri="{BB962C8B-B14F-4D97-AF65-F5344CB8AC3E}">
        <p14:creationId xmlns:p14="http://schemas.microsoft.com/office/powerpoint/2010/main" val="3328709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TotalTime>
  <Words>914</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Project 1:  Assessing the Effectiveness in Drug A on Fasting Sugar Levels</vt:lpstr>
      <vt:lpstr>Study Overview</vt:lpstr>
      <vt:lpstr>Background</vt:lpstr>
      <vt:lpstr>Objective</vt:lpstr>
      <vt:lpstr>Hypotheses </vt:lpstr>
      <vt:lpstr>Creating Dataset</vt:lpstr>
      <vt:lpstr>PowerPoint Presentation</vt:lpstr>
      <vt:lpstr>Descriptive Statistics</vt:lpstr>
      <vt:lpstr>Final Data</vt:lpstr>
      <vt:lpstr>Univariate</vt:lpstr>
      <vt:lpstr>Objective I Results</vt:lpstr>
      <vt:lpstr>PowerPoint Presentation</vt:lpstr>
      <vt:lpstr>Objective II Results</vt:lpstr>
      <vt:lpstr>Objective II, III, IV Results</vt:lpstr>
      <vt:lpstr>Objective V 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dc:creator>
  <cp:lastModifiedBy>Kanna</cp:lastModifiedBy>
  <cp:revision>23</cp:revision>
  <dcterms:created xsi:type="dcterms:W3CDTF">2022-12-05T18:25:53Z</dcterms:created>
  <dcterms:modified xsi:type="dcterms:W3CDTF">2024-03-19T03:49:17Z</dcterms:modified>
</cp:coreProperties>
</file>