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73" r:id="rId8"/>
    <p:sldId id="274" r:id="rId9"/>
    <p:sldId id="263" r:id="rId10"/>
    <p:sldId id="275" r:id="rId11"/>
    <p:sldId id="264" r:id="rId12"/>
    <p:sldId id="265" r:id="rId13"/>
    <p:sldId id="266" r:id="rId14"/>
    <p:sldId id="267" r:id="rId15"/>
    <p:sldId id="268" r:id="rId16"/>
    <p:sldId id="276" r:id="rId17"/>
    <p:sldId id="269" r:id="rId18"/>
    <p:sldId id="277" r:id="rId19"/>
    <p:sldId id="270"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datasets/arashnic/fitbit" TargetMode="External"/><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C2DB-9143-CE29-249B-FCE4CF025C3A}"/>
              </a:ext>
            </a:extLst>
          </p:cNvPr>
          <p:cNvSpPr>
            <a:spLocks noGrp="1"/>
          </p:cNvSpPr>
          <p:nvPr>
            <p:ph type="ctrTitle"/>
          </p:nvPr>
        </p:nvSpPr>
        <p:spPr/>
        <p:txBody>
          <a:bodyPr/>
          <a:lstStyle/>
          <a:p>
            <a:r>
              <a:rPr lang="en-US" dirty="0"/>
              <a:t>Daily Activity Fitness Tracker</a:t>
            </a:r>
          </a:p>
        </p:txBody>
      </p:sp>
      <p:sp>
        <p:nvSpPr>
          <p:cNvPr id="3" name="Subtitle 2">
            <a:extLst>
              <a:ext uri="{FF2B5EF4-FFF2-40B4-BE49-F238E27FC236}">
                <a16:creationId xmlns:a16="http://schemas.microsoft.com/office/drawing/2014/main" id="{AD2DEC39-D43A-CB1F-2305-88DD10FFB528}"/>
              </a:ext>
            </a:extLst>
          </p:cNvPr>
          <p:cNvSpPr>
            <a:spLocks noGrp="1"/>
          </p:cNvSpPr>
          <p:nvPr>
            <p:ph type="subTitle" idx="1"/>
          </p:nvPr>
        </p:nvSpPr>
        <p:spPr/>
        <p:txBody>
          <a:bodyPr>
            <a:normAutofit fontScale="62500" lnSpcReduction="20000"/>
          </a:bodyPr>
          <a:lstStyle/>
          <a:p>
            <a:r>
              <a:rPr lang="en-US" dirty="0"/>
              <a:t>Medha Mallampati</a:t>
            </a:r>
            <a:br>
              <a:rPr lang="en-US" dirty="0"/>
            </a:br>
            <a:br>
              <a:rPr lang="en-US" dirty="0"/>
            </a:br>
            <a:r>
              <a:rPr lang="en-US" dirty="0"/>
              <a:t>SHP Rutgers University</a:t>
            </a:r>
            <a:br>
              <a:rPr lang="en-US" dirty="0"/>
            </a:br>
            <a:r>
              <a:rPr lang="en-US" dirty="0"/>
              <a:t>BINF5900: Data Science Programming (Advanced Python)</a:t>
            </a:r>
            <a:br>
              <a:rPr lang="en-US" dirty="0"/>
            </a:br>
            <a:r>
              <a:rPr lang="en-US" dirty="0"/>
              <a:t>Instructor: Dr. Riddhi Vyas</a:t>
            </a:r>
          </a:p>
          <a:p>
            <a:endParaRPr lang="en-US" dirty="0"/>
          </a:p>
        </p:txBody>
      </p:sp>
    </p:spTree>
    <p:extLst>
      <p:ext uri="{BB962C8B-B14F-4D97-AF65-F5344CB8AC3E}">
        <p14:creationId xmlns:p14="http://schemas.microsoft.com/office/powerpoint/2010/main" val="102066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D4FFEB-144E-9FEC-B0B0-9668C29D8CD2}"/>
              </a:ext>
            </a:extLst>
          </p:cNvPr>
          <p:cNvPicPr>
            <a:picLocks noGrp="1" noChangeAspect="1"/>
          </p:cNvPicPr>
          <p:nvPr>
            <p:ph idx="1"/>
          </p:nvPr>
        </p:nvPicPr>
        <p:blipFill>
          <a:blip r:embed="rId2"/>
          <a:stretch>
            <a:fillRect/>
          </a:stretch>
        </p:blipFill>
        <p:spPr>
          <a:xfrm>
            <a:off x="763203" y="440635"/>
            <a:ext cx="5796623" cy="5756300"/>
          </a:xfrm>
        </p:spPr>
      </p:pic>
      <p:pic>
        <p:nvPicPr>
          <p:cNvPr id="7" name="Picture 6">
            <a:extLst>
              <a:ext uri="{FF2B5EF4-FFF2-40B4-BE49-F238E27FC236}">
                <a16:creationId xmlns:a16="http://schemas.microsoft.com/office/drawing/2014/main" id="{1CD6EE3F-36DD-E443-D194-0A23F8ABFB40}"/>
              </a:ext>
            </a:extLst>
          </p:cNvPr>
          <p:cNvPicPr>
            <a:picLocks noChangeAspect="1"/>
          </p:cNvPicPr>
          <p:nvPr/>
        </p:nvPicPr>
        <p:blipFill rotWithShape="1">
          <a:blip r:embed="rId3"/>
          <a:srcRect b="58421"/>
          <a:stretch/>
        </p:blipFill>
        <p:spPr>
          <a:xfrm>
            <a:off x="6772316" y="2185478"/>
            <a:ext cx="5314122" cy="419816"/>
          </a:xfrm>
          <a:prstGeom prst="rect">
            <a:avLst/>
          </a:prstGeom>
        </p:spPr>
      </p:pic>
      <p:pic>
        <p:nvPicPr>
          <p:cNvPr id="9" name="Picture 8">
            <a:extLst>
              <a:ext uri="{FF2B5EF4-FFF2-40B4-BE49-F238E27FC236}">
                <a16:creationId xmlns:a16="http://schemas.microsoft.com/office/drawing/2014/main" id="{A437A966-35B2-A681-641C-6C0B8C9C2A12}"/>
              </a:ext>
            </a:extLst>
          </p:cNvPr>
          <p:cNvPicPr>
            <a:picLocks noChangeAspect="1"/>
          </p:cNvPicPr>
          <p:nvPr/>
        </p:nvPicPr>
        <p:blipFill>
          <a:blip r:embed="rId4"/>
          <a:stretch>
            <a:fillRect/>
          </a:stretch>
        </p:blipFill>
        <p:spPr>
          <a:xfrm>
            <a:off x="6666754" y="2794966"/>
            <a:ext cx="5525246" cy="2227608"/>
          </a:xfrm>
          <a:prstGeom prst="rect">
            <a:avLst/>
          </a:prstGeom>
        </p:spPr>
      </p:pic>
    </p:spTree>
    <p:extLst>
      <p:ext uri="{BB962C8B-B14F-4D97-AF65-F5344CB8AC3E}">
        <p14:creationId xmlns:p14="http://schemas.microsoft.com/office/powerpoint/2010/main" val="3561536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792D-A3C7-9B94-A2D6-9B9C06497763}"/>
              </a:ext>
            </a:extLst>
          </p:cNvPr>
          <p:cNvSpPr>
            <a:spLocks noGrp="1"/>
          </p:cNvSpPr>
          <p:nvPr>
            <p:ph type="title"/>
          </p:nvPr>
        </p:nvSpPr>
        <p:spPr>
          <a:xfrm>
            <a:off x="708991" y="115957"/>
            <a:ext cx="9601200" cy="1485900"/>
          </a:xfrm>
        </p:spPr>
        <p:txBody>
          <a:bodyPr/>
          <a:lstStyle/>
          <a:p>
            <a:r>
              <a:rPr lang="en-US" dirty="0"/>
              <a:t>Activity Data – final merged dataset</a:t>
            </a:r>
          </a:p>
        </p:txBody>
      </p:sp>
      <p:pic>
        <p:nvPicPr>
          <p:cNvPr id="7" name="Content Placeholder 6">
            <a:extLst>
              <a:ext uri="{FF2B5EF4-FFF2-40B4-BE49-F238E27FC236}">
                <a16:creationId xmlns:a16="http://schemas.microsoft.com/office/drawing/2014/main" id="{DAC74296-94F6-9AA7-6CA3-5360A2927EE5}"/>
              </a:ext>
            </a:extLst>
          </p:cNvPr>
          <p:cNvPicPr>
            <a:picLocks noGrp="1" noChangeAspect="1"/>
          </p:cNvPicPr>
          <p:nvPr>
            <p:ph idx="1"/>
          </p:nvPr>
        </p:nvPicPr>
        <p:blipFill>
          <a:blip r:embed="rId2"/>
          <a:stretch>
            <a:fillRect/>
          </a:stretch>
        </p:blipFill>
        <p:spPr>
          <a:xfrm>
            <a:off x="741596" y="1338878"/>
            <a:ext cx="3561749" cy="4354139"/>
          </a:xfrm>
        </p:spPr>
      </p:pic>
      <p:pic>
        <p:nvPicPr>
          <p:cNvPr id="5" name="Picture 4">
            <a:extLst>
              <a:ext uri="{FF2B5EF4-FFF2-40B4-BE49-F238E27FC236}">
                <a16:creationId xmlns:a16="http://schemas.microsoft.com/office/drawing/2014/main" id="{9D3F1C2F-C5F8-F6DF-C18E-3B6547898CA5}"/>
              </a:ext>
            </a:extLst>
          </p:cNvPr>
          <p:cNvPicPr>
            <a:picLocks noChangeAspect="1"/>
          </p:cNvPicPr>
          <p:nvPr/>
        </p:nvPicPr>
        <p:blipFill>
          <a:blip r:embed="rId3"/>
          <a:stretch>
            <a:fillRect/>
          </a:stretch>
        </p:blipFill>
        <p:spPr>
          <a:xfrm>
            <a:off x="10001250" y="115957"/>
            <a:ext cx="2190750" cy="485775"/>
          </a:xfrm>
          <a:prstGeom prst="rect">
            <a:avLst/>
          </a:prstGeom>
        </p:spPr>
      </p:pic>
      <p:pic>
        <p:nvPicPr>
          <p:cNvPr id="9" name="Picture 8">
            <a:extLst>
              <a:ext uri="{FF2B5EF4-FFF2-40B4-BE49-F238E27FC236}">
                <a16:creationId xmlns:a16="http://schemas.microsoft.com/office/drawing/2014/main" id="{13C7E223-0D5D-E498-C5EC-400C46B8CC4B}"/>
              </a:ext>
            </a:extLst>
          </p:cNvPr>
          <p:cNvPicPr>
            <a:picLocks noChangeAspect="1"/>
          </p:cNvPicPr>
          <p:nvPr/>
        </p:nvPicPr>
        <p:blipFill rotWithShape="1">
          <a:blip r:embed="rId4"/>
          <a:srcRect b="13342"/>
          <a:stretch/>
        </p:blipFill>
        <p:spPr>
          <a:xfrm>
            <a:off x="4454799" y="1338878"/>
            <a:ext cx="3825845" cy="4354139"/>
          </a:xfrm>
          <a:prstGeom prst="rect">
            <a:avLst/>
          </a:prstGeom>
        </p:spPr>
      </p:pic>
      <p:pic>
        <p:nvPicPr>
          <p:cNvPr id="11" name="Picture 10">
            <a:extLst>
              <a:ext uri="{FF2B5EF4-FFF2-40B4-BE49-F238E27FC236}">
                <a16:creationId xmlns:a16="http://schemas.microsoft.com/office/drawing/2014/main" id="{8A41913F-65D8-B291-E858-4743DD8E17B4}"/>
              </a:ext>
            </a:extLst>
          </p:cNvPr>
          <p:cNvPicPr>
            <a:picLocks noChangeAspect="1"/>
          </p:cNvPicPr>
          <p:nvPr/>
        </p:nvPicPr>
        <p:blipFill>
          <a:blip r:embed="rId5"/>
          <a:stretch>
            <a:fillRect/>
          </a:stretch>
        </p:blipFill>
        <p:spPr>
          <a:xfrm>
            <a:off x="8432098" y="2695748"/>
            <a:ext cx="3759902" cy="2028014"/>
          </a:xfrm>
          <a:prstGeom prst="rect">
            <a:avLst/>
          </a:prstGeom>
        </p:spPr>
      </p:pic>
    </p:spTree>
    <p:extLst>
      <p:ext uri="{BB962C8B-B14F-4D97-AF65-F5344CB8AC3E}">
        <p14:creationId xmlns:p14="http://schemas.microsoft.com/office/powerpoint/2010/main" val="2064757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A161-5669-2DF1-08C1-F64A580719B4}"/>
              </a:ext>
            </a:extLst>
          </p:cNvPr>
          <p:cNvSpPr>
            <a:spLocks noGrp="1"/>
          </p:cNvSpPr>
          <p:nvPr>
            <p:ph type="title"/>
          </p:nvPr>
        </p:nvSpPr>
        <p:spPr/>
        <p:txBody>
          <a:bodyPr/>
          <a:lstStyle/>
          <a:p>
            <a:r>
              <a:rPr lang="en-US" dirty="0"/>
              <a:t>Report 1</a:t>
            </a:r>
          </a:p>
        </p:txBody>
      </p:sp>
      <p:sp>
        <p:nvSpPr>
          <p:cNvPr id="3" name="Content Placeholder 2">
            <a:extLst>
              <a:ext uri="{FF2B5EF4-FFF2-40B4-BE49-F238E27FC236}">
                <a16:creationId xmlns:a16="http://schemas.microsoft.com/office/drawing/2014/main" id="{F317509F-99B7-A22A-6B67-266F4771E72E}"/>
              </a:ext>
            </a:extLst>
          </p:cNvPr>
          <p:cNvSpPr>
            <a:spLocks noGrp="1"/>
          </p:cNvSpPr>
          <p:nvPr>
            <p:ph idx="1"/>
          </p:nvPr>
        </p:nvSpPr>
        <p:spPr>
          <a:xfrm>
            <a:off x="1295400" y="1428750"/>
            <a:ext cx="5184913" cy="1102415"/>
          </a:xfrm>
        </p:spPr>
        <p:txBody>
          <a:bodyPr/>
          <a:lstStyle/>
          <a:p>
            <a:r>
              <a:rPr lang="en-US" dirty="0"/>
              <a:t>List Daily Summary data with Total Calories, Total Steps, Total Active Minutes, </a:t>
            </a:r>
            <a:br>
              <a:rPr lang="en-US" dirty="0"/>
            </a:br>
            <a:r>
              <a:rPr lang="en-US" dirty="0"/>
              <a:t>Total Active Distance, Total Minutes Asleep.</a:t>
            </a:r>
          </a:p>
        </p:txBody>
      </p:sp>
      <p:pic>
        <p:nvPicPr>
          <p:cNvPr id="5" name="Picture 4">
            <a:extLst>
              <a:ext uri="{FF2B5EF4-FFF2-40B4-BE49-F238E27FC236}">
                <a16:creationId xmlns:a16="http://schemas.microsoft.com/office/drawing/2014/main" id="{9FCEF9D1-610A-4374-2047-86DFAEDFD440}"/>
              </a:ext>
            </a:extLst>
          </p:cNvPr>
          <p:cNvPicPr>
            <a:picLocks noChangeAspect="1"/>
          </p:cNvPicPr>
          <p:nvPr/>
        </p:nvPicPr>
        <p:blipFill>
          <a:blip r:embed="rId2"/>
          <a:stretch>
            <a:fillRect/>
          </a:stretch>
        </p:blipFill>
        <p:spPr>
          <a:xfrm>
            <a:off x="1179028" y="3429000"/>
            <a:ext cx="5031686" cy="745435"/>
          </a:xfrm>
          <a:prstGeom prst="rect">
            <a:avLst/>
          </a:prstGeom>
        </p:spPr>
      </p:pic>
      <p:pic>
        <p:nvPicPr>
          <p:cNvPr id="7" name="Picture 6">
            <a:extLst>
              <a:ext uri="{FF2B5EF4-FFF2-40B4-BE49-F238E27FC236}">
                <a16:creationId xmlns:a16="http://schemas.microsoft.com/office/drawing/2014/main" id="{4845B9B4-7D6A-2937-9E83-59EA5A09E094}"/>
              </a:ext>
            </a:extLst>
          </p:cNvPr>
          <p:cNvPicPr>
            <a:picLocks noChangeAspect="1"/>
          </p:cNvPicPr>
          <p:nvPr/>
        </p:nvPicPr>
        <p:blipFill>
          <a:blip r:embed="rId3"/>
          <a:stretch>
            <a:fillRect/>
          </a:stretch>
        </p:blipFill>
        <p:spPr>
          <a:xfrm>
            <a:off x="6556513" y="820834"/>
            <a:ext cx="5552661" cy="5540183"/>
          </a:xfrm>
          <a:prstGeom prst="rect">
            <a:avLst/>
          </a:prstGeom>
        </p:spPr>
      </p:pic>
      <p:sp>
        <p:nvSpPr>
          <p:cNvPr id="4" name="Content Placeholder 2">
            <a:extLst>
              <a:ext uri="{FF2B5EF4-FFF2-40B4-BE49-F238E27FC236}">
                <a16:creationId xmlns:a16="http://schemas.microsoft.com/office/drawing/2014/main" id="{9A9B1BBE-8C4B-20FA-C168-5F0065E808F3}"/>
              </a:ext>
            </a:extLst>
          </p:cNvPr>
          <p:cNvSpPr txBox="1">
            <a:spLocks/>
          </p:cNvSpPr>
          <p:nvPr/>
        </p:nvSpPr>
        <p:spPr>
          <a:xfrm>
            <a:off x="1295399" y="4925667"/>
            <a:ext cx="5184913" cy="124653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Ø"/>
            </a:pPr>
            <a:r>
              <a:rPr lang="en-US" dirty="0"/>
              <a:t>The displayed report 1 makes it easier to view at a glance the necessary data for the individuals daily report, all related to the days activity total.</a:t>
            </a:r>
          </a:p>
        </p:txBody>
      </p:sp>
    </p:spTree>
    <p:extLst>
      <p:ext uri="{BB962C8B-B14F-4D97-AF65-F5344CB8AC3E}">
        <p14:creationId xmlns:p14="http://schemas.microsoft.com/office/powerpoint/2010/main" val="347810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94EB-2E98-44CD-4AEA-A15F5F2531CF}"/>
              </a:ext>
            </a:extLst>
          </p:cNvPr>
          <p:cNvSpPr>
            <a:spLocks noGrp="1"/>
          </p:cNvSpPr>
          <p:nvPr>
            <p:ph type="title"/>
          </p:nvPr>
        </p:nvSpPr>
        <p:spPr/>
        <p:txBody>
          <a:bodyPr/>
          <a:lstStyle/>
          <a:p>
            <a:r>
              <a:rPr lang="en-US" dirty="0"/>
              <a:t>Report 2</a:t>
            </a:r>
          </a:p>
        </p:txBody>
      </p:sp>
      <p:sp>
        <p:nvSpPr>
          <p:cNvPr id="3" name="Content Placeholder 2">
            <a:extLst>
              <a:ext uri="{FF2B5EF4-FFF2-40B4-BE49-F238E27FC236}">
                <a16:creationId xmlns:a16="http://schemas.microsoft.com/office/drawing/2014/main" id="{6E11F3D0-497F-9DA8-54F4-9A0CDA913623}"/>
              </a:ext>
            </a:extLst>
          </p:cNvPr>
          <p:cNvSpPr>
            <a:spLocks noGrp="1"/>
          </p:cNvSpPr>
          <p:nvPr>
            <p:ph idx="1"/>
          </p:nvPr>
        </p:nvSpPr>
        <p:spPr>
          <a:xfrm>
            <a:off x="1371600" y="1428750"/>
            <a:ext cx="4724400" cy="1066216"/>
          </a:xfrm>
        </p:spPr>
        <p:txBody>
          <a:bodyPr/>
          <a:lstStyle/>
          <a:p>
            <a:r>
              <a:rPr lang="en-US" dirty="0"/>
              <a:t>List average Calories, Step Total, Activity Minutes, and Activity Distance by Id.</a:t>
            </a:r>
          </a:p>
          <a:p>
            <a:pPr marL="0" indent="0">
              <a:buNone/>
            </a:pPr>
            <a:endParaRPr lang="en-US" dirty="0"/>
          </a:p>
        </p:txBody>
      </p:sp>
      <p:pic>
        <p:nvPicPr>
          <p:cNvPr id="5" name="Picture 4">
            <a:extLst>
              <a:ext uri="{FF2B5EF4-FFF2-40B4-BE49-F238E27FC236}">
                <a16:creationId xmlns:a16="http://schemas.microsoft.com/office/drawing/2014/main" id="{C589291C-6683-B4F3-7FF2-ED6CCE14319F}"/>
              </a:ext>
            </a:extLst>
          </p:cNvPr>
          <p:cNvPicPr>
            <a:picLocks noChangeAspect="1"/>
          </p:cNvPicPr>
          <p:nvPr/>
        </p:nvPicPr>
        <p:blipFill>
          <a:blip r:embed="rId2"/>
          <a:stretch>
            <a:fillRect/>
          </a:stretch>
        </p:blipFill>
        <p:spPr>
          <a:xfrm>
            <a:off x="732804" y="3407049"/>
            <a:ext cx="6153150" cy="714375"/>
          </a:xfrm>
          <a:prstGeom prst="rect">
            <a:avLst/>
          </a:prstGeom>
        </p:spPr>
      </p:pic>
      <p:pic>
        <p:nvPicPr>
          <p:cNvPr id="7" name="Picture 6">
            <a:extLst>
              <a:ext uri="{FF2B5EF4-FFF2-40B4-BE49-F238E27FC236}">
                <a16:creationId xmlns:a16="http://schemas.microsoft.com/office/drawing/2014/main" id="{DB3ECD06-A591-F586-4FE1-6BC882E2E18E}"/>
              </a:ext>
            </a:extLst>
          </p:cNvPr>
          <p:cNvPicPr>
            <a:picLocks noChangeAspect="1"/>
          </p:cNvPicPr>
          <p:nvPr/>
        </p:nvPicPr>
        <p:blipFill rotWithShape="1">
          <a:blip r:embed="rId3"/>
          <a:srcRect b="16686"/>
          <a:stretch/>
        </p:blipFill>
        <p:spPr>
          <a:xfrm>
            <a:off x="6514057" y="362534"/>
            <a:ext cx="5614166" cy="1819469"/>
          </a:xfrm>
          <a:prstGeom prst="rect">
            <a:avLst/>
          </a:prstGeom>
        </p:spPr>
      </p:pic>
      <p:pic>
        <p:nvPicPr>
          <p:cNvPr id="9" name="Picture 8">
            <a:extLst>
              <a:ext uri="{FF2B5EF4-FFF2-40B4-BE49-F238E27FC236}">
                <a16:creationId xmlns:a16="http://schemas.microsoft.com/office/drawing/2014/main" id="{599F3EFB-996C-6F8C-8CC6-46E1E52458BC}"/>
              </a:ext>
            </a:extLst>
          </p:cNvPr>
          <p:cNvPicPr>
            <a:picLocks noChangeAspect="1"/>
          </p:cNvPicPr>
          <p:nvPr/>
        </p:nvPicPr>
        <p:blipFill>
          <a:blip r:embed="rId4"/>
          <a:stretch>
            <a:fillRect/>
          </a:stretch>
        </p:blipFill>
        <p:spPr>
          <a:xfrm>
            <a:off x="7007589" y="2241856"/>
            <a:ext cx="5120634" cy="2226363"/>
          </a:xfrm>
          <a:prstGeom prst="rect">
            <a:avLst/>
          </a:prstGeom>
        </p:spPr>
      </p:pic>
      <p:pic>
        <p:nvPicPr>
          <p:cNvPr id="11" name="Picture 10">
            <a:extLst>
              <a:ext uri="{FF2B5EF4-FFF2-40B4-BE49-F238E27FC236}">
                <a16:creationId xmlns:a16="http://schemas.microsoft.com/office/drawing/2014/main" id="{77F72593-9FC5-70DF-411A-543EAF866D90}"/>
              </a:ext>
            </a:extLst>
          </p:cNvPr>
          <p:cNvPicPr>
            <a:picLocks noChangeAspect="1"/>
          </p:cNvPicPr>
          <p:nvPr/>
        </p:nvPicPr>
        <p:blipFill rotWithShape="1">
          <a:blip r:embed="rId5"/>
          <a:srcRect b="17430"/>
          <a:stretch/>
        </p:blipFill>
        <p:spPr>
          <a:xfrm>
            <a:off x="7646504" y="4528072"/>
            <a:ext cx="4481719" cy="2196576"/>
          </a:xfrm>
          <a:prstGeom prst="rect">
            <a:avLst/>
          </a:prstGeom>
        </p:spPr>
      </p:pic>
      <p:sp>
        <p:nvSpPr>
          <p:cNvPr id="4" name="Content Placeholder 2">
            <a:extLst>
              <a:ext uri="{FF2B5EF4-FFF2-40B4-BE49-F238E27FC236}">
                <a16:creationId xmlns:a16="http://schemas.microsoft.com/office/drawing/2014/main" id="{AFF7CAF4-C0B6-9B39-765B-069990401500}"/>
              </a:ext>
            </a:extLst>
          </p:cNvPr>
          <p:cNvSpPr txBox="1">
            <a:spLocks/>
          </p:cNvSpPr>
          <p:nvPr/>
        </p:nvSpPr>
        <p:spPr>
          <a:xfrm>
            <a:off x="1371600" y="4813362"/>
            <a:ext cx="4724400" cy="106621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Ø"/>
            </a:pPr>
            <a:r>
              <a:rPr lang="en-US" dirty="0"/>
              <a:t>The displayed report 2 is related to the individuals overall average activity intensity breakdown.</a:t>
            </a:r>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221922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7795-3A8C-B094-0871-C1EC26F4F744}"/>
              </a:ext>
            </a:extLst>
          </p:cNvPr>
          <p:cNvSpPr>
            <a:spLocks noGrp="1"/>
          </p:cNvSpPr>
          <p:nvPr>
            <p:ph type="title"/>
          </p:nvPr>
        </p:nvSpPr>
        <p:spPr/>
        <p:txBody>
          <a:bodyPr/>
          <a:lstStyle/>
          <a:p>
            <a:r>
              <a:rPr lang="en-US" dirty="0"/>
              <a:t>Report 3</a:t>
            </a:r>
          </a:p>
        </p:txBody>
      </p:sp>
      <p:sp>
        <p:nvSpPr>
          <p:cNvPr id="3" name="Content Placeholder 2">
            <a:extLst>
              <a:ext uri="{FF2B5EF4-FFF2-40B4-BE49-F238E27FC236}">
                <a16:creationId xmlns:a16="http://schemas.microsoft.com/office/drawing/2014/main" id="{DC3C8763-13C8-5287-425E-4E534DDC2640}"/>
              </a:ext>
            </a:extLst>
          </p:cNvPr>
          <p:cNvSpPr>
            <a:spLocks noGrp="1"/>
          </p:cNvSpPr>
          <p:nvPr>
            <p:ph idx="1"/>
          </p:nvPr>
        </p:nvSpPr>
        <p:spPr>
          <a:xfrm>
            <a:off x="1371600" y="1428750"/>
            <a:ext cx="4989443" cy="1126436"/>
          </a:xfrm>
        </p:spPr>
        <p:txBody>
          <a:bodyPr>
            <a:normAutofit lnSpcReduction="10000"/>
          </a:bodyPr>
          <a:lstStyle/>
          <a:p>
            <a:r>
              <a:rPr lang="en-US" dirty="0"/>
              <a:t>Display Statistics for data by Id with Total Calories, Total Steps, Total Active Minutes, Total Active Distance, Total Minutes Asleep.</a:t>
            </a:r>
          </a:p>
        </p:txBody>
      </p:sp>
      <p:pic>
        <p:nvPicPr>
          <p:cNvPr id="6" name="Picture 5">
            <a:extLst>
              <a:ext uri="{FF2B5EF4-FFF2-40B4-BE49-F238E27FC236}">
                <a16:creationId xmlns:a16="http://schemas.microsoft.com/office/drawing/2014/main" id="{14DCCD16-577F-A297-25A9-E196530B680E}"/>
              </a:ext>
            </a:extLst>
          </p:cNvPr>
          <p:cNvPicPr>
            <a:picLocks noChangeAspect="1"/>
          </p:cNvPicPr>
          <p:nvPr/>
        </p:nvPicPr>
        <p:blipFill>
          <a:blip r:embed="rId2"/>
          <a:stretch>
            <a:fillRect/>
          </a:stretch>
        </p:blipFill>
        <p:spPr>
          <a:xfrm>
            <a:off x="838200" y="2765149"/>
            <a:ext cx="5334000" cy="581025"/>
          </a:xfrm>
          <a:prstGeom prst="rect">
            <a:avLst/>
          </a:prstGeom>
        </p:spPr>
      </p:pic>
      <p:pic>
        <p:nvPicPr>
          <p:cNvPr id="8" name="Picture 7">
            <a:extLst>
              <a:ext uri="{FF2B5EF4-FFF2-40B4-BE49-F238E27FC236}">
                <a16:creationId xmlns:a16="http://schemas.microsoft.com/office/drawing/2014/main" id="{6D8924E5-9BAC-9983-2257-62286C4C7123}"/>
              </a:ext>
            </a:extLst>
          </p:cNvPr>
          <p:cNvPicPr>
            <a:picLocks noChangeAspect="1"/>
          </p:cNvPicPr>
          <p:nvPr/>
        </p:nvPicPr>
        <p:blipFill>
          <a:blip r:embed="rId3"/>
          <a:stretch>
            <a:fillRect/>
          </a:stretch>
        </p:blipFill>
        <p:spPr>
          <a:xfrm>
            <a:off x="838200" y="3556137"/>
            <a:ext cx="5615767" cy="2196963"/>
          </a:xfrm>
          <a:prstGeom prst="rect">
            <a:avLst/>
          </a:prstGeom>
        </p:spPr>
      </p:pic>
      <p:pic>
        <p:nvPicPr>
          <p:cNvPr id="10" name="Picture 9">
            <a:extLst>
              <a:ext uri="{FF2B5EF4-FFF2-40B4-BE49-F238E27FC236}">
                <a16:creationId xmlns:a16="http://schemas.microsoft.com/office/drawing/2014/main" id="{7A6E185B-4D94-EAC8-9FBB-1AB3AD12E2A5}"/>
              </a:ext>
            </a:extLst>
          </p:cNvPr>
          <p:cNvPicPr>
            <a:picLocks noChangeAspect="1"/>
          </p:cNvPicPr>
          <p:nvPr/>
        </p:nvPicPr>
        <p:blipFill>
          <a:blip r:embed="rId4"/>
          <a:stretch>
            <a:fillRect/>
          </a:stretch>
        </p:blipFill>
        <p:spPr>
          <a:xfrm>
            <a:off x="6711348" y="158266"/>
            <a:ext cx="5274480" cy="2043732"/>
          </a:xfrm>
          <a:prstGeom prst="rect">
            <a:avLst/>
          </a:prstGeom>
        </p:spPr>
      </p:pic>
      <p:pic>
        <p:nvPicPr>
          <p:cNvPr id="12" name="Picture 11">
            <a:extLst>
              <a:ext uri="{FF2B5EF4-FFF2-40B4-BE49-F238E27FC236}">
                <a16:creationId xmlns:a16="http://schemas.microsoft.com/office/drawing/2014/main" id="{F1E9245B-A006-5FAA-0ACC-D3732A833EE3}"/>
              </a:ext>
            </a:extLst>
          </p:cNvPr>
          <p:cNvPicPr>
            <a:picLocks noChangeAspect="1"/>
          </p:cNvPicPr>
          <p:nvPr/>
        </p:nvPicPr>
        <p:blipFill>
          <a:blip r:embed="rId5"/>
          <a:stretch>
            <a:fillRect/>
          </a:stretch>
        </p:blipFill>
        <p:spPr>
          <a:xfrm>
            <a:off x="6711348" y="2304878"/>
            <a:ext cx="5245151" cy="1811200"/>
          </a:xfrm>
          <a:prstGeom prst="rect">
            <a:avLst/>
          </a:prstGeom>
        </p:spPr>
      </p:pic>
      <p:pic>
        <p:nvPicPr>
          <p:cNvPr id="14" name="Picture 13">
            <a:extLst>
              <a:ext uri="{FF2B5EF4-FFF2-40B4-BE49-F238E27FC236}">
                <a16:creationId xmlns:a16="http://schemas.microsoft.com/office/drawing/2014/main" id="{07CF462E-0C9D-0F3F-5D13-AAF60E5D35C7}"/>
              </a:ext>
            </a:extLst>
          </p:cNvPr>
          <p:cNvPicPr>
            <a:picLocks noChangeAspect="1"/>
          </p:cNvPicPr>
          <p:nvPr/>
        </p:nvPicPr>
        <p:blipFill>
          <a:blip r:embed="rId6"/>
          <a:stretch>
            <a:fillRect/>
          </a:stretch>
        </p:blipFill>
        <p:spPr>
          <a:xfrm>
            <a:off x="6711348" y="4249257"/>
            <a:ext cx="2474844" cy="1289221"/>
          </a:xfrm>
          <a:prstGeom prst="rect">
            <a:avLst/>
          </a:prstGeom>
        </p:spPr>
      </p:pic>
      <p:pic>
        <p:nvPicPr>
          <p:cNvPr id="16" name="Picture 15">
            <a:extLst>
              <a:ext uri="{FF2B5EF4-FFF2-40B4-BE49-F238E27FC236}">
                <a16:creationId xmlns:a16="http://schemas.microsoft.com/office/drawing/2014/main" id="{60D7D095-31D1-1254-036D-DC25BE72E3EF}"/>
              </a:ext>
            </a:extLst>
          </p:cNvPr>
          <p:cNvPicPr>
            <a:picLocks noChangeAspect="1"/>
          </p:cNvPicPr>
          <p:nvPr/>
        </p:nvPicPr>
        <p:blipFill>
          <a:blip r:embed="rId7"/>
          <a:stretch>
            <a:fillRect/>
          </a:stretch>
        </p:blipFill>
        <p:spPr>
          <a:xfrm>
            <a:off x="6711348" y="5579786"/>
            <a:ext cx="2108654" cy="346628"/>
          </a:xfrm>
          <a:prstGeom prst="rect">
            <a:avLst/>
          </a:prstGeom>
        </p:spPr>
      </p:pic>
      <p:sp>
        <p:nvSpPr>
          <p:cNvPr id="4" name="Content Placeholder 2">
            <a:extLst>
              <a:ext uri="{FF2B5EF4-FFF2-40B4-BE49-F238E27FC236}">
                <a16:creationId xmlns:a16="http://schemas.microsoft.com/office/drawing/2014/main" id="{FF73AEE1-42B1-7FA9-3C9E-E7D5345E7727}"/>
              </a:ext>
            </a:extLst>
          </p:cNvPr>
          <p:cNvSpPr txBox="1">
            <a:spLocks/>
          </p:cNvSpPr>
          <p:nvPr/>
        </p:nvSpPr>
        <p:spPr>
          <a:xfrm>
            <a:off x="9186192" y="4218958"/>
            <a:ext cx="2918012" cy="2639041"/>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Ø"/>
            </a:pPr>
            <a:r>
              <a:rPr lang="en-US" dirty="0"/>
              <a:t>Report 3 displays the overall statistics of the individuals daily total data. This allows us to see who was the most active, who was the least active, what their max/min calorie expenditure was and overall average.  </a:t>
            </a:r>
          </a:p>
        </p:txBody>
      </p:sp>
    </p:spTree>
    <p:extLst>
      <p:ext uri="{BB962C8B-B14F-4D97-AF65-F5344CB8AC3E}">
        <p14:creationId xmlns:p14="http://schemas.microsoft.com/office/powerpoint/2010/main" val="1673353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C0A4-D76D-F890-BC2C-3025CC3A48C7}"/>
              </a:ext>
            </a:extLst>
          </p:cNvPr>
          <p:cNvSpPr>
            <a:spLocks noGrp="1"/>
          </p:cNvSpPr>
          <p:nvPr>
            <p:ph type="title"/>
          </p:nvPr>
        </p:nvSpPr>
        <p:spPr/>
        <p:txBody>
          <a:bodyPr/>
          <a:lstStyle/>
          <a:p>
            <a:r>
              <a:rPr lang="en-US" dirty="0"/>
              <a:t>Report 4</a:t>
            </a:r>
          </a:p>
        </p:txBody>
      </p:sp>
      <p:sp>
        <p:nvSpPr>
          <p:cNvPr id="3" name="Content Placeholder 2">
            <a:extLst>
              <a:ext uri="{FF2B5EF4-FFF2-40B4-BE49-F238E27FC236}">
                <a16:creationId xmlns:a16="http://schemas.microsoft.com/office/drawing/2014/main" id="{39A65E6C-7CA6-56A8-879F-665A7F59CE5F}"/>
              </a:ext>
            </a:extLst>
          </p:cNvPr>
          <p:cNvSpPr>
            <a:spLocks noGrp="1"/>
          </p:cNvSpPr>
          <p:nvPr>
            <p:ph idx="1"/>
          </p:nvPr>
        </p:nvSpPr>
        <p:spPr>
          <a:xfrm>
            <a:off x="1371600" y="1413841"/>
            <a:ext cx="4896678" cy="1064316"/>
          </a:xfrm>
        </p:spPr>
        <p:txBody>
          <a:bodyPr/>
          <a:lstStyle/>
          <a:p>
            <a:r>
              <a:rPr lang="en-US" dirty="0"/>
              <a:t>List for each Id, correlation between Total Steps and Calories.</a:t>
            </a:r>
          </a:p>
        </p:txBody>
      </p:sp>
      <p:pic>
        <p:nvPicPr>
          <p:cNvPr id="5" name="Picture 4">
            <a:extLst>
              <a:ext uri="{FF2B5EF4-FFF2-40B4-BE49-F238E27FC236}">
                <a16:creationId xmlns:a16="http://schemas.microsoft.com/office/drawing/2014/main" id="{B336B3DB-4305-5F32-0800-85608774B4E4}"/>
              </a:ext>
            </a:extLst>
          </p:cNvPr>
          <p:cNvPicPr>
            <a:picLocks noChangeAspect="1"/>
          </p:cNvPicPr>
          <p:nvPr/>
        </p:nvPicPr>
        <p:blipFill>
          <a:blip r:embed="rId2"/>
          <a:stretch>
            <a:fillRect/>
          </a:stretch>
        </p:blipFill>
        <p:spPr>
          <a:xfrm>
            <a:off x="1017563" y="2740704"/>
            <a:ext cx="6472772" cy="917299"/>
          </a:xfrm>
          <a:prstGeom prst="rect">
            <a:avLst/>
          </a:prstGeom>
        </p:spPr>
      </p:pic>
      <p:pic>
        <p:nvPicPr>
          <p:cNvPr id="7" name="Picture 6">
            <a:extLst>
              <a:ext uri="{FF2B5EF4-FFF2-40B4-BE49-F238E27FC236}">
                <a16:creationId xmlns:a16="http://schemas.microsoft.com/office/drawing/2014/main" id="{49AFB301-3768-C083-893D-97C3422EBC65}"/>
              </a:ext>
            </a:extLst>
          </p:cNvPr>
          <p:cNvPicPr>
            <a:picLocks noChangeAspect="1"/>
          </p:cNvPicPr>
          <p:nvPr/>
        </p:nvPicPr>
        <p:blipFill>
          <a:blip r:embed="rId3"/>
          <a:stretch>
            <a:fillRect/>
          </a:stretch>
        </p:blipFill>
        <p:spPr>
          <a:xfrm>
            <a:off x="7938052" y="116796"/>
            <a:ext cx="3685761" cy="6624408"/>
          </a:xfrm>
          <a:prstGeom prst="rect">
            <a:avLst/>
          </a:prstGeom>
        </p:spPr>
      </p:pic>
    </p:spTree>
    <p:extLst>
      <p:ext uri="{BB962C8B-B14F-4D97-AF65-F5344CB8AC3E}">
        <p14:creationId xmlns:p14="http://schemas.microsoft.com/office/powerpoint/2010/main" val="697598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F6C0A8-4D2A-E689-969E-7C6C327EF3DD}"/>
              </a:ext>
            </a:extLst>
          </p:cNvPr>
          <p:cNvPicPr>
            <a:picLocks noChangeAspect="1"/>
          </p:cNvPicPr>
          <p:nvPr/>
        </p:nvPicPr>
        <p:blipFill>
          <a:blip r:embed="rId2"/>
          <a:stretch>
            <a:fillRect/>
          </a:stretch>
        </p:blipFill>
        <p:spPr>
          <a:xfrm>
            <a:off x="716031" y="0"/>
            <a:ext cx="3540174" cy="2146852"/>
          </a:xfrm>
          <a:prstGeom prst="rect">
            <a:avLst/>
          </a:prstGeom>
        </p:spPr>
      </p:pic>
      <p:pic>
        <p:nvPicPr>
          <p:cNvPr id="7" name="Picture 6">
            <a:extLst>
              <a:ext uri="{FF2B5EF4-FFF2-40B4-BE49-F238E27FC236}">
                <a16:creationId xmlns:a16="http://schemas.microsoft.com/office/drawing/2014/main" id="{F6026FE4-8A2C-29F3-EB2C-468222E3376C}"/>
              </a:ext>
            </a:extLst>
          </p:cNvPr>
          <p:cNvPicPr>
            <a:picLocks noChangeAspect="1"/>
          </p:cNvPicPr>
          <p:nvPr/>
        </p:nvPicPr>
        <p:blipFill>
          <a:blip r:embed="rId3"/>
          <a:stretch>
            <a:fillRect/>
          </a:stretch>
        </p:blipFill>
        <p:spPr>
          <a:xfrm>
            <a:off x="4293704" y="288896"/>
            <a:ext cx="7898296" cy="6280207"/>
          </a:xfrm>
          <a:prstGeom prst="rect">
            <a:avLst/>
          </a:prstGeom>
        </p:spPr>
      </p:pic>
      <p:sp>
        <p:nvSpPr>
          <p:cNvPr id="2" name="Content Placeholder 2">
            <a:extLst>
              <a:ext uri="{FF2B5EF4-FFF2-40B4-BE49-F238E27FC236}">
                <a16:creationId xmlns:a16="http://schemas.microsoft.com/office/drawing/2014/main" id="{25D34662-7A30-005B-5DE8-315F2D28E791}"/>
              </a:ext>
            </a:extLst>
          </p:cNvPr>
          <p:cNvSpPr txBox="1">
            <a:spLocks/>
          </p:cNvSpPr>
          <p:nvPr/>
        </p:nvSpPr>
        <p:spPr>
          <a:xfrm>
            <a:off x="716032" y="2146852"/>
            <a:ext cx="3540174" cy="4711148"/>
          </a:xfrm>
          <a:prstGeom prst="rect">
            <a:avLst/>
          </a:prstGeom>
        </p:spPr>
        <p:txBody>
          <a:bodyPr vert="horz" lIns="91440" tIns="45720" rIns="91440" bIns="45720" rtlCol="0">
            <a:normAutofit fontScale="925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Ø"/>
            </a:pPr>
            <a:r>
              <a:rPr lang="en-US" dirty="0"/>
              <a:t>Report 4 displays the correlation values for each individual, showing who had the highest correlation between total steps and calories. Overall, looking at the correlation values and displayed graph charts, it seems that there is a high positive correlation between total steps walked and calories expended with few deviations. </a:t>
            </a:r>
            <a:br>
              <a:rPr lang="en-US" dirty="0"/>
            </a:br>
            <a:r>
              <a:rPr lang="en-US" dirty="0"/>
              <a:t>The individual where it can be considered an outlier would be Id #2873212765, where the correlation value is equal to 0.454, considered a low positive correlation.</a:t>
            </a:r>
          </a:p>
        </p:txBody>
      </p:sp>
    </p:spTree>
    <p:extLst>
      <p:ext uri="{BB962C8B-B14F-4D97-AF65-F5344CB8AC3E}">
        <p14:creationId xmlns:p14="http://schemas.microsoft.com/office/powerpoint/2010/main" val="1365301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8A49-038B-B8CC-F315-E7FE6C7F6916}"/>
              </a:ext>
            </a:extLst>
          </p:cNvPr>
          <p:cNvSpPr>
            <a:spLocks noGrp="1"/>
          </p:cNvSpPr>
          <p:nvPr>
            <p:ph type="title"/>
          </p:nvPr>
        </p:nvSpPr>
        <p:spPr/>
        <p:txBody>
          <a:bodyPr/>
          <a:lstStyle/>
          <a:p>
            <a:r>
              <a:rPr lang="en-US" dirty="0"/>
              <a:t>Report 5</a:t>
            </a:r>
          </a:p>
        </p:txBody>
      </p:sp>
      <p:sp>
        <p:nvSpPr>
          <p:cNvPr id="3" name="Content Placeholder 2">
            <a:extLst>
              <a:ext uri="{FF2B5EF4-FFF2-40B4-BE49-F238E27FC236}">
                <a16:creationId xmlns:a16="http://schemas.microsoft.com/office/drawing/2014/main" id="{DAD07382-6AFC-057B-DBBC-885DD5C184A2}"/>
              </a:ext>
            </a:extLst>
          </p:cNvPr>
          <p:cNvSpPr>
            <a:spLocks noGrp="1"/>
          </p:cNvSpPr>
          <p:nvPr>
            <p:ph idx="1"/>
          </p:nvPr>
        </p:nvSpPr>
        <p:spPr>
          <a:xfrm>
            <a:off x="1371600" y="1428750"/>
            <a:ext cx="4856922" cy="3581400"/>
          </a:xfrm>
        </p:spPr>
        <p:txBody>
          <a:bodyPr/>
          <a:lstStyle/>
          <a:p>
            <a:r>
              <a:rPr lang="en-US" dirty="0"/>
              <a:t>Perform Linear Regression to analyze if Calories is impacted by Total Active Distance and Total Active Minutes</a:t>
            </a:r>
          </a:p>
          <a:p>
            <a:endParaRPr lang="en-US" dirty="0"/>
          </a:p>
        </p:txBody>
      </p:sp>
      <p:pic>
        <p:nvPicPr>
          <p:cNvPr id="5" name="Picture 4">
            <a:extLst>
              <a:ext uri="{FF2B5EF4-FFF2-40B4-BE49-F238E27FC236}">
                <a16:creationId xmlns:a16="http://schemas.microsoft.com/office/drawing/2014/main" id="{B7AF562F-3889-54FB-214E-541C4EFF5698}"/>
              </a:ext>
            </a:extLst>
          </p:cNvPr>
          <p:cNvPicPr>
            <a:picLocks noChangeAspect="1"/>
          </p:cNvPicPr>
          <p:nvPr/>
        </p:nvPicPr>
        <p:blipFill>
          <a:blip r:embed="rId2"/>
          <a:stretch>
            <a:fillRect/>
          </a:stretch>
        </p:blipFill>
        <p:spPr>
          <a:xfrm>
            <a:off x="2467389" y="2806562"/>
            <a:ext cx="2329898" cy="2004796"/>
          </a:xfrm>
          <a:prstGeom prst="rect">
            <a:avLst/>
          </a:prstGeom>
        </p:spPr>
      </p:pic>
      <p:pic>
        <p:nvPicPr>
          <p:cNvPr id="7" name="Picture 6">
            <a:extLst>
              <a:ext uri="{FF2B5EF4-FFF2-40B4-BE49-F238E27FC236}">
                <a16:creationId xmlns:a16="http://schemas.microsoft.com/office/drawing/2014/main" id="{B539AF59-EF73-7789-1C3C-68C5BDF2681D}"/>
              </a:ext>
            </a:extLst>
          </p:cNvPr>
          <p:cNvPicPr>
            <a:picLocks noChangeAspect="1"/>
          </p:cNvPicPr>
          <p:nvPr/>
        </p:nvPicPr>
        <p:blipFill>
          <a:blip r:embed="rId3"/>
          <a:stretch>
            <a:fillRect/>
          </a:stretch>
        </p:blipFill>
        <p:spPr>
          <a:xfrm>
            <a:off x="6215699" y="685800"/>
            <a:ext cx="5760125" cy="5486400"/>
          </a:xfrm>
          <a:prstGeom prst="rect">
            <a:avLst/>
          </a:prstGeom>
        </p:spPr>
      </p:pic>
    </p:spTree>
    <p:extLst>
      <p:ext uri="{BB962C8B-B14F-4D97-AF65-F5344CB8AC3E}">
        <p14:creationId xmlns:p14="http://schemas.microsoft.com/office/powerpoint/2010/main" val="1832516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ED95AC-86ED-E17F-6469-8F4FC19C91DC}"/>
              </a:ext>
            </a:extLst>
          </p:cNvPr>
          <p:cNvPicPr>
            <a:picLocks noChangeAspect="1"/>
          </p:cNvPicPr>
          <p:nvPr/>
        </p:nvPicPr>
        <p:blipFill>
          <a:blip r:embed="rId2"/>
          <a:stretch>
            <a:fillRect/>
          </a:stretch>
        </p:blipFill>
        <p:spPr>
          <a:xfrm>
            <a:off x="832815" y="132521"/>
            <a:ext cx="2785028" cy="1849599"/>
          </a:xfrm>
          <a:prstGeom prst="rect">
            <a:avLst/>
          </a:prstGeom>
        </p:spPr>
      </p:pic>
      <p:pic>
        <p:nvPicPr>
          <p:cNvPr id="7" name="Picture 6">
            <a:extLst>
              <a:ext uri="{FF2B5EF4-FFF2-40B4-BE49-F238E27FC236}">
                <a16:creationId xmlns:a16="http://schemas.microsoft.com/office/drawing/2014/main" id="{18D06B48-0340-E570-3DBA-D50DFCBD5623}"/>
              </a:ext>
            </a:extLst>
          </p:cNvPr>
          <p:cNvPicPr>
            <a:picLocks noChangeAspect="1"/>
          </p:cNvPicPr>
          <p:nvPr/>
        </p:nvPicPr>
        <p:blipFill>
          <a:blip r:embed="rId3"/>
          <a:stretch>
            <a:fillRect/>
          </a:stretch>
        </p:blipFill>
        <p:spPr>
          <a:xfrm>
            <a:off x="4725641" y="405110"/>
            <a:ext cx="6167645" cy="6047779"/>
          </a:xfrm>
          <a:prstGeom prst="rect">
            <a:avLst/>
          </a:prstGeom>
        </p:spPr>
      </p:pic>
      <p:sp>
        <p:nvSpPr>
          <p:cNvPr id="2" name="Content Placeholder 2">
            <a:extLst>
              <a:ext uri="{FF2B5EF4-FFF2-40B4-BE49-F238E27FC236}">
                <a16:creationId xmlns:a16="http://schemas.microsoft.com/office/drawing/2014/main" id="{80001BEC-3F53-62F5-D3D3-C13C249C8FD9}"/>
              </a:ext>
            </a:extLst>
          </p:cNvPr>
          <p:cNvSpPr txBox="1">
            <a:spLocks/>
          </p:cNvSpPr>
          <p:nvPr/>
        </p:nvSpPr>
        <p:spPr>
          <a:xfrm>
            <a:off x="832815" y="2192326"/>
            <a:ext cx="3739185" cy="4665673"/>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Ø"/>
            </a:pPr>
            <a:r>
              <a:rPr lang="en-US" dirty="0"/>
              <a:t>The linear regression model for report 5 gives an output summary to view. The r</a:t>
            </a:r>
            <a:r>
              <a:rPr lang="en-US" baseline="30000" dirty="0"/>
              <a:t>2</a:t>
            </a:r>
            <a:r>
              <a:rPr lang="en-US" dirty="0"/>
              <a:t> value is equal to 0.827. This value is statistically significant and therefore indicating an 88.3% variation on calories. </a:t>
            </a:r>
          </a:p>
          <a:p>
            <a:pPr>
              <a:buFont typeface="Wingdings" panose="05000000000000000000" pitchFamily="2" charset="2"/>
              <a:buChar char="Ø"/>
            </a:pPr>
            <a:r>
              <a:rPr lang="en-US" dirty="0"/>
              <a:t>The coefficient value is equal to 8.3031, which means if the independent values Total Active Distance and Total Active Minutes change by this amount, the dependent variable Calories will increase.</a:t>
            </a:r>
          </a:p>
          <a:p>
            <a:pPr>
              <a:buFont typeface="Wingdings" panose="05000000000000000000" pitchFamily="2" charset="2"/>
              <a:buChar char="Ø"/>
            </a:pPr>
            <a:r>
              <a:rPr lang="en-US" dirty="0"/>
              <a:t>There is also only a standard error of 0.124 between the actual and predicted values.</a:t>
            </a:r>
          </a:p>
        </p:txBody>
      </p:sp>
    </p:spTree>
    <p:extLst>
      <p:ext uri="{BB962C8B-B14F-4D97-AF65-F5344CB8AC3E}">
        <p14:creationId xmlns:p14="http://schemas.microsoft.com/office/powerpoint/2010/main" val="3392333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F535-C509-78E1-0F15-5DC61924E206}"/>
              </a:ext>
            </a:extLst>
          </p:cNvPr>
          <p:cNvSpPr>
            <a:spLocks noGrp="1"/>
          </p:cNvSpPr>
          <p:nvPr>
            <p:ph type="title"/>
          </p:nvPr>
        </p:nvSpPr>
        <p:spPr/>
        <p:txBody>
          <a:bodyPr/>
          <a:lstStyle/>
          <a:p>
            <a:r>
              <a:rPr lang="en-US" dirty="0"/>
              <a:t>Report 6</a:t>
            </a:r>
          </a:p>
        </p:txBody>
      </p:sp>
      <p:sp>
        <p:nvSpPr>
          <p:cNvPr id="3" name="Content Placeholder 2">
            <a:extLst>
              <a:ext uri="{FF2B5EF4-FFF2-40B4-BE49-F238E27FC236}">
                <a16:creationId xmlns:a16="http://schemas.microsoft.com/office/drawing/2014/main" id="{9EFB947D-6F33-EE1C-AAA4-18C0A3959620}"/>
              </a:ext>
            </a:extLst>
          </p:cNvPr>
          <p:cNvSpPr>
            <a:spLocks noGrp="1"/>
          </p:cNvSpPr>
          <p:nvPr>
            <p:ph idx="1"/>
          </p:nvPr>
        </p:nvSpPr>
        <p:spPr>
          <a:xfrm>
            <a:off x="1371600" y="1428750"/>
            <a:ext cx="9448800" cy="938834"/>
          </a:xfrm>
        </p:spPr>
        <p:txBody>
          <a:bodyPr/>
          <a:lstStyle/>
          <a:p>
            <a:r>
              <a:rPr lang="en-US" dirty="0"/>
              <a:t>Is the mean of Step Total equal to the recommended step total 10,000?</a:t>
            </a:r>
          </a:p>
          <a:p>
            <a:endParaRPr lang="en-US" dirty="0"/>
          </a:p>
        </p:txBody>
      </p:sp>
      <p:pic>
        <p:nvPicPr>
          <p:cNvPr id="5" name="Picture 4">
            <a:extLst>
              <a:ext uri="{FF2B5EF4-FFF2-40B4-BE49-F238E27FC236}">
                <a16:creationId xmlns:a16="http://schemas.microsoft.com/office/drawing/2014/main" id="{F461D8BA-28D0-86A4-541F-C4F27C9E7102}"/>
              </a:ext>
            </a:extLst>
          </p:cNvPr>
          <p:cNvPicPr>
            <a:picLocks noChangeAspect="1"/>
          </p:cNvPicPr>
          <p:nvPr/>
        </p:nvPicPr>
        <p:blipFill>
          <a:blip r:embed="rId2"/>
          <a:stretch>
            <a:fillRect/>
          </a:stretch>
        </p:blipFill>
        <p:spPr>
          <a:xfrm>
            <a:off x="1693697" y="1982443"/>
            <a:ext cx="4798862" cy="1025801"/>
          </a:xfrm>
          <a:prstGeom prst="rect">
            <a:avLst/>
          </a:prstGeom>
        </p:spPr>
      </p:pic>
      <p:pic>
        <p:nvPicPr>
          <p:cNvPr id="7" name="Picture 6">
            <a:extLst>
              <a:ext uri="{FF2B5EF4-FFF2-40B4-BE49-F238E27FC236}">
                <a16:creationId xmlns:a16="http://schemas.microsoft.com/office/drawing/2014/main" id="{0C1DEF7F-9599-A77B-530C-B5CE87281473}"/>
              </a:ext>
            </a:extLst>
          </p:cNvPr>
          <p:cNvPicPr>
            <a:picLocks noChangeAspect="1"/>
          </p:cNvPicPr>
          <p:nvPr/>
        </p:nvPicPr>
        <p:blipFill>
          <a:blip r:embed="rId3"/>
          <a:stretch>
            <a:fillRect/>
          </a:stretch>
        </p:blipFill>
        <p:spPr>
          <a:xfrm>
            <a:off x="6814656" y="1984513"/>
            <a:ext cx="5050785" cy="1281320"/>
          </a:xfrm>
          <a:prstGeom prst="rect">
            <a:avLst/>
          </a:prstGeom>
        </p:spPr>
      </p:pic>
      <p:pic>
        <p:nvPicPr>
          <p:cNvPr id="9" name="Picture 8">
            <a:extLst>
              <a:ext uri="{FF2B5EF4-FFF2-40B4-BE49-F238E27FC236}">
                <a16:creationId xmlns:a16="http://schemas.microsoft.com/office/drawing/2014/main" id="{53716D45-B426-2F09-B25D-EC0C204D57C2}"/>
              </a:ext>
            </a:extLst>
          </p:cNvPr>
          <p:cNvPicPr>
            <a:picLocks noChangeAspect="1"/>
          </p:cNvPicPr>
          <p:nvPr/>
        </p:nvPicPr>
        <p:blipFill>
          <a:blip r:embed="rId4"/>
          <a:stretch>
            <a:fillRect/>
          </a:stretch>
        </p:blipFill>
        <p:spPr>
          <a:xfrm>
            <a:off x="2426008" y="3421132"/>
            <a:ext cx="8777296" cy="1089991"/>
          </a:xfrm>
          <a:prstGeom prst="rect">
            <a:avLst/>
          </a:prstGeom>
        </p:spPr>
      </p:pic>
      <p:sp>
        <p:nvSpPr>
          <p:cNvPr id="4" name="Content Placeholder 2">
            <a:extLst>
              <a:ext uri="{FF2B5EF4-FFF2-40B4-BE49-F238E27FC236}">
                <a16:creationId xmlns:a16="http://schemas.microsoft.com/office/drawing/2014/main" id="{AEFE54F1-1796-760C-2A91-5EF031ED0E21}"/>
              </a:ext>
            </a:extLst>
          </p:cNvPr>
          <p:cNvSpPr txBox="1">
            <a:spLocks/>
          </p:cNvSpPr>
          <p:nvPr/>
        </p:nvSpPr>
        <p:spPr>
          <a:xfrm>
            <a:off x="1371600" y="4802255"/>
            <a:ext cx="9831704" cy="1808093"/>
          </a:xfrm>
          <a:prstGeom prst="rect">
            <a:avLst/>
          </a:prstGeom>
        </p:spPr>
        <p:txBody>
          <a:bodyPr vert="horz" lIns="91440" tIns="45720" rIns="91440" bIns="45720" rtlCol="0">
            <a:normAutofit fontScale="925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Ø"/>
            </a:pPr>
            <a:r>
              <a:rPr lang="en-US" dirty="0"/>
              <a:t>First, we check if we can run the t-test required for the question. The data has more than 30 entries, passing the first requirement. Next, checking for normality of </a:t>
            </a:r>
            <a:r>
              <a:rPr lang="en-US" dirty="0" err="1"/>
              <a:t>StepTotal</a:t>
            </a:r>
            <a:r>
              <a:rPr lang="en-US" dirty="0"/>
              <a:t>, we see that the p-value is equal to 2.4709, indicating that the data is the same as normal distribution. </a:t>
            </a:r>
          </a:p>
          <a:p>
            <a:pPr>
              <a:buFont typeface="Wingdings" panose="05000000000000000000" pitchFamily="2" charset="2"/>
              <a:buChar char="Ø"/>
            </a:pPr>
            <a:r>
              <a:rPr lang="en-US" dirty="0"/>
              <a:t>After checking if the data passes the necessary requirements, we move onto answering the question by running a One Sample t-test. The outputted p-value after running the statistical test is equal to 8.739, indicating the mean of the Total Steps is equal to 10,000.</a:t>
            </a:r>
          </a:p>
          <a:p>
            <a:endParaRPr lang="en-US" dirty="0"/>
          </a:p>
        </p:txBody>
      </p:sp>
    </p:spTree>
    <p:extLst>
      <p:ext uri="{BB962C8B-B14F-4D97-AF65-F5344CB8AC3E}">
        <p14:creationId xmlns:p14="http://schemas.microsoft.com/office/powerpoint/2010/main" val="164203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DD84-DEF0-E355-F7CD-AB4CFB759C5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9BF3E42F-7C58-EDA8-44D2-7D5A15D8F282}"/>
              </a:ext>
            </a:extLst>
          </p:cNvPr>
          <p:cNvSpPr>
            <a:spLocks noGrp="1"/>
          </p:cNvSpPr>
          <p:nvPr>
            <p:ph idx="1"/>
          </p:nvPr>
        </p:nvSpPr>
        <p:spPr>
          <a:xfrm>
            <a:off x="1371599" y="1789043"/>
            <a:ext cx="10555357" cy="4770783"/>
          </a:xfrm>
        </p:spPr>
        <p:txBody>
          <a:bodyPr>
            <a:normAutofit fontScale="92500" lnSpcReduction="20000"/>
          </a:bodyPr>
          <a:lstStyle/>
          <a:p>
            <a:r>
              <a:rPr lang="en-US" dirty="0"/>
              <a:t>Utilize advanced python tools and libraries (</a:t>
            </a:r>
            <a:r>
              <a:rPr lang="en-US" dirty="0" err="1"/>
              <a:t>Numpy</a:t>
            </a:r>
            <a:r>
              <a:rPr lang="en-US" dirty="0"/>
              <a:t>, Panda, Matplotlib, </a:t>
            </a:r>
            <a:r>
              <a:rPr lang="en-US" dirty="0" err="1"/>
              <a:t>Scipy</a:t>
            </a:r>
            <a:r>
              <a:rPr lang="en-US" dirty="0"/>
              <a:t>) to analyze Activity data. </a:t>
            </a:r>
          </a:p>
          <a:p>
            <a:pPr lvl="1"/>
            <a:r>
              <a:rPr lang="en-US" dirty="0"/>
              <a:t>Data download, cleaning, and preparation.</a:t>
            </a:r>
          </a:p>
          <a:p>
            <a:pPr lvl="1"/>
            <a:r>
              <a:rPr lang="en-US" dirty="0"/>
              <a:t>Join multiple dataset tables</a:t>
            </a:r>
          </a:p>
          <a:p>
            <a:pPr lvl="1"/>
            <a:r>
              <a:rPr lang="en-US" dirty="0"/>
              <a:t>Add new columns to merged dataset</a:t>
            </a:r>
          </a:p>
          <a:p>
            <a:pPr lvl="1"/>
            <a:r>
              <a:rPr lang="en-US" dirty="0"/>
              <a:t>Run statistical analysis tests</a:t>
            </a:r>
          </a:p>
          <a:p>
            <a:r>
              <a:rPr lang="en-US" dirty="0"/>
              <a:t>Generate various analytical reports to show: </a:t>
            </a:r>
          </a:p>
          <a:p>
            <a:pPr lvl="1"/>
            <a:r>
              <a:rPr lang="en-US" dirty="0"/>
              <a:t>List Daily Summary data</a:t>
            </a:r>
          </a:p>
          <a:p>
            <a:pPr lvl="1"/>
            <a:r>
              <a:rPr lang="en-US" dirty="0"/>
              <a:t>List average Calories, Step Total, Activity Minutes, and Activity Distance by Id</a:t>
            </a:r>
          </a:p>
          <a:p>
            <a:pPr lvl="1"/>
            <a:r>
              <a:rPr lang="en-US" dirty="0"/>
              <a:t>Display Statistics of the Total criteria columns in Activity dataset</a:t>
            </a:r>
          </a:p>
          <a:p>
            <a:pPr lvl="1"/>
            <a:r>
              <a:rPr lang="en-US" dirty="0"/>
              <a:t>List the Correlation between Step Total and Calories by Id</a:t>
            </a:r>
          </a:p>
          <a:p>
            <a:pPr lvl="1"/>
            <a:r>
              <a:rPr lang="en-US" dirty="0"/>
              <a:t>Perform Linear Regression to analyze if Calories is impacted by Total Active Distance and Total Active Minutes</a:t>
            </a:r>
          </a:p>
          <a:p>
            <a:pPr lvl="1"/>
            <a:r>
              <a:rPr lang="en-US" dirty="0"/>
              <a:t>Run a t-test to see if the mean of Step Total is equal to the recommended step total 10,000</a:t>
            </a:r>
          </a:p>
          <a:p>
            <a:r>
              <a:rPr lang="en-US" dirty="0"/>
              <a:t>Generate data visualization charts for the above reports.</a:t>
            </a:r>
          </a:p>
          <a:p>
            <a:endParaRPr lang="en-US" dirty="0"/>
          </a:p>
          <a:p>
            <a:endParaRPr lang="en-US" dirty="0"/>
          </a:p>
        </p:txBody>
      </p:sp>
    </p:spTree>
    <p:extLst>
      <p:ext uri="{BB962C8B-B14F-4D97-AF65-F5344CB8AC3E}">
        <p14:creationId xmlns:p14="http://schemas.microsoft.com/office/powerpoint/2010/main" val="1506742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37EF8-4A4F-E8AB-0335-8AA0C41023C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2EFA6FB-CA9E-F60F-BCFD-F8488D7FE180}"/>
              </a:ext>
            </a:extLst>
          </p:cNvPr>
          <p:cNvSpPr>
            <a:spLocks noGrp="1"/>
          </p:cNvSpPr>
          <p:nvPr>
            <p:ph idx="1"/>
          </p:nvPr>
        </p:nvSpPr>
        <p:spPr>
          <a:xfrm>
            <a:off x="1371600" y="2286000"/>
            <a:ext cx="9601200" cy="1485900"/>
          </a:xfrm>
        </p:spPr>
        <p:txBody>
          <a:bodyPr/>
          <a:lstStyle/>
          <a:p>
            <a:pPr marL="0" marR="457200" indent="0" algn="l">
              <a:buNone/>
            </a:pPr>
            <a:r>
              <a:rPr lang="en-US" b="0" i="0" dirty="0">
                <a:solidFill>
                  <a:srgbClr val="000000"/>
                </a:solidFill>
                <a:effectLst/>
                <a:latin typeface="Calibri" panose="020F0502020204030204" pitchFamily="34" charset="0"/>
              </a:rPr>
              <a:t>1. </a:t>
            </a:r>
            <a:r>
              <a:rPr lang="en-US" b="0" i="0" dirty="0" err="1">
                <a:solidFill>
                  <a:srgbClr val="000000"/>
                </a:solidFill>
                <a:effectLst/>
                <a:latin typeface="Calibri" panose="020F0502020204030204" pitchFamily="34" charset="0"/>
              </a:rPr>
              <a:t>FitBit</a:t>
            </a:r>
            <a:r>
              <a:rPr lang="en-US" b="0" i="0" dirty="0">
                <a:solidFill>
                  <a:srgbClr val="000000"/>
                </a:solidFill>
                <a:effectLst/>
                <a:latin typeface="Calibri" panose="020F0502020204030204" pitchFamily="34" charset="0"/>
              </a:rPr>
              <a:t> Fitness Tracker Data. </a:t>
            </a:r>
            <a:r>
              <a:rPr lang="en-US" b="0" i="0" dirty="0">
                <a:solidFill>
                  <a:srgbClr val="000000"/>
                </a:solidFill>
                <a:effectLst/>
                <a:latin typeface="Calibri" panose="020F0502020204030204" pitchFamily="34" charset="0"/>
                <a:hlinkClick r:id="rId2"/>
              </a:rPr>
              <a:t>www.kaggle.com</a:t>
            </a:r>
            <a:r>
              <a:rPr lang="en-US" b="0" i="0" dirty="0">
                <a:solidFill>
                  <a:srgbClr val="000000"/>
                </a:solidFill>
                <a:effectLst/>
                <a:latin typeface="Calibri" panose="020F0502020204030204" pitchFamily="34" charset="0"/>
              </a:rPr>
              <a:t>. </a:t>
            </a:r>
            <a:r>
              <a:rPr lang="en-US" b="0" i="0" dirty="0">
                <a:solidFill>
                  <a:srgbClr val="000000"/>
                </a:solidFill>
                <a:effectLst/>
                <a:latin typeface="Calibri" panose="020F0502020204030204" pitchFamily="34" charset="0"/>
                <a:hlinkClick r:id="rId3"/>
              </a:rPr>
              <a:t>https://www.kaggle.com/datasets/arashnic/fitbit</a:t>
            </a:r>
            <a:r>
              <a:rPr lang="en-US" b="0" i="0" dirty="0">
                <a:solidFill>
                  <a:srgbClr val="000000"/>
                </a:solidFill>
                <a:effectLst/>
                <a:latin typeface="Calibri" panose="020F0502020204030204" pitchFamily="34" charset="0"/>
              </a:rPr>
              <a:t> </a:t>
            </a:r>
          </a:p>
          <a:p>
            <a:pPr marL="0" indent="0" algn="l">
              <a:buNone/>
            </a:pPr>
            <a:endParaRPr lang="en-US"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90481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FAF11-525D-11B1-A2FB-B88E553184BE}"/>
              </a:ext>
            </a:extLst>
          </p:cNvPr>
          <p:cNvSpPr>
            <a:spLocks noGrp="1"/>
          </p:cNvSpPr>
          <p:nvPr>
            <p:ph type="title"/>
          </p:nvPr>
        </p:nvSpPr>
        <p:spPr/>
        <p:txBody>
          <a:bodyPr/>
          <a:lstStyle/>
          <a:p>
            <a:r>
              <a:rPr lang="en-US" dirty="0"/>
              <a:t>About Data</a:t>
            </a:r>
          </a:p>
        </p:txBody>
      </p:sp>
      <p:sp>
        <p:nvSpPr>
          <p:cNvPr id="3" name="Content Placeholder 2">
            <a:extLst>
              <a:ext uri="{FF2B5EF4-FFF2-40B4-BE49-F238E27FC236}">
                <a16:creationId xmlns:a16="http://schemas.microsoft.com/office/drawing/2014/main" id="{214BA463-6A0C-F48B-6F8F-33C0AD1B342A}"/>
              </a:ext>
            </a:extLst>
          </p:cNvPr>
          <p:cNvSpPr>
            <a:spLocks noGrp="1"/>
          </p:cNvSpPr>
          <p:nvPr>
            <p:ph idx="1"/>
          </p:nvPr>
        </p:nvSpPr>
        <p:spPr/>
        <p:txBody>
          <a:bodyPr/>
          <a:lstStyle/>
          <a:p>
            <a:r>
              <a:rPr lang="en-US" dirty="0"/>
              <a:t>The data was taken from the Kaggle Fitbit Fitness Tracker Data file</a:t>
            </a:r>
          </a:p>
          <a:p>
            <a:r>
              <a:rPr lang="en-US" dirty="0"/>
              <a:t>Files were downloaded and saved as .csv files</a:t>
            </a:r>
          </a:p>
          <a:p>
            <a:r>
              <a:rPr lang="en-US" dirty="0"/>
              <a:t>Only tables related to Daily Activity were taken:</a:t>
            </a:r>
          </a:p>
          <a:p>
            <a:pPr lvl="1"/>
            <a:r>
              <a:rPr lang="en-US" dirty="0"/>
              <a:t>Daily Calories</a:t>
            </a:r>
          </a:p>
          <a:p>
            <a:pPr lvl="1"/>
            <a:r>
              <a:rPr lang="en-US" dirty="0"/>
              <a:t>Daily Steps</a:t>
            </a:r>
          </a:p>
          <a:p>
            <a:pPr lvl="1"/>
            <a:r>
              <a:rPr lang="en-US" dirty="0"/>
              <a:t>Daily Intensities</a:t>
            </a:r>
          </a:p>
          <a:p>
            <a:pPr lvl="1"/>
            <a:r>
              <a:rPr lang="en-US" dirty="0"/>
              <a:t>Daily Sleep</a:t>
            </a:r>
          </a:p>
          <a:p>
            <a:endParaRPr lang="en-US" dirty="0"/>
          </a:p>
          <a:p>
            <a:pPr marL="0" indent="0">
              <a:buNone/>
            </a:pPr>
            <a:endParaRPr lang="en-US" dirty="0"/>
          </a:p>
        </p:txBody>
      </p:sp>
    </p:spTree>
    <p:extLst>
      <p:ext uri="{BB962C8B-B14F-4D97-AF65-F5344CB8AC3E}">
        <p14:creationId xmlns:p14="http://schemas.microsoft.com/office/powerpoint/2010/main" val="2141294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82EF-731E-B219-EF0E-7A4A24CF6229}"/>
              </a:ext>
            </a:extLst>
          </p:cNvPr>
          <p:cNvSpPr>
            <a:spLocks noGrp="1"/>
          </p:cNvSpPr>
          <p:nvPr>
            <p:ph type="title"/>
          </p:nvPr>
        </p:nvSpPr>
        <p:spPr>
          <a:xfrm>
            <a:off x="695739" y="53009"/>
            <a:ext cx="9601200" cy="1485900"/>
          </a:xfrm>
        </p:spPr>
        <p:txBody>
          <a:bodyPr/>
          <a:lstStyle/>
          <a:p>
            <a:r>
              <a:rPr lang="en-US" dirty="0"/>
              <a:t>Loading </a:t>
            </a:r>
            <a:br>
              <a:rPr lang="en-US" dirty="0"/>
            </a:br>
            <a:r>
              <a:rPr lang="en-US" dirty="0"/>
              <a:t>the Datasets</a:t>
            </a:r>
          </a:p>
        </p:txBody>
      </p:sp>
      <p:pic>
        <p:nvPicPr>
          <p:cNvPr id="5" name="Content Placeholder 4">
            <a:extLst>
              <a:ext uri="{FF2B5EF4-FFF2-40B4-BE49-F238E27FC236}">
                <a16:creationId xmlns:a16="http://schemas.microsoft.com/office/drawing/2014/main" id="{314FCA88-79D7-D595-18A1-674826C4E30E}"/>
              </a:ext>
            </a:extLst>
          </p:cNvPr>
          <p:cNvPicPr>
            <a:picLocks noGrp="1" noChangeAspect="1"/>
          </p:cNvPicPr>
          <p:nvPr>
            <p:ph idx="1"/>
          </p:nvPr>
        </p:nvPicPr>
        <p:blipFill>
          <a:blip r:embed="rId2"/>
          <a:stretch>
            <a:fillRect/>
          </a:stretch>
        </p:blipFill>
        <p:spPr>
          <a:xfrm>
            <a:off x="1045361" y="1538909"/>
            <a:ext cx="2650393" cy="1019382"/>
          </a:xfrm>
        </p:spPr>
      </p:pic>
      <p:pic>
        <p:nvPicPr>
          <p:cNvPr id="7" name="Picture 6">
            <a:extLst>
              <a:ext uri="{FF2B5EF4-FFF2-40B4-BE49-F238E27FC236}">
                <a16:creationId xmlns:a16="http://schemas.microsoft.com/office/drawing/2014/main" id="{67CF37B2-E225-2B9C-B713-F8DB32458B91}"/>
              </a:ext>
            </a:extLst>
          </p:cNvPr>
          <p:cNvPicPr>
            <a:picLocks noChangeAspect="1"/>
          </p:cNvPicPr>
          <p:nvPr/>
        </p:nvPicPr>
        <p:blipFill>
          <a:blip r:embed="rId3"/>
          <a:stretch>
            <a:fillRect/>
          </a:stretch>
        </p:blipFill>
        <p:spPr>
          <a:xfrm>
            <a:off x="4265619" y="53009"/>
            <a:ext cx="7926381" cy="2968487"/>
          </a:xfrm>
          <a:prstGeom prst="rect">
            <a:avLst/>
          </a:prstGeom>
        </p:spPr>
      </p:pic>
      <p:pic>
        <p:nvPicPr>
          <p:cNvPr id="9" name="Picture 8">
            <a:extLst>
              <a:ext uri="{FF2B5EF4-FFF2-40B4-BE49-F238E27FC236}">
                <a16:creationId xmlns:a16="http://schemas.microsoft.com/office/drawing/2014/main" id="{ABFFD40C-D507-8AB5-A015-0BA6089B346E}"/>
              </a:ext>
            </a:extLst>
          </p:cNvPr>
          <p:cNvPicPr>
            <a:picLocks noChangeAspect="1"/>
          </p:cNvPicPr>
          <p:nvPr/>
        </p:nvPicPr>
        <p:blipFill>
          <a:blip r:embed="rId4"/>
          <a:stretch>
            <a:fillRect/>
          </a:stretch>
        </p:blipFill>
        <p:spPr>
          <a:xfrm>
            <a:off x="733166" y="3278671"/>
            <a:ext cx="3102251" cy="1363627"/>
          </a:xfrm>
          <a:prstGeom prst="rect">
            <a:avLst/>
          </a:prstGeom>
        </p:spPr>
      </p:pic>
      <p:pic>
        <p:nvPicPr>
          <p:cNvPr id="11" name="Picture 10">
            <a:extLst>
              <a:ext uri="{FF2B5EF4-FFF2-40B4-BE49-F238E27FC236}">
                <a16:creationId xmlns:a16="http://schemas.microsoft.com/office/drawing/2014/main" id="{CC21864B-6396-CB54-9DAA-98E156A01709}"/>
              </a:ext>
            </a:extLst>
          </p:cNvPr>
          <p:cNvPicPr>
            <a:picLocks noChangeAspect="1"/>
          </p:cNvPicPr>
          <p:nvPr/>
        </p:nvPicPr>
        <p:blipFill>
          <a:blip r:embed="rId5"/>
          <a:stretch>
            <a:fillRect/>
          </a:stretch>
        </p:blipFill>
        <p:spPr>
          <a:xfrm>
            <a:off x="733166" y="5235644"/>
            <a:ext cx="3102251" cy="1422332"/>
          </a:xfrm>
          <a:prstGeom prst="rect">
            <a:avLst/>
          </a:prstGeom>
        </p:spPr>
      </p:pic>
      <p:pic>
        <p:nvPicPr>
          <p:cNvPr id="13" name="Picture 12">
            <a:extLst>
              <a:ext uri="{FF2B5EF4-FFF2-40B4-BE49-F238E27FC236}">
                <a16:creationId xmlns:a16="http://schemas.microsoft.com/office/drawing/2014/main" id="{2FEE6F98-7E86-F5EB-1788-FA354C6F45CD}"/>
              </a:ext>
            </a:extLst>
          </p:cNvPr>
          <p:cNvPicPr>
            <a:picLocks noChangeAspect="1"/>
          </p:cNvPicPr>
          <p:nvPr/>
        </p:nvPicPr>
        <p:blipFill>
          <a:blip r:embed="rId6"/>
          <a:stretch>
            <a:fillRect/>
          </a:stretch>
        </p:blipFill>
        <p:spPr>
          <a:xfrm>
            <a:off x="3996877" y="3278671"/>
            <a:ext cx="4922456" cy="3379305"/>
          </a:xfrm>
          <a:prstGeom prst="rect">
            <a:avLst/>
          </a:prstGeom>
        </p:spPr>
      </p:pic>
      <p:pic>
        <p:nvPicPr>
          <p:cNvPr id="15" name="Picture 14">
            <a:extLst>
              <a:ext uri="{FF2B5EF4-FFF2-40B4-BE49-F238E27FC236}">
                <a16:creationId xmlns:a16="http://schemas.microsoft.com/office/drawing/2014/main" id="{A688C559-073C-A4F6-CA69-CE8105904C19}"/>
              </a:ext>
            </a:extLst>
          </p:cNvPr>
          <p:cNvPicPr>
            <a:picLocks noChangeAspect="1"/>
          </p:cNvPicPr>
          <p:nvPr/>
        </p:nvPicPr>
        <p:blipFill>
          <a:blip r:embed="rId7"/>
          <a:stretch>
            <a:fillRect/>
          </a:stretch>
        </p:blipFill>
        <p:spPr>
          <a:xfrm>
            <a:off x="9089749" y="4968323"/>
            <a:ext cx="3102251" cy="1374990"/>
          </a:xfrm>
          <a:prstGeom prst="rect">
            <a:avLst/>
          </a:prstGeom>
        </p:spPr>
      </p:pic>
      <p:cxnSp>
        <p:nvCxnSpPr>
          <p:cNvPr id="17" name="Straight Connector 16">
            <a:extLst>
              <a:ext uri="{FF2B5EF4-FFF2-40B4-BE49-F238E27FC236}">
                <a16:creationId xmlns:a16="http://schemas.microsoft.com/office/drawing/2014/main" id="{09D598DA-1A9C-EC51-B3E7-FE191D8229D9}"/>
              </a:ext>
            </a:extLst>
          </p:cNvPr>
          <p:cNvCxnSpPr>
            <a:cxnSpLocks/>
          </p:cNvCxnSpPr>
          <p:nvPr/>
        </p:nvCxnSpPr>
        <p:spPr>
          <a:xfrm>
            <a:off x="695739" y="3114261"/>
            <a:ext cx="11496261"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992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479B-BB3B-13D9-3EEA-455DFB91E4E1}"/>
              </a:ext>
            </a:extLst>
          </p:cNvPr>
          <p:cNvSpPr>
            <a:spLocks noGrp="1"/>
          </p:cNvSpPr>
          <p:nvPr>
            <p:ph type="title"/>
          </p:nvPr>
        </p:nvSpPr>
        <p:spPr>
          <a:xfrm>
            <a:off x="708991" y="102704"/>
            <a:ext cx="9601200" cy="1485900"/>
          </a:xfrm>
        </p:spPr>
        <p:txBody>
          <a:bodyPr/>
          <a:lstStyle/>
          <a:p>
            <a:r>
              <a:rPr lang="en-US" dirty="0"/>
              <a:t>Cleaning and Validating Datasets</a:t>
            </a:r>
          </a:p>
        </p:txBody>
      </p:sp>
      <p:pic>
        <p:nvPicPr>
          <p:cNvPr id="7" name="Content Placeholder 6">
            <a:extLst>
              <a:ext uri="{FF2B5EF4-FFF2-40B4-BE49-F238E27FC236}">
                <a16:creationId xmlns:a16="http://schemas.microsoft.com/office/drawing/2014/main" id="{680BC97D-B7ED-647A-FC97-3C53647B4A9B}"/>
              </a:ext>
            </a:extLst>
          </p:cNvPr>
          <p:cNvPicPr>
            <a:picLocks noGrp="1" noChangeAspect="1"/>
          </p:cNvPicPr>
          <p:nvPr>
            <p:ph idx="1"/>
          </p:nvPr>
        </p:nvPicPr>
        <p:blipFill>
          <a:blip r:embed="rId2"/>
          <a:stretch>
            <a:fillRect/>
          </a:stretch>
        </p:blipFill>
        <p:spPr>
          <a:xfrm>
            <a:off x="841513" y="830745"/>
            <a:ext cx="8905875" cy="2962275"/>
          </a:xfrm>
        </p:spPr>
      </p:pic>
      <p:pic>
        <p:nvPicPr>
          <p:cNvPr id="9" name="Picture 8">
            <a:extLst>
              <a:ext uri="{FF2B5EF4-FFF2-40B4-BE49-F238E27FC236}">
                <a16:creationId xmlns:a16="http://schemas.microsoft.com/office/drawing/2014/main" id="{C7DA3FE3-5521-24A4-B236-370D0FABED0F}"/>
              </a:ext>
            </a:extLst>
          </p:cNvPr>
          <p:cNvPicPr>
            <a:picLocks noChangeAspect="1"/>
          </p:cNvPicPr>
          <p:nvPr/>
        </p:nvPicPr>
        <p:blipFill>
          <a:blip r:embed="rId3"/>
          <a:stretch>
            <a:fillRect/>
          </a:stretch>
        </p:blipFill>
        <p:spPr>
          <a:xfrm>
            <a:off x="841513" y="3840646"/>
            <a:ext cx="8905874" cy="2924032"/>
          </a:xfrm>
          <a:prstGeom prst="rect">
            <a:avLst/>
          </a:prstGeom>
        </p:spPr>
      </p:pic>
    </p:spTree>
    <p:extLst>
      <p:ext uri="{BB962C8B-B14F-4D97-AF65-F5344CB8AC3E}">
        <p14:creationId xmlns:p14="http://schemas.microsoft.com/office/powerpoint/2010/main" val="76969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479B-BB3B-13D9-3EEA-455DFB91E4E1}"/>
              </a:ext>
            </a:extLst>
          </p:cNvPr>
          <p:cNvSpPr>
            <a:spLocks noGrp="1"/>
          </p:cNvSpPr>
          <p:nvPr>
            <p:ph type="title"/>
          </p:nvPr>
        </p:nvSpPr>
        <p:spPr>
          <a:xfrm>
            <a:off x="695740" y="115956"/>
            <a:ext cx="9601200" cy="1485900"/>
          </a:xfrm>
        </p:spPr>
        <p:txBody>
          <a:bodyPr/>
          <a:lstStyle/>
          <a:p>
            <a:r>
              <a:rPr lang="en-US" dirty="0"/>
              <a:t>Cleaning and Validating Datasets</a:t>
            </a:r>
          </a:p>
        </p:txBody>
      </p:sp>
      <p:sp>
        <p:nvSpPr>
          <p:cNvPr id="3" name="Content Placeholder 2">
            <a:extLst>
              <a:ext uri="{FF2B5EF4-FFF2-40B4-BE49-F238E27FC236}">
                <a16:creationId xmlns:a16="http://schemas.microsoft.com/office/drawing/2014/main" id="{BE98FFAC-4026-DFD6-7CFE-76DA431B4C9C}"/>
              </a:ext>
            </a:extLst>
          </p:cNvPr>
          <p:cNvSpPr>
            <a:spLocks noGrp="1"/>
          </p:cNvSpPr>
          <p:nvPr>
            <p:ph idx="1"/>
          </p:nvPr>
        </p:nvSpPr>
        <p:spPr>
          <a:xfrm>
            <a:off x="1295400" y="4507396"/>
            <a:ext cx="9601200" cy="2234648"/>
          </a:xfrm>
        </p:spPr>
        <p:txBody>
          <a:bodyPr/>
          <a:lstStyle/>
          <a:p>
            <a:endParaRPr lang="en-US" dirty="0"/>
          </a:p>
          <a:p>
            <a:r>
              <a:rPr lang="en-US" dirty="0"/>
              <a:t>There is no duplicate data in the first three dataset tables Daily Calories, Daily Steps, and Daily Intensity, indicated by the Boolean output False.</a:t>
            </a:r>
          </a:p>
        </p:txBody>
      </p:sp>
      <p:pic>
        <p:nvPicPr>
          <p:cNvPr id="5" name="Picture 4">
            <a:extLst>
              <a:ext uri="{FF2B5EF4-FFF2-40B4-BE49-F238E27FC236}">
                <a16:creationId xmlns:a16="http://schemas.microsoft.com/office/drawing/2014/main" id="{FE57AEE5-ADEF-8EC0-6E9F-7BAE530E236B}"/>
              </a:ext>
            </a:extLst>
          </p:cNvPr>
          <p:cNvPicPr>
            <a:picLocks noChangeAspect="1"/>
          </p:cNvPicPr>
          <p:nvPr/>
        </p:nvPicPr>
        <p:blipFill>
          <a:blip r:embed="rId2"/>
          <a:stretch>
            <a:fillRect/>
          </a:stretch>
        </p:blipFill>
        <p:spPr>
          <a:xfrm>
            <a:off x="848967" y="858906"/>
            <a:ext cx="8877300" cy="3333750"/>
          </a:xfrm>
          <a:prstGeom prst="rect">
            <a:avLst/>
          </a:prstGeom>
        </p:spPr>
      </p:pic>
    </p:spTree>
    <p:extLst>
      <p:ext uri="{BB962C8B-B14F-4D97-AF65-F5344CB8AC3E}">
        <p14:creationId xmlns:p14="http://schemas.microsoft.com/office/powerpoint/2010/main" val="80886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479B-BB3B-13D9-3EEA-455DFB91E4E1}"/>
              </a:ext>
            </a:extLst>
          </p:cNvPr>
          <p:cNvSpPr>
            <a:spLocks noGrp="1"/>
          </p:cNvSpPr>
          <p:nvPr>
            <p:ph type="title"/>
          </p:nvPr>
        </p:nvSpPr>
        <p:spPr>
          <a:xfrm>
            <a:off x="669235" y="102704"/>
            <a:ext cx="9601200" cy="1485900"/>
          </a:xfrm>
        </p:spPr>
        <p:txBody>
          <a:bodyPr/>
          <a:lstStyle/>
          <a:p>
            <a:r>
              <a:rPr lang="en-US" dirty="0"/>
              <a:t>Cleaning and Validating Datasets</a:t>
            </a:r>
          </a:p>
        </p:txBody>
      </p:sp>
      <p:pic>
        <p:nvPicPr>
          <p:cNvPr id="5" name="Content Placeholder 4">
            <a:extLst>
              <a:ext uri="{FF2B5EF4-FFF2-40B4-BE49-F238E27FC236}">
                <a16:creationId xmlns:a16="http://schemas.microsoft.com/office/drawing/2014/main" id="{58D31FF1-CFF3-375F-104D-9B28106B8499}"/>
              </a:ext>
            </a:extLst>
          </p:cNvPr>
          <p:cNvPicPr>
            <a:picLocks noGrp="1" noChangeAspect="1"/>
          </p:cNvPicPr>
          <p:nvPr>
            <p:ph idx="1"/>
          </p:nvPr>
        </p:nvPicPr>
        <p:blipFill>
          <a:blip r:embed="rId2"/>
          <a:stretch>
            <a:fillRect/>
          </a:stretch>
        </p:blipFill>
        <p:spPr>
          <a:xfrm>
            <a:off x="1493893" y="1093304"/>
            <a:ext cx="10028872" cy="5142464"/>
          </a:xfrm>
        </p:spPr>
      </p:pic>
    </p:spTree>
    <p:extLst>
      <p:ext uri="{BB962C8B-B14F-4D97-AF65-F5344CB8AC3E}">
        <p14:creationId xmlns:p14="http://schemas.microsoft.com/office/powerpoint/2010/main" val="389431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479B-BB3B-13D9-3EEA-455DFB91E4E1}"/>
              </a:ext>
            </a:extLst>
          </p:cNvPr>
          <p:cNvSpPr>
            <a:spLocks noGrp="1"/>
          </p:cNvSpPr>
          <p:nvPr>
            <p:ph type="title"/>
          </p:nvPr>
        </p:nvSpPr>
        <p:spPr>
          <a:xfrm>
            <a:off x="669235" y="102704"/>
            <a:ext cx="9601200" cy="1485900"/>
          </a:xfrm>
        </p:spPr>
        <p:txBody>
          <a:bodyPr/>
          <a:lstStyle/>
          <a:p>
            <a:r>
              <a:rPr lang="en-US" dirty="0"/>
              <a:t>Cleaning and Validating Datasets</a:t>
            </a:r>
          </a:p>
        </p:txBody>
      </p:sp>
      <p:pic>
        <p:nvPicPr>
          <p:cNvPr id="7" name="Content Placeholder 6">
            <a:extLst>
              <a:ext uri="{FF2B5EF4-FFF2-40B4-BE49-F238E27FC236}">
                <a16:creationId xmlns:a16="http://schemas.microsoft.com/office/drawing/2014/main" id="{C1457AE8-8FC0-F3F5-100C-C6F67F1E02D2}"/>
              </a:ext>
            </a:extLst>
          </p:cNvPr>
          <p:cNvPicPr>
            <a:picLocks noGrp="1" noChangeAspect="1"/>
          </p:cNvPicPr>
          <p:nvPr>
            <p:ph idx="1"/>
          </p:nvPr>
        </p:nvPicPr>
        <p:blipFill>
          <a:blip r:embed="rId2"/>
          <a:stretch>
            <a:fillRect/>
          </a:stretch>
        </p:blipFill>
        <p:spPr>
          <a:xfrm>
            <a:off x="884375" y="845655"/>
            <a:ext cx="7040425" cy="1076098"/>
          </a:xfrm>
        </p:spPr>
      </p:pic>
      <p:pic>
        <p:nvPicPr>
          <p:cNvPr id="9" name="Picture 8">
            <a:extLst>
              <a:ext uri="{FF2B5EF4-FFF2-40B4-BE49-F238E27FC236}">
                <a16:creationId xmlns:a16="http://schemas.microsoft.com/office/drawing/2014/main" id="{37FC1FD3-B0C3-2D3D-44B4-133B19CAA0C7}"/>
              </a:ext>
            </a:extLst>
          </p:cNvPr>
          <p:cNvPicPr>
            <a:picLocks noChangeAspect="1"/>
          </p:cNvPicPr>
          <p:nvPr/>
        </p:nvPicPr>
        <p:blipFill>
          <a:blip r:embed="rId3"/>
          <a:stretch>
            <a:fillRect/>
          </a:stretch>
        </p:blipFill>
        <p:spPr>
          <a:xfrm>
            <a:off x="884375" y="2082247"/>
            <a:ext cx="7040425" cy="2433171"/>
          </a:xfrm>
          <a:prstGeom prst="rect">
            <a:avLst/>
          </a:prstGeom>
        </p:spPr>
      </p:pic>
      <p:pic>
        <p:nvPicPr>
          <p:cNvPr id="13" name="Picture 12">
            <a:extLst>
              <a:ext uri="{FF2B5EF4-FFF2-40B4-BE49-F238E27FC236}">
                <a16:creationId xmlns:a16="http://schemas.microsoft.com/office/drawing/2014/main" id="{02ABBA0F-DFCB-F0E5-74EB-2A73FB718E97}"/>
              </a:ext>
            </a:extLst>
          </p:cNvPr>
          <p:cNvPicPr>
            <a:picLocks noChangeAspect="1"/>
          </p:cNvPicPr>
          <p:nvPr/>
        </p:nvPicPr>
        <p:blipFill>
          <a:blip r:embed="rId4"/>
          <a:stretch>
            <a:fillRect/>
          </a:stretch>
        </p:blipFill>
        <p:spPr>
          <a:xfrm>
            <a:off x="8432110" y="2490787"/>
            <a:ext cx="3657600" cy="1876425"/>
          </a:xfrm>
          <a:prstGeom prst="rect">
            <a:avLst/>
          </a:prstGeom>
        </p:spPr>
      </p:pic>
      <p:pic>
        <p:nvPicPr>
          <p:cNvPr id="15" name="Picture 14">
            <a:extLst>
              <a:ext uri="{FF2B5EF4-FFF2-40B4-BE49-F238E27FC236}">
                <a16:creationId xmlns:a16="http://schemas.microsoft.com/office/drawing/2014/main" id="{472403D3-5AFD-422F-E443-1E230F2FC863}"/>
              </a:ext>
            </a:extLst>
          </p:cNvPr>
          <p:cNvPicPr>
            <a:picLocks noChangeAspect="1"/>
          </p:cNvPicPr>
          <p:nvPr/>
        </p:nvPicPr>
        <p:blipFill>
          <a:blip r:embed="rId5"/>
          <a:stretch>
            <a:fillRect/>
          </a:stretch>
        </p:blipFill>
        <p:spPr>
          <a:xfrm>
            <a:off x="884375" y="4622938"/>
            <a:ext cx="3667125" cy="1866900"/>
          </a:xfrm>
          <a:prstGeom prst="rect">
            <a:avLst/>
          </a:prstGeom>
        </p:spPr>
      </p:pic>
      <p:pic>
        <p:nvPicPr>
          <p:cNvPr id="17" name="Picture 16">
            <a:extLst>
              <a:ext uri="{FF2B5EF4-FFF2-40B4-BE49-F238E27FC236}">
                <a16:creationId xmlns:a16="http://schemas.microsoft.com/office/drawing/2014/main" id="{1E25527C-0AE6-5978-945A-8F9C5A28C5FC}"/>
              </a:ext>
            </a:extLst>
          </p:cNvPr>
          <p:cNvPicPr>
            <a:picLocks noChangeAspect="1"/>
          </p:cNvPicPr>
          <p:nvPr/>
        </p:nvPicPr>
        <p:blipFill>
          <a:blip r:embed="rId6"/>
          <a:stretch>
            <a:fillRect/>
          </a:stretch>
        </p:blipFill>
        <p:spPr>
          <a:xfrm>
            <a:off x="4670769" y="4622938"/>
            <a:ext cx="3657600" cy="1876425"/>
          </a:xfrm>
          <a:prstGeom prst="rect">
            <a:avLst/>
          </a:prstGeom>
        </p:spPr>
      </p:pic>
      <p:pic>
        <p:nvPicPr>
          <p:cNvPr id="19" name="Picture 18">
            <a:extLst>
              <a:ext uri="{FF2B5EF4-FFF2-40B4-BE49-F238E27FC236}">
                <a16:creationId xmlns:a16="http://schemas.microsoft.com/office/drawing/2014/main" id="{B131B02D-9249-408F-F227-6D3EC25A45CE}"/>
              </a:ext>
            </a:extLst>
          </p:cNvPr>
          <p:cNvPicPr>
            <a:picLocks noChangeAspect="1"/>
          </p:cNvPicPr>
          <p:nvPr/>
        </p:nvPicPr>
        <p:blipFill>
          <a:blip r:embed="rId7"/>
          <a:stretch>
            <a:fillRect/>
          </a:stretch>
        </p:blipFill>
        <p:spPr>
          <a:xfrm>
            <a:off x="8432110" y="4622938"/>
            <a:ext cx="3676650" cy="1866900"/>
          </a:xfrm>
          <a:prstGeom prst="rect">
            <a:avLst/>
          </a:prstGeom>
        </p:spPr>
      </p:pic>
      <p:sp>
        <p:nvSpPr>
          <p:cNvPr id="24" name="Rectangle 23">
            <a:extLst>
              <a:ext uri="{FF2B5EF4-FFF2-40B4-BE49-F238E27FC236}">
                <a16:creationId xmlns:a16="http://schemas.microsoft.com/office/drawing/2014/main" id="{651EA54E-A9E8-DCE4-0623-01F0E04DD70E}"/>
              </a:ext>
            </a:extLst>
          </p:cNvPr>
          <p:cNvSpPr/>
          <p:nvPr/>
        </p:nvSpPr>
        <p:spPr>
          <a:xfrm>
            <a:off x="669235" y="769377"/>
            <a:ext cx="7255565" cy="3746041"/>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19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4B3A-3D1D-052E-5055-F9B518F04A00}"/>
              </a:ext>
            </a:extLst>
          </p:cNvPr>
          <p:cNvSpPr>
            <a:spLocks noGrp="1"/>
          </p:cNvSpPr>
          <p:nvPr>
            <p:ph type="title"/>
          </p:nvPr>
        </p:nvSpPr>
        <p:spPr/>
        <p:txBody>
          <a:bodyPr/>
          <a:lstStyle/>
          <a:p>
            <a:r>
              <a:rPr lang="en-US" dirty="0"/>
              <a:t>Merging the Datasets</a:t>
            </a:r>
          </a:p>
        </p:txBody>
      </p:sp>
      <p:pic>
        <p:nvPicPr>
          <p:cNvPr id="5" name="Content Placeholder 4">
            <a:extLst>
              <a:ext uri="{FF2B5EF4-FFF2-40B4-BE49-F238E27FC236}">
                <a16:creationId xmlns:a16="http://schemas.microsoft.com/office/drawing/2014/main" id="{55D84950-FB8B-5BC4-098F-09B139332BB2}"/>
              </a:ext>
            </a:extLst>
          </p:cNvPr>
          <p:cNvPicPr>
            <a:picLocks noGrp="1" noChangeAspect="1"/>
          </p:cNvPicPr>
          <p:nvPr>
            <p:ph idx="1"/>
          </p:nvPr>
        </p:nvPicPr>
        <p:blipFill>
          <a:blip r:embed="rId2"/>
          <a:stretch>
            <a:fillRect/>
          </a:stretch>
        </p:blipFill>
        <p:spPr>
          <a:xfrm>
            <a:off x="1371599" y="1634159"/>
            <a:ext cx="9527827" cy="2407754"/>
          </a:xfrm>
        </p:spPr>
      </p:pic>
    </p:spTree>
    <p:extLst>
      <p:ext uri="{BB962C8B-B14F-4D97-AF65-F5344CB8AC3E}">
        <p14:creationId xmlns:p14="http://schemas.microsoft.com/office/powerpoint/2010/main" val="3951035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{59792AD5-61CC-4C2D-B9C2-9838A67B9339}tf10001105</Template>
  <TotalTime>593</TotalTime>
  <Words>768</Words>
  <Application>Microsoft Office PowerPoint</Application>
  <PresentationFormat>Widescreen</PresentationFormat>
  <Paragraphs>56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Franklin Gothic Book</vt:lpstr>
      <vt:lpstr>Wingdings</vt:lpstr>
      <vt:lpstr>Crop</vt:lpstr>
      <vt:lpstr>Daily Activity Fitness Tracker</vt:lpstr>
      <vt:lpstr>Objectives</vt:lpstr>
      <vt:lpstr>About Data</vt:lpstr>
      <vt:lpstr>Loading  the Datasets</vt:lpstr>
      <vt:lpstr>Cleaning and Validating Datasets</vt:lpstr>
      <vt:lpstr>Cleaning and Validating Datasets</vt:lpstr>
      <vt:lpstr>Cleaning and Validating Datasets</vt:lpstr>
      <vt:lpstr>Cleaning and Validating Datasets</vt:lpstr>
      <vt:lpstr>Merging the Datasets</vt:lpstr>
      <vt:lpstr>PowerPoint Presentation</vt:lpstr>
      <vt:lpstr>Activity Data – final merged dataset</vt:lpstr>
      <vt:lpstr>Report 1</vt:lpstr>
      <vt:lpstr>Report 2</vt:lpstr>
      <vt:lpstr>Report 3</vt:lpstr>
      <vt:lpstr>Report 4</vt:lpstr>
      <vt:lpstr>PowerPoint Presentation</vt:lpstr>
      <vt:lpstr>Report 5</vt:lpstr>
      <vt:lpstr>PowerPoint Presentation</vt:lpstr>
      <vt:lpstr>Report 6</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Kanna</dc:creator>
  <cp:lastModifiedBy>Kanna</cp:lastModifiedBy>
  <cp:revision>9</cp:revision>
  <dcterms:created xsi:type="dcterms:W3CDTF">2023-04-30T18:51:23Z</dcterms:created>
  <dcterms:modified xsi:type="dcterms:W3CDTF">2023-05-01T15:54:20Z</dcterms:modified>
</cp:coreProperties>
</file>