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57" r:id="rId5"/>
    <p:sldId id="282" r:id="rId6"/>
    <p:sldId id="261" r:id="rId7"/>
    <p:sldId id="283" r:id="rId8"/>
    <p:sldId id="263" r:id="rId9"/>
    <p:sldId id="269" r:id="rId10"/>
    <p:sldId id="262" r:id="rId11"/>
    <p:sldId id="270" r:id="rId12"/>
    <p:sldId id="271" r:id="rId13"/>
    <p:sldId id="264" r:id="rId14"/>
    <p:sldId id="272" r:id="rId15"/>
    <p:sldId id="273" r:id="rId16"/>
    <p:sldId id="274" r:id="rId17"/>
    <p:sldId id="265" r:id="rId18"/>
    <p:sldId id="275" r:id="rId19"/>
    <p:sldId id="276" r:id="rId20"/>
    <p:sldId id="277" r:id="rId21"/>
    <p:sldId id="278" r:id="rId22"/>
    <p:sldId id="266" r:id="rId23"/>
    <p:sldId id="279" r:id="rId24"/>
    <p:sldId id="280" r:id="rId25"/>
    <p:sldId id="281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80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FE0F-8B83-B385-310B-2E004FBF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58F46-EEF1-5433-2FE0-07FD6791C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AAA6-66FE-930C-1E0E-1EF1C26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00DD-E76D-D852-FD69-2A15B4C0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B920-3DE1-5937-D309-9C94DC8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55C-0B53-1830-40D5-035ADDA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4DF3-45FF-39E3-7FE0-993BF83A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1837-6B02-99A3-28DD-5C094835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DB5E-3C93-D260-81B7-E4A326DC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B019-5D7C-F5D9-6DF3-46DA8EF7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1230-DDCE-19F5-D4AC-3B4E6CED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8107-6B0E-8D8B-32BA-5A73D965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0FE5-6E77-15C5-571A-6DF4AE61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6AFF-1DFD-5AB5-736B-4513F8F8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AA63-988D-8217-0108-9D4047AA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A6EC-F71F-167B-4092-77D2E4AC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B637-B1B2-2E73-FC1D-05799AED7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94ADB-F015-D79F-4107-E91B2983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69013-8D29-A953-AFCB-B835B541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5A84-9FCD-F74C-D462-3522367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CE65-EBB3-C6AF-3CA3-1F39F13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CFD0-89C2-69CC-11D1-01044F72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AE01-98A2-BD98-F3DB-31C6E51C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635A-3685-FE47-1A03-718C0BCD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910CD-CDED-93D4-C12B-3EE37360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F07E7-7415-5DAC-803F-EE35A32C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79F7-F928-AC76-F49A-36B775AB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07EE0-5514-5D22-3D6F-20A0CCE7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F05D0-55F7-C410-D922-D990D13F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225-C252-831E-E195-56E0E880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921A1-FABB-81BC-77EE-4D059011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0E88C-4E81-8BC5-3E18-92FB0D71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13E24-81D8-B638-DC2B-66A2A8B2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CD2EE-778F-356F-462F-524586E1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4802-2126-9B34-9966-064D4959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BBEEB-6D76-516D-7FA0-6362E44E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A099-716E-4561-2747-C4C0FABB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8FF-96AC-D2E1-685B-1DABE32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5BBD9-0C75-81F7-A32C-AABF9C49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1DF67-95E5-3F33-B7EC-47D35BF8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386CB-9732-16F7-29B5-61FDDCEA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38A9-224C-5528-FBED-13F35184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30E-2EA3-9D3C-DB9D-1795DC73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B9B1A-13B4-B24D-5140-C0EC0190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1056-9EC8-4070-C351-07DD2E8F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E451-764E-9303-63FB-C9F18F1C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30737-23F7-58BC-426C-586380C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4748F-EDF9-454E-408A-BF96BDB8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6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18E0-7A70-4253-9227-CB59A7B1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F5A8-9038-2AC0-427E-3BF6E5DD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1532-DD14-0417-5370-96016696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A613-DD65-794C-0EAB-0C205E1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9066-A918-19CF-A809-A1F5B53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3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54B23-4D84-8A93-8DE0-3F4938FE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51716-080F-DF7E-C671-0DFC82E93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6698-EA2D-A62D-7A50-F4B2D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B3DD-A357-BCEF-F608-FFE9D6F8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65E0-5F51-B922-E614-99616AC9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78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328B8-A168-F18A-50B8-B627F95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D6A47-A6E6-B861-6687-09199939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DCE0-0DC4-E3B7-24C5-841EC1E2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34FD-0C54-4997-93B5-9A30A1775B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3399-E764-4530-59E7-9BC9D7B44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18B3-2B02-D9E6-75B8-A2C4D55B9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E1EF-0A65-4AF9-A0AF-EE7B24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terms/1/52weekhighlow.asp" TargetMode="External"/><Relationship Id="rId3" Type="http://schemas.openxmlformats.org/officeDocument/2006/relationships/hyperlink" Target="https://www.investopedia.com/articles/investing/090414/sp-500-index-you-need-know.asp" TargetMode="External"/><Relationship Id="rId7" Type="http://schemas.openxmlformats.org/officeDocument/2006/relationships/hyperlink" Target="https://www.investopedia.com/terms/e/eps.asp" TargetMode="External"/><Relationship Id="rId2" Type="http://schemas.openxmlformats.org/officeDocument/2006/relationships/hyperlink" Target="https://datahub.io/core/s-and-p-500-companies-financials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d/dividendyield.asp" TargetMode="External"/><Relationship Id="rId11" Type="http://schemas.openxmlformats.org/officeDocument/2006/relationships/hyperlink" Target="https://www.investopedia.com/terms/p/price-to-bookratio.asp" TargetMode="External"/><Relationship Id="rId5" Type="http://schemas.openxmlformats.org/officeDocument/2006/relationships/hyperlink" Target="https://www.investopedia.com/terms/p/price-earningsratio.asp#:~:text=In%20essence%2C%20the%20price%2Dto" TargetMode="External"/><Relationship Id="rId10" Type="http://schemas.openxmlformats.org/officeDocument/2006/relationships/hyperlink" Target="https://www.investopedia.com/terms/p/price-to-salesratio.asp" TargetMode="External"/><Relationship Id="rId4" Type="http://schemas.openxmlformats.org/officeDocument/2006/relationships/hyperlink" Target="https://www.investopedia.com/ask/answers/05/industrysector.asp" TargetMode="External"/><Relationship Id="rId9" Type="http://schemas.openxmlformats.org/officeDocument/2006/relationships/hyperlink" Target="https://www.investopedia.com/ask/answers/072715/what-considered-healthy-evebitda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682-CD2D-E034-9423-81EA389F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909711" cy="3362474"/>
          </a:xfrm>
        </p:spPr>
        <p:txBody>
          <a:bodyPr/>
          <a:lstStyle/>
          <a:p>
            <a:r>
              <a:rPr lang="en-US" dirty="0"/>
              <a:t>S&amp;P 500 Companies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FE8A4-AB86-E46E-4B0A-E575CC896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52730"/>
            <a:ext cx="9418320" cy="2039510"/>
          </a:xfrm>
        </p:spPr>
        <p:txBody>
          <a:bodyPr>
            <a:normAutofit/>
          </a:bodyPr>
          <a:lstStyle/>
          <a:p>
            <a:r>
              <a:rPr lang="en-US" dirty="0"/>
              <a:t>Medha Mallampati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SHP Rutgers University</a:t>
            </a:r>
            <a:br>
              <a:rPr lang="en-US" dirty="0"/>
            </a:br>
            <a:r>
              <a:rPr lang="en-US" dirty="0"/>
              <a:t>BINF5900: Data Science Programming (Advanced Python)</a:t>
            </a:r>
            <a:br>
              <a:rPr lang="en-US" dirty="0"/>
            </a:br>
            <a:r>
              <a:rPr lang="en-US" dirty="0"/>
              <a:t>Instructor: Dr. Riddhi Vyas</a:t>
            </a:r>
          </a:p>
        </p:txBody>
      </p:sp>
    </p:spTree>
    <p:extLst>
      <p:ext uri="{BB962C8B-B14F-4D97-AF65-F5344CB8AC3E}">
        <p14:creationId xmlns:p14="http://schemas.microsoft.com/office/powerpoint/2010/main" val="414386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55C76-E14D-D949-7BB5-8E888FB9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" y="141633"/>
            <a:ext cx="6609591" cy="585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3C79E-6D0E-20FE-666D-89717DF8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61" y="141633"/>
            <a:ext cx="3924301" cy="600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5D99C-5855-5F5A-F9E7-4AC72CBB6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0" y="6142383"/>
            <a:ext cx="8550389" cy="7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4629B-69CD-94D0-3004-6EAD4106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46922"/>
          </a:xfrm>
        </p:spPr>
        <p:txBody>
          <a:bodyPr/>
          <a:lstStyle/>
          <a:p>
            <a:r>
              <a:rPr lang="en-US" dirty="0"/>
              <a:t>Updated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6CF81D-3E0B-CE54-9D36-64B89AED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351338"/>
          </a:xfrm>
        </p:spPr>
        <p:txBody>
          <a:bodyPr/>
          <a:lstStyle/>
          <a:p>
            <a:r>
              <a:rPr lang="en-US" dirty="0"/>
              <a:t>This data is once again cleaned where values with 0 are replaced with sentinel value ‘nan’.</a:t>
            </a:r>
          </a:p>
          <a:p>
            <a:r>
              <a:rPr lang="en-US" dirty="0"/>
              <a:t>The new updated data is then saved to view and load for future reports.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428B6-5F69-90D5-F368-957F6ADE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60" y="2864074"/>
            <a:ext cx="3608477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3EA1E-E072-5221-6E36-8FBAB302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" y="4823050"/>
            <a:ext cx="11946835" cy="7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BF63-630B-3E58-CFED-7CA41F12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DF7-5BE9-C866-FAAF-A1B53C72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data of Companies by Sector. </a:t>
            </a:r>
          </a:p>
          <a:p>
            <a:pPr lvl="1"/>
            <a:r>
              <a:rPr lang="en-US" dirty="0"/>
              <a:t>Report will show for each sector the total companies count, the maximum, minimum, and average market cap, and lastly the average EBITDA.</a:t>
            </a:r>
          </a:p>
          <a:p>
            <a:r>
              <a:rPr lang="en-US" dirty="0"/>
              <a:t>Created ‘report_1’ with fixed datatypes for the necessary columns mentioned above.</a:t>
            </a:r>
          </a:p>
          <a:p>
            <a:r>
              <a:rPr lang="en-US" dirty="0"/>
              <a:t>The report is then saved and later sorted for the data visualization.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B264E-CBE9-8718-F802-EFEE9344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57" y="119269"/>
            <a:ext cx="5037425" cy="3260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FA276-EFE4-217A-0204-48FC946B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429000"/>
            <a:ext cx="9592712" cy="311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5ED17-60A9-9E3C-82FA-B9481976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8" y="119269"/>
            <a:ext cx="6479560" cy="25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9FEDF-BB70-1562-4243-DB4DCF4A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28975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8EA7E-BF27-BF8A-BD10-97CD0C36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0"/>
            <a:ext cx="6441799" cy="67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4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305A80-BB01-A397-ADEB-EBD83424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586DB-6F92-AC46-EE13-8E437FD7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7" y="0"/>
            <a:ext cx="5049078" cy="67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70BF-61AB-68CD-72E6-A4DAB43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B20E-ED36-7FD6-A015-7F3DEEF4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Ten (10) Dividend Yield Companies. </a:t>
            </a:r>
          </a:p>
          <a:p>
            <a:pPr lvl="1"/>
            <a:r>
              <a:rPr lang="en-US" dirty="0"/>
              <a:t>Report will show the top 10 companies symbol, name, associated sector, price, price earnings, and dividend yield.</a:t>
            </a:r>
          </a:p>
          <a:p>
            <a:r>
              <a:rPr lang="en-US" dirty="0"/>
              <a:t>Created ‘report_2’ with fixed datatypes for the necessary columns mentioned above.</a:t>
            </a:r>
          </a:p>
          <a:p>
            <a:r>
              <a:rPr lang="en-US" dirty="0"/>
              <a:t>Since we only want the top 10 dividend yield companies, I sorted the data ‘sp500_ud’ by column ‘</a:t>
            </a:r>
            <a:r>
              <a:rPr lang="en-US" dirty="0" err="1"/>
              <a:t>DividendYield</a:t>
            </a:r>
            <a:r>
              <a:rPr lang="en-US" dirty="0"/>
              <a:t>’ in descending order and conditioned to not include nan (missing) values. The first 10 are then chosen.</a:t>
            </a:r>
          </a:p>
          <a:p>
            <a:r>
              <a:rPr lang="en-US" dirty="0"/>
              <a:t>The report 2 is then saved and the data visualization chart is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6DF3A-ED78-2145-72C5-CF1130C3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908312"/>
            <a:ext cx="5959355" cy="3366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8088-46C9-8ED9-578E-0B8F8AE0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76" y="1524000"/>
            <a:ext cx="5850424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96000-D49C-F422-E508-599E53B7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67840" cy="5703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59D909-5DA8-FD43-76AE-20B6AA4C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40" y="861391"/>
            <a:ext cx="6024159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E8B4E5-58EF-4119-1476-6D947F21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70" y="343788"/>
            <a:ext cx="7311059" cy="61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51D8-1741-039D-AB6E-6C2AD03D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087C-8CFF-2FB4-2C9E-3E9364FA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advanced python tools and libraries (</a:t>
            </a:r>
            <a:r>
              <a:rPr lang="en-US" dirty="0" err="1"/>
              <a:t>Numpy</a:t>
            </a:r>
            <a:r>
              <a:rPr lang="en-US" dirty="0"/>
              <a:t> and Matplotlib) to analyze S&amp;P 500 Companies data. </a:t>
            </a:r>
          </a:p>
          <a:p>
            <a:pPr lvl="1"/>
            <a:r>
              <a:rPr lang="en-US" dirty="0"/>
              <a:t>Data download, cleaning, and preparation.</a:t>
            </a:r>
          </a:p>
          <a:p>
            <a:pPr lvl="1"/>
            <a:r>
              <a:rPr lang="en-US" dirty="0"/>
              <a:t>Update missing data elements through user input.</a:t>
            </a:r>
          </a:p>
          <a:p>
            <a:r>
              <a:rPr lang="en-US" dirty="0"/>
              <a:t>Generate various analytical reports to show: </a:t>
            </a:r>
          </a:p>
          <a:p>
            <a:pPr lvl="1"/>
            <a:r>
              <a:rPr lang="en-US" dirty="0"/>
              <a:t>Companies by Sector</a:t>
            </a:r>
          </a:p>
          <a:p>
            <a:pPr lvl="1"/>
            <a:r>
              <a:rPr lang="en-US" dirty="0"/>
              <a:t>Top Ten (10) Dividend Yield Companies by Sector</a:t>
            </a:r>
          </a:p>
          <a:p>
            <a:pPr lvl="1"/>
            <a:r>
              <a:rPr lang="en-US" dirty="0"/>
              <a:t>Top Five (5) Companies with the lowest 52 Week Price Change along with corresponding P/E Ratio.</a:t>
            </a:r>
          </a:p>
          <a:p>
            <a:r>
              <a:rPr lang="en-US" dirty="0"/>
              <a:t>Generate data visualization charts for the above reports.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5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7B19E-15B8-3194-7B8A-BB44A027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56452" cy="2172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02F38-EC8A-0A49-BAC7-15F81322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88" y="0"/>
            <a:ext cx="2756452" cy="2216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3104E-8954-04A4-EB56-F4BE85C37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576" y="0"/>
            <a:ext cx="2762538" cy="2172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1A7A4-3F3D-880A-DAB4-6D6B503E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864" y="1"/>
            <a:ext cx="2756452" cy="2174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1D28A0-C833-165C-0669-59E4E38C8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51391"/>
            <a:ext cx="2721349" cy="2172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BDCF5-C482-9678-D562-8637772C2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288" y="2358342"/>
            <a:ext cx="2756154" cy="2202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572D0-C399-A8CF-14F3-C2ED8FFF9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577" y="2358342"/>
            <a:ext cx="2762537" cy="2212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9C2057-7BED-335D-19A0-534BC4982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1717" y="2391509"/>
            <a:ext cx="2796746" cy="2179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1E0492-7C4F-E8AC-065E-2CBC09936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570872"/>
            <a:ext cx="2764197" cy="21723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D7132D-A7D0-C0C8-3DF9-BFF6D0436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288" y="4570872"/>
            <a:ext cx="2756154" cy="2219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DED52-3D91-3D78-D1D0-3ED06030D1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5192" y="4570649"/>
            <a:ext cx="2796747" cy="21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7365-0DBB-798F-4744-15AA43DE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B412-4BBF-A4E1-9E4B-D61250B7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Five (5) Companies with the lowest 52 Week Price Change with corresponding Price/Earnings. </a:t>
            </a:r>
          </a:p>
          <a:p>
            <a:pPr lvl="1"/>
            <a:r>
              <a:rPr lang="en-US" dirty="0"/>
              <a:t>Report will show for each sector: </a:t>
            </a:r>
            <a:br>
              <a:rPr lang="en-US" dirty="0"/>
            </a:br>
            <a:r>
              <a:rPr lang="en-US" dirty="0"/>
              <a:t>sector, symbol, name, price, price earnings, 52 week high, 52 week low, 52 week range (max - min).</a:t>
            </a:r>
          </a:p>
          <a:p>
            <a:r>
              <a:rPr lang="en-US" dirty="0"/>
              <a:t>Created ‘report_3’ with fixed datatypes for the necessary columns mentioned above. </a:t>
            </a:r>
          </a:p>
          <a:p>
            <a:r>
              <a:rPr lang="en-US" dirty="0"/>
              <a:t>The report 3 is then saved and data visualization charts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12967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E97E6-05BB-9339-A836-79A3A17A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61" y="274982"/>
            <a:ext cx="6871277" cy="2017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BA676-CE38-1381-5BC4-E49A635D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2405270"/>
            <a:ext cx="8691776" cy="42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2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7B1CD-9304-5CCE-AEB4-50691F18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5326" cy="5685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5132C-401F-25F7-E869-472753DF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74" y="952498"/>
            <a:ext cx="6014526" cy="59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89093-8C2E-CEA1-3A99-B011C2D3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793994" cy="224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BB2D0-72C1-CC71-FD8F-693AE793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98" y="0"/>
            <a:ext cx="2945031" cy="2319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62E5E-59B2-B89D-C47F-5CE107163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20" y="1"/>
            <a:ext cx="2945031" cy="228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2A99A7-431E-88DC-E0C9-32A3C0C73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843" y="1"/>
            <a:ext cx="3019494" cy="2319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4077E-F0A8-B776-B842-E31F25E39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84827"/>
            <a:ext cx="2931763" cy="2233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9CD6FD-C828-CCE3-B91E-EE715848C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858" y="2319130"/>
            <a:ext cx="2933562" cy="23257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DA1528-644A-201A-62C5-4829C5E5B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465" y="2291455"/>
            <a:ext cx="2951283" cy="2281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A5A960-8FE5-46FB-6115-5C6EED962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749" y="2319130"/>
            <a:ext cx="3019494" cy="2374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73FD45-D2B7-2B37-EAD1-6AF25ABF3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47" y="4573174"/>
            <a:ext cx="2922111" cy="2304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8839D9-1088-7A82-9154-914F57C8B9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9066" y="4638260"/>
            <a:ext cx="2749543" cy="2170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8F3DC6-8060-CC8B-B38E-0FCD0BCB31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8355" y="4573174"/>
            <a:ext cx="2949381" cy="22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4576-A90A-0BF5-3DDA-C2EEE547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A9C1-F9CA-DAFA-546C-94E3FEDC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1 analyzed each sector about financial strength/Market Cap, along with overall financial performance/EBITDA. The Pie Chart will show companies within each sector.</a:t>
            </a:r>
          </a:p>
          <a:p>
            <a:r>
              <a:rPr lang="en-US" dirty="0"/>
              <a:t>Report 2 analyzed the top ten dividend yield companies along with the P/E ratio within each sector in order to get the best returns on investment. Sector wise group charts will provide clear visuals to pick the best dividend yield companies.</a:t>
            </a:r>
          </a:p>
          <a:p>
            <a:r>
              <a:rPr lang="en-US" dirty="0"/>
              <a:t>Report 3 analyzed the top five most stable companies within each sector along with corresponding P/E ratio. Sector wise group charts will provide clear visuals to pick the right companies for investment.</a:t>
            </a:r>
          </a:p>
        </p:txBody>
      </p:sp>
    </p:spTree>
    <p:extLst>
      <p:ext uri="{BB962C8B-B14F-4D97-AF65-F5344CB8AC3E}">
        <p14:creationId xmlns:p14="http://schemas.microsoft.com/office/powerpoint/2010/main" val="411438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38C2-756A-DFE6-19B4-59B031F8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0"/>
            <a:ext cx="10515600" cy="960092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FCAD-74C9-83B5-34FF-176017BB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198630"/>
            <a:ext cx="11357113" cy="5546725"/>
          </a:xfrm>
        </p:spPr>
        <p:txBody>
          <a:bodyPr>
            <a:normAutofit fontScale="40000" lnSpcReduction="20000"/>
          </a:bodyPr>
          <a:lstStyle/>
          <a:p>
            <a:pPr marL="0" marR="45720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33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Datopian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S&amp;P 500 Companies with Financial Information. </a:t>
            </a:r>
            <a:r>
              <a:rPr lang="en-US" sz="33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DataHub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https://datahub.io/core/s-and-p-500-companies-financials#readme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McFarlane G. The S&amp;P 500: The Index You Need To Know. Investopedia. Published July 20, 2022.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https://www.investopedia.com/articles/investing/090414/sp-500-index-you-need-know.asp</a:t>
            </a:r>
            <a:endParaRPr lang="en-US" sz="33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LANGAGER C. Industry vs. Sector: What’s the Difference? Investopedia. Published January 27, 2022.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https://www.investopedia.com/ask/answers/05/industrysector.asp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Hayes A. Price-to-Earnings Ratio – P/E Ratio. Investopedia. Published July 14, 2022.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https://www.investopedia.com/terms/p/price-earningsratio.asp#:~:text=In%20essence%2C%20the%20price%2Dto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5.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Fernando J. Dividend Yield. Investopedia. Published August 30, 2022.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https://www.investopedia.com/terms/d/dividendyield.asp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6.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Fernando J. Understanding Earnings Per Share – EPS. Investopedia. Published August 23, 2022.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7"/>
              </a:rPr>
              <a:t>https://www.investopedia.com/terms/e/eps.asp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7.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Chen J. 52-Week High/Low Definition. Investopedia.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8"/>
              </a:rPr>
              <a:t>https://www.investopedia.com/terms/1/52weekhighlow.asp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dirty="0">
                <a:solidFill>
                  <a:srgbClr val="000000"/>
                </a:solidFill>
                <a:latin typeface="Calibri" panose="020F0502020204030204" pitchFamily="34" charset="0"/>
              </a:rPr>
              <a:t>8.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Maverick JB. What Is Considered a Healthy EV/EBITDA ? Investopedia. Published 2020.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9"/>
              </a:rPr>
              <a:t>https://www.investopedia.com/ask/answers/072715/what-considered-healthy-evebitda.asp</a:t>
            </a:r>
            <a:endParaRPr lang="en-US" sz="33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 Hargrave M. What Does the Price-to-Sales (P/S) Ratio Reveal? Investopedia. Published 2019.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0"/>
              </a:rPr>
              <a:t>https://www.investopedia.com/terms/p/price-to-salesratio.asp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457200" indent="0" algn="l">
              <a:buNone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10. Hayes A. What the Price-to-Book Ratio (P/B Ratio) Tells Us. Investopedia. Published 2019.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1"/>
              </a:rPr>
              <a:t>https://www.investopedia.com/terms/p/price-to-bookratio.asp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‌</a:t>
            </a:r>
          </a:p>
          <a:p>
            <a:pPr marL="0" marR="4572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0" marR="4572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4572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AA84-B1A4-E2D3-A3A8-63F1A5DD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7256-BEDA-17D2-2B4B-F6E888B8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list of companies in S&amp;P (Standard’s and Poor) 500 index. The list includes the 500 largest companies in the United States, tracked and traded in the stock market.</a:t>
            </a:r>
          </a:p>
          <a:p>
            <a:r>
              <a:rPr lang="en-US" dirty="0"/>
              <a:t>The dataset was taken from ‘datahub’ in a .csv file format.</a:t>
            </a:r>
          </a:p>
          <a:p>
            <a:pPr lvl="1"/>
            <a:r>
              <a:rPr lang="en-US" dirty="0"/>
              <a:t>Due to certain string fields within the dataset containing commas, this dataset was saved as a tab delimited text file to ensure the correct data values.</a:t>
            </a:r>
          </a:p>
          <a:p>
            <a:r>
              <a:rPr lang="en-US" dirty="0"/>
              <a:t>This dataset is dated back to 2 years, so all information is related to S&amp;P 500 data from the year 2021.</a:t>
            </a:r>
          </a:p>
        </p:txBody>
      </p:sp>
    </p:spTree>
    <p:extLst>
      <p:ext uri="{BB962C8B-B14F-4D97-AF65-F5344CB8AC3E}">
        <p14:creationId xmlns:p14="http://schemas.microsoft.com/office/powerpoint/2010/main" val="201000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344F-0BA0-0318-49C2-2C77A151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8" y="1"/>
            <a:ext cx="11913705" cy="75537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Schoolbook" panose="02040604050505020304" pitchFamily="18" charset="0"/>
              </a:rPr>
              <a:t>Dataset</a:t>
            </a:r>
            <a:r>
              <a:rPr lang="en-US" sz="4000" dirty="0"/>
              <a:t> </a:t>
            </a:r>
            <a:r>
              <a:rPr lang="en-US" sz="4000" dirty="0">
                <a:latin typeface="Century Schoolbook" panose="02040604050505020304" pitchFamily="18" charset="0"/>
              </a:rPr>
              <a:t>Fields</a:t>
            </a:r>
            <a:r>
              <a:rPr lang="en-US" sz="4000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57D7AA-4154-6645-6FD7-EB1352728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640078"/>
              </p:ext>
            </p:extLst>
          </p:nvPr>
        </p:nvGraphicFramePr>
        <p:xfrm>
          <a:off x="185528" y="593173"/>
          <a:ext cx="11820943" cy="618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2018">
                  <a:extLst>
                    <a:ext uri="{9D8B030D-6E8A-4147-A177-3AD203B41FA5}">
                      <a16:colId xmlns:a16="http://schemas.microsoft.com/office/drawing/2014/main" val="3164431651"/>
                    </a:ext>
                  </a:extLst>
                </a:gridCol>
                <a:gridCol w="10028925">
                  <a:extLst>
                    <a:ext uri="{9D8B030D-6E8A-4147-A177-3AD203B41FA5}">
                      <a16:colId xmlns:a16="http://schemas.microsoft.com/office/drawing/2014/main" val="37654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Series of letters identifying the company. Also known as ticker symbol.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2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company name in S&amp;P 500.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category a company is grouped into. Can also be understood as industry a company is grouped into.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2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trading share value of the company.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Price/Earnings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 to Earnings ratio. This tells investors how much they can expect to invest to receive a dollar of the company’s earnings. Measures the security of the stock investment.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15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Dividend Yield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total dividends (sum of money paid regularly by a company to shareholders out of its profits/reserves) earned in a year divided by the stock price. This tells investors how much they can earn per year for every dollar invested.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6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Earnings/Share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profitability of the company. Investors will look for a higher value since this means the company has higher profits compared to the share price.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76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52 Week 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Shows the highest/lowest price when the stock had been traded during the 52 week time period.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These values tells investors how volatile the stock price is during the 52 week period.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80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52 Week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Market 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Measures the worth of the company in the market.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55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EBITDA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Measures the company’s overall performance in the market.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59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Price/Sales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Compares the company’s stock price to revenues.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8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Price/Book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Measures the market’s value of a company compared to the book value.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 Filings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URL containing information in relation to the company.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7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4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747-2102-820B-4CAE-C5A6FC31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69"/>
            <a:ext cx="10515600" cy="1107781"/>
          </a:xfrm>
        </p:spPr>
        <p:txBody>
          <a:bodyPr/>
          <a:lstStyle/>
          <a:p>
            <a:r>
              <a:rPr lang="en-US" dirty="0"/>
              <a:t>Selecting and Creating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0B92-D2F5-42B1-84FD-55281CB8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Created a </a:t>
            </a:r>
            <a:r>
              <a:rPr lang="en-US" dirty="0" err="1"/>
              <a:t>numpy</a:t>
            </a:r>
            <a:r>
              <a:rPr lang="en-US" dirty="0"/>
              <a:t> array with fixed datatypes and added data from tab delimited text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999F-A9CC-8C0E-3CB3-F1FF9DE5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58" y="1811112"/>
            <a:ext cx="7381780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8CFBA-FD58-A244-F4E0-B50AB081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91" y="4044406"/>
            <a:ext cx="4064714" cy="2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29DFC0-FC8F-BE73-A9C5-AFD2FE7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1" y="821931"/>
            <a:ext cx="11857337" cy="52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F286-D89D-E06A-517E-BF00DC6A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93"/>
            <a:ext cx="10515600" cy="1003834"/>
          </a:xfrm>
        </p:spPr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CFC6-A6AA-BB1C-D689-5F0C76A8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76" y="1126193"/>
            <a:ext cx="10515600" cy="4351338"/>
          </a:xfrm>
        </p:spPr>
        <p:txBody>
          <a:bodyPr/>
          <a:lstStyle/>
          <a:p>
            <a:r>
              <a:rPr lang="en-US" dirty="0"/>
              <a:t>Replaced numeric columns where value is 0 with sentinel value ‘nan’ so statistical calculations can ignore these values.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CCD4A-265D-6563-53F7-B58B8F5F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0" y="2047547"/>
            <a:ext cx="4259892" cy="2669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B9DD2-0744-997D-64C3-CBB8E910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3" y="4687336"/>
            <a:ext cx="4942237" cy="1722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0B32A-4A4A-D41E-4BD1-1C33658F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57" y="2047547"/>
            <a:ext cx="5109741" cy="21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B4B86-3150-DFBC-DC84-C77635D3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257" y="4387954"/>
            <a:ext cx="6154869" cy="24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C260-F855-A817-0C1D-60FA1C3E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60174"/>
          </a:xfrm>
        </p:spPr>
        <p:txBody>
          <a:bodyPr/>
          <a:lstStyle/>
          <a:p>
            <a:r>
              <a:rPr lang="en-US" dirty="0"/>
              <a:t>Viewing the columns where ‘nan’ exists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568E0-D02D-FCA2-BE48-59CFADEE2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1" y="1060175"/>
            <a:ext cx="5796350" cy="3551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4C715-DB09-4462-53CE-93430099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1" y="1060175"/>
            <a:ext cx="6161477" cy="54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6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E62D-3B78-FB89-1387-DB31975C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2B16-D513-5D65-22C3-5411682B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User will be able to replace sentinel values ‘nan’ with a new value if it exists. 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For those companies with missing Dividend Yield values, could not find information on the internet. </a:t>
            </a:r>
            <a:r>
              <a:rPr lang="en-US" b="0" i="0" dirty="0">
                <a:effectLst/>
                <a:latin typeface="Century Schoolbook" panose="02040604050505020304" pitchFamily="18" charset="0"/>
              </a:rPr>
              <a:t>Therefore, these values will remain as sentinel value ‘nan’.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658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747</TotalTime>
  <Words>1373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Century Schoolbook</vt:lpstr>
      <vt:lpstr>Wingdings 2</vt:lpstr>
      <vt:lpstr>View</vt:lpstr>
      <vt:lpstr>Office Theme</vt:lpstr>
      <vt:lpstr>S&amp;P 500 Companies Analysis</vt:lpstr>
      <vt:lpstr>Objectives</vt:lpstr>
      <vt:lpstr>About Data</vt:lpstr>
      <vt:lpstr>Dataset Fields:</vt:lpstr>
      <vt:lpstr>Selecting and Creating Dataset</vt:lpstr>
      <vt:lpstr>PowerPoint Presentation</vt:lpstr>
      <vt:lpstr>Cleaning Dataset</vt:lpstr>
      <vt:lpstr>Viewing the columns where ‘nan’ exists</vt:lpstr>
      <vt:lpstr>User Input</vt:lpstr>
      <vt:lpstr>PowerPoint Presentation</vt:lpstr>
      <vt:lpstr>Updated Data</vt:lpstr>
      <vt:lpstr>Report 1</vt:lpstr>
      <vt:lpstr>PowerPoint Presentation</vt:lpstr>
      <vt:lpstr>PowerPoint Presentation</vt:lpstr>
      <vt:lpstr>PowerPoint Presentation</vt:lpstr>
      <vt:lpstr>Report 2</vt:lpstr>
      <vt:lpstr>PowerPoint Presentation</vt:lpstr>
      <vt:lpstr>PowerPoint Presentation</vt:lpstr>
      <vt:lpstr>PowerPoint Presentation</vt:lpstr>
      <vt:lpstr>PowerPoint Presentation</vt:lpstr>
      <vt:lpstr>Report 3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</dc:creator>
  <cp:lastModifiedBy>Kanna</cp:lastModifiedBy>
  <cp:revision>14</cp:revision>
  <dcterms:created xsi:type="dcterms:W3CDTF">2023-03-25T17:36:37Z</dcterms:created>
  <dcterms:modified xsi:type="dcterms:W3CDTF">2023-03-28T02:40:24Z</dcterms:modified>
</cp:coreProperties>
</file>