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306" r:id="rId15"/>
    <p:sldId id="1307"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8" Type="http://schemas.openxmlformats.org/officeDocument/2006/relationships/image" Target="../media/image7.jpe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jpe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133021" y="3653316"/>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27444" y="3904252"/>
            <a:ext cx="3254056"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POORNA CHANDRA GANESH </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 513521104036</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32562" y="3822445"/>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876376"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309" y="3869804"/>
            <a:ext cx="2095554" cy="600164"/>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Annai Mira College of Engineering and Technology (5135)</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C748992-741F-3223-4A91-128FBE2A5B5F}"/>
              </a:ext>
            </a:extLst>
          </p:cNvPr>
          <p:cNvPicPr>
            <a:picLocks noChangeAspect="1"/>
          </p:cNvPicPr>
          <p:nvPr/>
        </p:nvPicPr>
        <p:blipFill>
          <a:blip r:embed="rId2"/>
          <a:stretch>
            <a:fillRect/>
          </a:stretch>
        </p:blipFill>
        <p:spPr>
          <a:xfrm>
            <a:off x="961570" y="1427113"/>
            <a:ext cx="6848929" cy="3429000"/>
          </a:xfrm>
          <a:prstGeom prst="rect">
            <a:avLst/>
          </a:prstGeom>
        </p:spPr>
      </p:pic>
      <p:sp>
        <p:nvSpPr>
          <p:cNvPr id="8" name="TextBox 7">
            <a:extLst>
              <a:ext uri="{FF2B5EF4-FFF2-40B4-BE49-F238E27FC236}">
                <a16:creationId xmlns:a16="http://schemas.microsoft.com/office/drawing/2014/main" id="{84F61B9B-B42B-53E9-DD50-69428A3D08F1}"/>
              </a:ext>
            </a:extLst>
          </p:cNvPr>
          <p:cNvSpPr txBox="1"/>
          <p:nvPr/>
        </p:nvSpPr>
        <p:spPr>
          <a:xfrm>
            <a:off x="3233965" y="780467"/>
            <a:ext cx="4576534" cy="369332"/>
          </a:xfrm>
          <a:prstGeom prst="rect">
            <a:avLst/>
          </a:prstGeom>
          <a:noFill/>
        </p:spPr>
        <p:txBody>
          <a:bodyPr wrap="square">
            <a:spAutoFit/>
          </a:bodyPr>
          <a:lstStyle/>
          <a:p>
            <a:r>
              <a:rPr lang="en-US" sz="1800" dirty="0"/>
              <a:t>Find Bus and Booking</a:t>
            </a:r>
          </a:p>
        </p:txBody>
      </p:sp>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dirty="0"/>
              <a:t>booking details </a:t>
            </a:r>
            <a:endParaRPr lang="en-US" sz="2400" b="1" dirty="0">
              <a:latin typeface="Arial MT"/>
            </a:endParaRPr>
          </a:p>
        </p:txBody>
      </p:sp>
      <p:pic>
        <p:nvPicPr>
          <p:cNvPr id="4" name="Picture 4">
            <a:extLst>
              <a:ext uri="{FF2B5EF4-FFF2-40B4-BE49-F238E27FC236}">
                <a16:creationId xmlns:a16="http://schemas.microsoft.com/office/drawing/2014/main" id="{DDDCB555-1DD3-1F1B-40D0-511BE10ECC02}"/>
              </a:ext>
            </a:extLst>
          </p:cNvPr>
          <p:cNvPicPr>
            <a:picLocks noChangeAspect="1"/>
          </p:cNvPicPr>
          <p:nvPr/>
        </p:nvPicPr>
        <p:blipFill>
          <a:blip r:embed="rId2"/>
          <a:stretch>
            <a:fillRect/>
          </a:stretch>
        </p:blipFill>
        <p:spPr>
          <a:xfrm>
            <a:off x="807356" y="1367435"/>
            <a:ext cx="7257143" cy="3429000"/>
          </a:xfrm>
          <a:prstGeom prst="rect">
            <a:avLst/>
          </a:prstGeom>
        </p:spPr>
      </p:pic>
    </p:spTree>
    <p:extLst>
      <p:ext uri="{BB962C8B-B14F-4D97-AF65-F5344CB8AC3E}">
        <p14:creationId xmlns:p14="http://schemas.microsoft.com/office/powerpoint/2010/main" val="109900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dirty="0"/>
              <a:t>List of Bookings | Cancel Booking</a:t>
            </a:r>
            <a:endParaRPr lang="en-US" sz="2400" b="1" dirty="0">
              <a:latin typeface="Arial MT"/>
            </a:endParaRPr>
          </a:p>
        </p:txBody>
      </p:sp>
      <p:pic>
        <p:nvPicPr>
          <p:cNvPr id="3" name="Picture 4">
            <a:extLst>
              <a:ext uri="{FF2B5EF4-FFF2-40B4-BE49-F238E27FC236}">
                <a16:creationId xmlns:a16="http://schemas.microsoft.com/office/drawing/2014/main" id="{51E412F3-E383-0B7E-DF25-4609154A2613}"/>
              </a:ext>
            </a:extLst>
          </p:cNvPr>
          <p:cNvPicPr>
            <a:picLocks noChangeAspect="1"/>
          </p:cNvPicPr>
          <p:nvPr/>
        </p:nvPicPr>
        <p:blipFill>
          <a:blip r:embed="rId2"/>
          <a:stretch>
            <a:fillRect/>
          </a:stretch>
        </p:blipFill>
        <p:spPr>
          <a:xfrm>
            <a:off x="628560" y="1401537"/>
            <a:ext cx="7390583" cy="3429000"/>
          </a:xfrm>
          <a:prstGeom prst="rect">
            <a:avLst/>
          </a:prstGeom>
        </p:spPr>
      </p:pic>
    </p:spTree>
    <p:extLst>
      <p:ext uri="{BB962C8B-B14F-4D97-AF65-F5344CB8AC3E}">
        <p14:creationId xmlns:p14="http://schemas.microsoft.com/office/powerpoint/2010/main" val="413401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226FFD1-19E3-AF7D-CF56-58C3DD3209AD}"/>
              </a:ext>
            </a:extLst>
          </p:cNvPr>
          <p:cNvSpPr txBox="1"/>
          <p:nvPr/>
        </p:nvSpPr>
        <p:spPr>
          <a:xfrm>
            <a:off x="254000" y="1435099"/>
            <a:ext cx="85725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1.Mobile App Development:</a:t>
            </a:r>
            <a:endParaRPr lang="en-US" dirty="0"/>
          </a:p>
          <a:p>
            <a:endParaRPr lang="en-US" dirty="0"/>
          </a:p>
          <a:p>
            <a:r>
              <a:rPr lang="en-US"/>
              <a:t>2. Integration with Travel APIs</a:t>
            </a:r>
          </a:p>
          <a:p>
            <a:endParaRPr lang="en-US" dirty="0"/>
          </a:p>
          <a:p>
            <a:r>
              <a:rPr lang="en-US"/>
              <a:t>3. Personalized Recommendations</a:t>
            </a:r>
          </a:p>
          <a:p>
            <a:endParaRPr lang="en-US" dirty="0"/>
          </a:p>
          <a:p>
            <a:r>
              <a:rPr lang="en-US"/>
              <a:t>4.Multi-language Support</a:t>
            </a:r>
          </a:p>
          <a:p>
            <a:endParaRPr lang="en-US" dirty="0"/>
          </a:p>
          <a:p>
            <a:r>
              <a:rPr lang="en-US" dirty="0"/>
              <a:t>5. Dynamic Pricing and Revenue Management.</a:t>
            </a:r>
          </a:p>
          <a:p>
            <a:endParaRPr lang="en-US" dirty="0"/>
          </a:p>
          <a:p>
            <a:r>
              <a:rPr lang="en-US" dirty="0"/>
              <a:t>6. Social Integration</a:t>
            </a:r>
          </a:p>
          <a:p>
            <a:endParaRPr lang="en-US" dirty="0"/>
          </a:p>
          <a:p>
            <a:r>
              <a:rPr lang="en-US" dirty="0"/>
              <a:t>7.Voice-enabled Booking Assistant</a:t>
            </a:r>
          </a:p>
          <a:p>
            <a:endParaRPr lang="en-US" dirty="0"/>
          </a:p>
          <a:p>
            <a:r>
              <a:rPr lang="en-US"/>
              <a:t>8. Blockchain-based Ticketing System</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27EFF490-9646-72C8-EBAD-2EBE3C72D46E}"/>
              </a:ext>
            </a:extLst>
          </p:cNvPr>
          <p:cNvSpPr txBox="1"/>
          <p:nvPr/>
        </p:nvSpPr>
        <p:spPr>
          <a:xfrm>
            <a:off x="355600" y="1371600"/>
            <a:ext cx="839470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bus reservation system developed using Python and Django revolutionizes the way users book and manage bus tickets, providing a seamless and user-friendly experience from start to finish.</a:t>
            </a:r>
          </a:p>
          <a:p>
            <a:endParaRPr lang="en-US"/>
          </a:p>
          <a:p>
            <a:pPr marL="285750" indent="-285750">
              <a:buChar char="•"/>
            </a:pPr>
            <a:r>
              <a:rPr lang="en-US" dirty="0"/>
              <a:t>By automating and streamlining the reservation process, the system offers users greater convenience and flexibility in planning their travel, saving time and effort in booking tickets.</a:t>
            </a:r>
          </a:p>
          <a:p>
            <a:endParaRPr lang="en-US"/>
          </a:p>
          <a:p>
            <a:pPr marL="285750" indent="-285750">
              <a:buChar char="•"/>
            </a:pPr>
            <a:r>
              <a:rPr lang="en-US" dirty="0"/>
              <a:t>Bus operators benefit from robust tools and analytics provided by the system, enabling them to optimize schedules, manage seat availability, and make data-driven decisions to enhance operational efficiency and revenue generation.</a:t>
            </a:r>
          </a:p>
          <a:p>
            <a:pPr marL="285750" indent="-285750">
              <a:buChar char="•"/>
            </a:pPr>
            <a:endParaRPr lang="en-US" dirty="0"/>
          </a:p>
          <a:p>
            <a:pPr marL="285750" indent="-285750">
              <a:buChar char="•"/>
            </a:pPr>
            <a:r>
              <a:rPr lang="en-US" dirty="0"/>
              <a:t>With features such as real-time seat availability updates, secure payment integration, and personalized recommendations, the system sets new standards for bus reservation platforms, driving innovation and setting the stage for future advancements in the travel industry.</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1F557630-9D05-26D4-2B56-7FFE7BD21F68}"/>
              </a:ext>
            </a:extLst>
          </p:cNvPr>
          <p:cNvSpPr txBox="1"/>
          <p:nvPr/>
        </p:nvSpPr>
        <p:spPr>
          <a:xfrm>
            <a:off x="330199" y="1244599"/>
            <a:ext cx="8343899"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project aims to develop a modern bus reservation system using Python and the Django web framework. In today's fast-paced world, efficient transportation services are crucial, and this system aims to streamline the bus booking process for both passengers and bus operators. The system will allow users to browse available buses, view schedules, reserve seats, and manage their bookings conveniently through a user-friendly web interface.</a:t>
            </a:r>
          </a:p>
          <a:p>
            <a:endParaRPr lang="en-US" dirty="0"/>
          </a:p>
          <a:p>
            <a:pPr marL="285750" indent="-285750">
              <a:buChar char="•"/>
            </a:pPr>
            <a:r>
              <a:rPr lang="en-US" dirty="0"/>
              <a:t>The booking process is user-friendly, with registered users able to select their preferred bus, choose seats</a:t>
            </a:r>
          </a:p>
          <a:p>
            <a:pPr marL="285750" indent="-285750">
              <a:buChar char="•"/>
            </a:pPr>
            <a:endParaRPr lang="en-US" dirty="0"/>
          </a:p>
          <a:p>
            <a:pPr marL="285750" indent="-285750">
              <a:buChar char="•"/>
            </a:pPr>
            <a:r>
              <a:rPr lang="en-US" dirty="0"/>
              <a:t>Passengers can search and browse available buses based on criteria such as origin, destination, date, and time. The system will provide relevant information about available routes, schedules, and fares.</a:t>
            </a:r>
          </a:p>
          <a:p>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F207EA0-CE1A-B2C5-7427-A116E8697619}"/>
              </a:ext>
            </a:extLst>
          </p:cNvPr>
          <p:cNvSpPr txBox="1"/>
          <p:nvPr/>
        </p:nvSpPr>
        <p:spPr>
          <a:xfrm>
            <a:off x="241300" y="1219199"/>
            <a:ext cx="853440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Implementing a system that accurately reflects real-time seat availability across different buses and routes presents a significant technical challenge. The system must update seat availability instantly as bookings are made or canceled to prevent overbooking and ensure a smooth booking experience for </a:t>
            </a:r>
            <a:r>
              <a:rPr lang="en-US" dirty="0" err="1"/>
              <a:t>passengers.Ensuring</a:t>
            </a:r>
            <a:r>
              <a:rPr lang="en-US" dirty="0"/>
              <a:t> secure user authentication and data privacy is crucial to protect sensitive customer information and prevent unauthorized access to the reservation system. Robust security measures must be implemented to safeguard user credentials, payment details, and personal information.</a:t>
            </a:r>
          </a:p>
          <a:p>
            <a:endParaRPr lang="en-US" dirty="0"/>
          </a:p>
          <a:p>
            <a:pPr marL="285750" indent="-285750">
              <a:buChar char="•"/>
            </a:pPr>
            <a:r>
              <a:rPr lang="en-US" dirty="0"/>
              <a:t>Designing an intuitive and user-friendly interface is critical to ensuring a positive user experience. The project must prioritize usability, accessibility, and responsiveness across different devices to cater to a diverse range of users and enhance overall satisfaction with the reservation process.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2009322" y="321087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EB6F0AD-1758-D081-9D83-1E05FD1E603E}"/>
              </a:ext>
            </a:extLst>
          </p:cNvPr>
          <p:cNvSpPr txBox="1"/>
          <p:nvPr/>
        </p:nvSpPr>
        <p:spPr>
          <a:xfrm>
            <a:off x="234950" y="1594757"/>
            <a:ext cx="86740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dirty="0"/>
              <a:t>The project aims to develop a modern bus reservation system using Python and Django to streamline the booking process for passengers and improve management capabilities for bus operators.</a:t>
            </a:r>
          </a:p>
          <a:p>
            <a:endParaRPr lang="en-US" dirty="0"/>
          </a:p>
          <a:p>
            <a:pPr marL="285750" indent="-285750">
              <a:buChar char="•"/>
            </a:pPr>
            <a:r>
              <a:rPr lang="en-US" dirty="0"/>
              <a:t>The system will include features such as user registration and authentication, browsing and searching for buses, seat reservation, booking management, admin panel for bus operators, payment integration, responsive design, and robust security measures.</a:t>
            </a:r>
          </a:p>
          <a:p>
            <a:endParaRPr lang="en-US" dirty="0"/>
          </a:p>
          <a:p>
            <a:pPr marL="285750" indent="-285750">
              <a:buChar char="•"/>
            </a:pPr>
            <a:r>
              <a:rPr lang="en-US" dirty="0"/>
              <a:t>Challenges include implementing real-time seat availability updates, ensuring secure user authentication and data privacy, integrating with payment gateways, ensuring scalability and performance, and designing an intuitive user interface.</a:t>
            </a:r>
          </a:p>
          <a:p>
            <a:pPr marL="285750" indent="-285750">
              <a:buChar char="•"/>
            </a:pPr>
            <a:endParaRPr lang="en-US" dirty="0"/>
          </a:p>
          <a:p>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4185761"/>
          </a:xfrm>
          <a:prstGeom prst="rect">
            <a:avLst/>
          </a:prstGeom>
          <a:noFill/>
        </p:spPr>
        <p:txBody>
          <a:bodyPr wrap="square" lIns="91440" tIns="45720" rIns="91440" bIns="45720" anchor="t">
            <a:spAutoFit/>
          </a:bodyPr>
          <a:lstStyle/>
          <a:p>
            <a:pPr marL="285750" indent="-285750">
              <a:buChar char="•"/>
            </a:pPr>
            <a:r>
              <a:rPr lang="en-US" b="1" dirty="0"/>
              <a:t>Real-time Seat Availability Updates:</a:t>
            </a:r>
            <a:r>
              <a:rPr lang="en-US" dirty="0"/>
              <a:t> Implement a system that provides real-time updates on seat availability across different buses and routes, ensuring accurate information for passengers and preventing overbooking.</a:t>
            </a:r>
          </a:p>
          <a:p>
            <a:pPr marL="285750" indent="-285750">
              <a:buChar char="•"/>
            </a:pPr>
            <a:endParaRPr lang="en-US" b="1" dirty="0"/>
          </a:p>
          <a:p>
            <a:pPr marL="285750" indent="-285750">
              <a:buChar char="•"/>
            </a:pPr>
            <a:r>
              <a:rPr lang="en-US" b="1" dirty="0"/>
              <a:t>Secure User Authentication and Data Privacy:</a:t>
            </a:r>
            <a:r>
              <a:rPr lang="en-US" dirty="0"/>
              <a:t> Employ robust security measures to ensure secure user authentication and protect sensitive customer information, safeguarding user credentials, payment details, and personal data.</a:t>
            </a:r>
          </a:p>
          <a:p>
            <a:pPr marL="285750" indent="-285750">
              <a:buChar char="•"/>
            </a:pPr>
            <a:endParaRPr lang="en-US" b="1" dirty="0"/>
          </a:p>
          <a:p>
            <a:pPr marL="285750" indent="-285750">
              <a:buChar char="•"/>
            </a:pPr>
            <a:r>
              <a:rPr lang="en-US" b="1" dirty="0"/>
              <a:t>Payment Gateway Integration:</a:t>
            </a:r>
            <a:r>
              <a:rPr lang="en-US" dirty="0"/>
              <a:t> Integrate with reliable payment gateways to facilitate secure online payments, supporting various payment methods and ensuring seamless transactions for passengers and reliable revenue collection for bus operators.</a:t>
            </a:r>
          </a:p>
          <a:p>
            <a:pPr marL="285750" indent="-285750">
              <a:buChar char="•"/>
            </a:pPr>
            <a:endParaRPr lang="en-US" b="1" dirty="0"/>
          </a:p>
          <a:p>
            <a:pPr marL="285750" indent="-285750">
              <a:buChar char="•"/>
            </a:pPr>
            <a:r>
              <a:rPr lang="en-US" b="1" dirty="0"/>
              <a:t>Scalability and Performance Optimization:</a:t>
            </a:r>
            <a:r>
              <a:rPr lang="en-US" dirty="0"/>
              <a:t> Optimize database management, caching mechanisms, and server infrastructure to ensure scalability and optimal performance, accommodating growing user demands without compromising system responsiveness.</a:t>
            </a:r>
          </a:p>
          <a:p>
            <a:pPr marL="285750" indent="-285750">
              <a:buChar char="•"/>
            </a:pPr>
            <a:endParaRPr lang="en-US" dirty="0">
              <a:solidFill>
                <a:srgbClr val="374151"/>
              </a:solidFill>
            </a:endParaRPr>
          </a:p>
          <a:p>
            <a:pPr marL="285750" indent="-285750">
              <a:buChar char="•"/>
            </a:pPr>
            <a:endParaRPr lang="en-US" dirty="0">
              <a:solidFill>
                <a:srgbClr val="374151"/>
              </a:solidFill>
            </a:endParaRPr>
          </a:p>
          <a:p>
            <a:endParaRPr lang="en-US"/>
          </a:p>
          <a:p>
            <a:endParaRPr lang="en-US" dirty="0">
              <a:solidFill>
                <a:srgbClr val="374151"/>
              </a:solidFill>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525927941"/>
              </p:ext>
            </p:extLst>
          </p:nvPr>
        </p:nvGraphicFramePr>
        <p:xfrm>
          <a:off x="98643"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5370" y="1286030"/>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descr="A group of colorful shields with white text&#10;&#10;Description automatically generated">
            <a:extLst>
              <a:ext uri="{FF2B5EF4-FFF2-40B4-BE49-F238E27FC236}">
                <a16:creationId xmlns:a16="http://schemas.microsoft.com/office/drawing/2014/main" id="{40125AE2-E0B3-896A-4D18-CAACAF349207}"/>
              </a:ext>
            </a:extLst>
          </p:cNvPr>
          <p:cNvPicPr>
            <a:picLocks noChangeAspect="1"/>
          </p:cNvPicPr>
          <p:nvPr/>
        </p:nvPicPr>
        <p:blipFill>
          <a:blip r:embed="rId8"/>
          <a:stretch>
            <a:fillRect/>
          </a:stretch>
        </p:blipFill>
        <p:spPr>
          <a:xfrm>
            <a:off x="484157" y="1632549"/>
            <a:ext cx="3086100" cy="3086100"/>
          </a:xfrm>
          <a:prstGeom prst="rect">
            <a:avLst/>
          </a:prstGeom>
        </p:spPr>
      </p:pic>
      <p:pic>
        <p:nvPicPr>
          <p:cNvPr id="8" name="Picture 7" descr="A black and green background with white text and blue plus&#10;&#10;Description automatically generated">
            <a:extLst>
              <a:ext uri="{FF2B5EF4-FFF2-40B4-BE49-F238E27FC236}">
                <a16:creationId xmlns:a16="http://schemas.microsoft.com/office/drawing/2014/main" id="{5C69ECBF-EA7F-8465-F51E-180D458DD394}"/>
              </a:ext>
            </a:extLst>
          </p:cNvPr>
          <p:cNvPicPr>
            <a:picLocks noChangeAspect="1"/>
          </p:cNvPicPr>
          <p:nvPr/>
        </p:nvPicPr>
        <p:blipFill>
          <a:blip r:embed="rId9"/>
          <a:stretch>
            <a:fillRect/>
          </a:stretch>
        </p:blipFill>
        <p:spPr>
          <a:xfrm>
            <a:off x="4733745" y="1598805"/>
            <a:ext cx="4129897" cy="27977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AC05379-3515-7C5A-AAAF-C7FB3E68F7CA}"/>
              </a:ext>
            </a:extLst>
          </p:cNvPr>
          <p:cNvSpPr txBox="1"/>
          <p:nvPr/>
        </p:nvSpPr>
        <p:spPr>
          <a:xfrm>
            <a:off x="254000" y="1181100"/>
            <a:ext cx="861060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t>Database Modeling:</a:t>
            </a:r>
            <a:r>
              <a:rPr lang="en-US" dirty="0"/>
              <a:t> Utilize Django's ORM to define database models for buses, reservations, users, etc., ensuring proper relationships between entities and efficient data storage.</a:t>
            </a:r>
          </a:p>
          <a:p>
            <a:pPr marL="285750" indent="-285750">
              <a:buChar char="•"/>
            </a:pPr>
            <a:endParaRPr lang="en-US" dirty="0"/>
          </a:p>
          <a:p>
            <a:pPr marL="285750" indent="-285750">
              <a:buChar char="•"/>
            </a:pPr>
            <a:r>
              <a:rPr lang="en-US" b="1" dirty="0"/>
              <a:t>Reservation Process Flow:</a:t>
            </a:r>
            <a:r>
              <a:rPr lang="en-US" dirty="0"/>
              <a:t> Implement a streamlined reservation process, allowing users to search for available buses, select seats, make reservations, and manage bookings seamlessly through the web interface.</a:t>
            </a:r>
          </a:p>
          <a:p>
            <a:pPr marL="285750" indent="-285750">
              <a:buChar char="•"/>
            </a:pPr>
            <a:endParaRPr lang="en-US" dirty="0"/>
          </a:p>
          <a:p>
            <a:pPr marL="285750" indent="-285750">
              <a:buChar char="•"/>
            </a:pPr>
            <a:r>
              <a:rPr lang="en-US" b="1" dirty="0"/>
              <a:t>Real-time Seat Availability:</a:t>
            </a:r>
            <a:r>
              <a:rPr lang="en-US" dirty="0"/>
              <a:t> Develop algorithms to update seat availability in real-time based on bookings and cancellations, ensuring accurate availability information for users during the reservation process.</a:t>
            </a:r>
          </a:p>
          <a:p>
            <a:pPr marL="285750" indent="-285750">
              <a:buChar char="•"/>
            </a:pPr>
            <a:endParaRPr lang="en-US" dirty="0"/>
          </a:p>
          <a:p>
            <a:pPr marL="285750" indent="-285750">
              <a:buChar char="•"/>
            </a:pPr>
            <a:r>
              <a:rPr lang="en-US" b="1" dirty="0"/>
              <a:t>Testing and Validation and User Feedback:</a:t>
            </a:r>
            <a:r>
              <a:rPr lang="en-US" dirty="0"/>
              <a:t> Conduct thorough testing to validate the system's functionality, including unit tests, integration tests, and user acceptance testing, ensuring that the system performs as expected and meets user </a:t>
            </a:r>
            <a:r>
              <a:rPr lang="en-US" err="1"/>
              <a:t>requirements.Gather</a:t>
            </a:r>
            <a:r>
              <a:rPr lang="en-US" dirty="0"/>
              <a:t> user feedback through surveys, usability testing, and analytics to identify areas for improvement and iterate on the system to enhance user satisfaction and optimize performance over time.</a:t>
            </a:r>
          </a:p>
          <a:p>
            <a:pPr marL="285750" indent="-285750">
              <a:buChar char="•"/>
            </a:pPr>
            <a:endParaRPr lang="en-US"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latin typeface="Arial MT"/>
              </a:rPr>
              <a:t>Homepage | Login</a:t>
            </a:r>
          </a:p>
        </p:txBody>
      </p:sp>
      <p:pic>
        <p:nvPicPr>
          <p:cNvPr id="3" name="Picture 3">
            <a:extLst>
              <a:ext uri="{FF2B5EF4-FFF2-40B4-BE49-F238E27FC236}">
                <a16:creationId xmlns:a16="http://schemas.microsoft.com/office/drawing/2014/main" id="{215E750F-4CA3-1F01-496C-26A9A2B05106}"/>
              </a:ext>
            </a:extLst>
          </p:cNvPr>
          <p:cNvPicPr>
            <a:picLocks noChangeAspect="1"/>
          </p:cNvPicPr>
          <p:nvPr/>
        </p:nvPicPr>
        <p:blipFill>
          <a:blip r:embed="rId2"/>
          <a:stretch>
            <a:fillRect/>
          </a:stretch>
        </p:blipFill>
        <p:spPr>
          <a:xfrm>
            <a:off x="907143" y="1165680"/>
            <a:ext cx="7329714" cy="342900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28</TotalTime>
  <Words>101</Words>
  <Application>Microsoft Office PowerPoint</Application>
  <PresentationFormat>On-screen Show (16:9)</PresentationFormat>
  <Paragraphs>40</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 | Login</vt:lpstr>
      <vt:lpstr>PowerPoint Presentation</vt:lpstr>
      <vt:lpstr>booking details </vt:lpstr>
      <vt:lpstr>List of Bookings | Cancel Booking</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916369556211</cp:lastModifiedBy>
  <cp:revision>424</cp:revision>
  <dcterms:modified xsi:type="dcterms:W3CDTF">2024-04-09T07:57:45Z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