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1" r:id="rId3"/>
    <p:sldId id="264" r:id="rId4"/>
    <p:sldId id="262" r:id="rId5"/>
    <p:sldId id="265" r:id="rId6"/>
    <p:sldId id="266" r:id="rId7"/>
    <p:sldId id="260" r:id="rId8"/>
    <p:sldId id="267" r:id="rId9"/>
    <p:sldId id="268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edrosa Bustos 2" initials="APB2" lastIdx="1" clrIdx="0">
    <p:extLst>
      <p:ext uri="{19B8F6BF-5375-455C-9EA6-DF929625EA0E}">
        <p15:presenceInfo xmlns:p15="http://schemas.microsoft.com/office/powerpoint/2012/main" userId="Angela Pedrosa Bustos 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60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2T04:04:13.968" idx="1">
    <p:pos x="1008" y="1978"/>
    <p:text>en vez de ver solo el vídeo, necesitamos ver transmisión,,,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7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78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83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39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51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83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538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86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55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3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36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47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6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7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41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E5D-33CF-411D-8190-6505647B94A7}" type="datetimeFigureOut">
              <a:rPr lang="es-ES" smtClean="0"/>
              <a:pPr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7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" y="506456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FDTD in dispersive media: </a:t>
            </a:r>
            <a:r>
              <a:rPr lang="es-ES" b="1" dirty="0" err="1"/>
              <a:t>Complex-Conjugate</a:t>
            </a:r>
            <a:br>
              <a:rPr lang="es-ES" b="1" dirty="0"/>
            </a:br>
            <a:r>
              <a:rPr lang="es-ES" b="1" dirty="0"/>
              <a:t>Pole-</a:t>
            </a:r>
            <a:r>
              <a:rPr lang="es-ES" b="1" dirty="0" err="1"/>
              <a:t>Residue</a:t>
            </a:r>
            <a:r>
              <a:rPr lang="es-ES" b="1" dirty="0"/>
              <a:t> </a:t>
            </a:r>
            <a:r>
              <a:rPr lang="es-ES" b="1" dirty="0" err="1"/>
              <a:t>Pairs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endParaRPr lang="es-ES" b="1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FE8168DA-D5BC-48E9-B8EB-72EA9113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46185" cy="450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Dispersive material: waves of different frequencies travel at different velocities</a:t>
            </a:r>
          </a:p>
          <a:p>
            <a:endParaRPr lang="en-US" dirty="0"/>
          </a:p>
          <a:p>
            <a:r>
              <a:rPr lang="en-US" b="1" dirty="0"/>
              <a:t>How do we model the media?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702143-9500-4BF4-8FDC-5DE758A41F8F}"/>
              </a:ext>
            </a:extLst>
          </p:cNvPr>
          <p:cNvGrpSpPr/>
          <p:nvPr/>
        </p:nvGrpSpPr>
        <p:grpSpPr>
          <a:xfrm>
            <a:off x="7794152" y="2052918"/>
            <a:ext cx="3570020" cy="3887925"/>
            <a:chOff x="7794152" y="2052918"/>
            <a:chExt cx="3570020" cy="3887925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1A4064-7C29-4709-81DE-8E2171145C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t="69380" r="81906"/>
            <a:stretch/>
          </p:blipFill>
          <p:spPr bwMode="auto">
            <a:xfrm>
              <a:off x="7794152" y="2052919"/>
              <a:ext cx="792472" cy="3887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D70C75B-BC29-4ED1-9913-D2703F00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291" y="2052918"/>
              <a:ext cx="3329881" cy="3675842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A9D0637-B20E-4A74-A514-7162FC003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4152" y="3844539"/>
              <a:ext cx="3570020" cy="2096303"/>
            </a:xfrm>
            <a:prstGeom prst="rect">
              <a:avLst/>
            </a:prstGeom>
          </p:spPr>
        </p:pic>
      </p:grp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BED69599-B0BF-48F1-B160-068B2D633EAA}"/>
              </a:ext>
            </a:extLst>
          </p:cNvPr>
          <p:cNvSpPr txBox="1">
            <a:spLocks/>
          </p:cNvSpPr>
          <p:nvPr/>
        </p:nvSpPr>
        <p:spPr>
          <a:xfrm>
            <a:off x="157066" y="5851611"/>
            <a:ext cx="9056381" cy="450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María Pedrosa Bustos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Computational Methods in Non-Linear Physics - </a:t>
            </a:r>
            <a:r>
              <a:rPr lang="en-US" dirty="0" err="1"/>
              <a:t>FisyMat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9780"/>
            <a:ext cx="6886755" cy="6262777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Clase</a:t>
            </a:r>
            <a:r>
              <a:rPr lang="en-US" sz="1800" dirty="0"/>
              <a:t> </a:t>
            </a:r>
            <a:r>
              <a:rPr lang="en-US" sz="1800" dirty="0" err="1"/>
              <a:t>aparte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 err="1"/>
              <a:t>Varias</a:t>
            </a:r>
            <a:r>
              <a:rPr lang="en-US" sz="1800" dirty="0"/>
              <a:t> walls</a:t>
            </a:r>
          </a:p>
          <a:p>
            <a:pPr algn="l"/>
            <a:r>
              <a:rPr lang="en-US" sz="1800" dirty="0"/>
              <a:t>No </a:t>
            </a:r>
            <a:r>
              <a:rPr lang="en-US" sz="1800" dirty="0" err="1"/>
              <a:t>puede</a:t>
            </a:r>
            <a:r>
              <a:rPr lang="en-US" sz="1800" dirty="0"/>
              <a:t> ser de 1nm, es </a:t>
            </a:r>
            <a:r>
              <a:rPr lang="en-US" sz="1800" dirty="0" err="1"/>
              <a:t>muy</a:t>
            </a:r>
            <a:r>
              <a:rPr lang="en-US" sz="1800" dirty="0"/>
              <a:t> </a:t>
            </a:r>
            <a:r>
              <a:rPr lang="en-US" sz="1800" dirty="0" err="1"/>
              <a:t>pequeño</a:t>
            </a:r>
            <a:r>
              <a:rPr lang="en-US" sz="1800" dirty="0"/>
              <a:t>!!</a:t>
            </a:r>
          </a:p>
          <a:p>
            <a:pPr algn="l"/>
            <a:r>
              <a:rPr lang="en-US" sz="1800" dirty="0" err="1"/>
              <a:t>Normalizar</a:t>
            </a:r>
            <a:r>
              <a:rPr lang="en-US" sz="1800" dirty="0"/>
              <a:t> </a:t>
            </a:r>
            <a:r>
              <a:rPr lang="en-US" sz="1800" dirty="0" err="1"/>
              <a:t>frec</a:t>
            </a:r>
            <a:r>
              <a:rPr lang="en-US" sz="1800" dirty="0"/>
              <a:t>.</a:t>
            </a:r>
          </a:p>
          <a:p>
            <a:pPr algn="l"/>
            <a:r>
              <a:rPr lang="en-US" sz="1800" dirty="0" err="1"/>
              <a:t>Funcion</a:t>
            </a:r>
            <a:r>
              <a:rPr lang="en-US" sz="1800" dirty="0"/>
              <a:t> </a:t>
            </a:r>
            <a:r>
              <a:rPr lang="en-US" sz="1800" dirty="0" err="1"/>
              <a:t>ComplexField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dirty="0"/>
              <a:t>dispersive</a:t>
            </a:r>
            <a:r>
              <a:rPr lang="en-US" sz="1800" dirty="0"/>
              <a:t> media??</a:t>
            </a:r>
          </a:p>
          <a:p>
            <a:pPr algn="l"/>
            <a:r>
              <a:rPr lang="en-US" sz="1800" dirty="0" err="1"/>
              <a:t>Copy.deepcopy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no </a:t>
            </a:r>
            <a:r>
              <a:rPr lang="en-US" sz="1800" dirty="0" err="1"/>
              <a:t>cargarte</a:t>
            </a:r>
            <a:r>
              <a:rPr lang="en-US" sz="1800" dirty="0"/>
              <a:t> la </a:t>
            </a:r>
            <a:r>
              <a:rPr lang="en-US" sz="1800" dirty="0" err="1"/>
              <a:t>clase</a:t>
            </a:r>
            <a:r>
              <a:rPr lang="en-US" sz="1800" dirty="0"/>
              <a:t>?</a:t>
            </a:r>
          </a:p>
          <a:p>
            <a:pPr algn="l"/>
            <a:r>
              <a:rPr lang="en-US" sz="1800" dirty="0" err="1"/>
              <a:t>Por</a:t>
            </a:r>
            <a:r>
              <a:rPr lang="en-US" sz="1800" dirty="0"/>
              <a:t> q la </a:t>
            </a:r>
            <a:r>
              <a:rPr lang="en-US" sz="1800" dirty="0" err="1"/>
              <a:t>funcion</a:t>
            </a:r>
            <a:r>
              <a:rPr lang="en-US" sz="1800" dirty="0"/>
              <a:t> fields?</a:t>
            </a:r>
          </a:p>
          <a:p>
            <a:pPr algn="l"/>
            <a:r>
              <a:rPr lang="en-US" sz="1800" dirty="0"/>
              <a:t>Linea solver </a:t>
            </a:r>
            <a:r>
              <a:rPr lang="en-US" sz="1800" dirty="0" err="1"/>
              <a:t>debajo</a:t>
            </a:r>
            <a:r>
              <a:rPr lang="en-US" sz="1800" dirty="0"/>
              <a:t> for </a:t>
            </a:r>
            <a:r>
              <a:rPr lang="en-US" sz="1800" dirty="0" err="1"/>
              <a:t>i</a:t>
            </a:r>
            <a:r>
              <a:rPr lang="en-US" sz="1800" dirty="0"/>
              <a:t> in range(0,np.shape(</a:t>
            </a:r>
            <a:r>
              <a:rPr lang="en-US" sz="1800" dirty="0" err="1"/>
              <a:t>Jp_old</a:t>
            </a:r>
            <a:r>
              <a:rPr lang="en-US" sz="1800" dirty="0"/>
              <a:t>)[1]):</a:t>
            </a:r>
            <a:r>
              <a:rPr lang="es-ES" sz="1800" dirty="0"/>
              <a:t> . No pongo 1:-1? Al </a:t>
            </a:r>
            <a:r>
              <a:rPr lang="es-ES" sz="1800" dirty="0" err="1"/>
              <a:t>Jp</a:t>
            </a:r>
            <a:r>
              <a:rPr lang="es-ES" sz="1800" dirty="0"/>
              <a:t>?</a:t>
            </a:r>
          </a:p>
          <a:p>
            <a:pPr algn="l"/>
            <a:r>
              <a:rPr lang="es-ES" sz="1800" dirty="0" err="1"/>
              <a:t>Indices</a:t>
            </a:r>
            <a:r>
              <a:rPr lang="es-ES" sz="1800" dirty="0"/>
              <a:t> de h y e con cual corresponden?</a:t>
            </a:r>
          </a:p>
          <a:p>
            <a:pPr algn="l"/>
            <a:r>
              <a:rPr lang="es-ES" sz="1800" dirty="0" err="1"/>
              <a:t>fft.fftshift</a:t>
            </a:r>
            <a:r>
              <a:rPr lang="en-US" sz="1800" dirty="0"/>
              <a:t>?</a:t>
            </a:r>
          </a:p>
          <a:p>
            <a:pPr algn="l"/>
            <a:r>
              <a:rPr lang="en-US" sz="1800" dirty="0" err="1"/>
              <a:t>Diferencia</a:t>
            </a:r>
            <a:r>
              <a:rPr lang="en-US" sz="1800" dirty="0"/>
              <a:t> </a:t>
            </a:r>
            <a:r>
              <a:rPr lang="en-US" sz="1800" dirty="0" err="1"/>
              <a:t>eps_inf</a:t>
            </a:r>
            <a:r>
              <a:rPr lang="en-US" sz="1800" dirty="0"/>
              <a:t> y </a:t>
            </a:r>
            <a:r>
              <a:rPr lang="en-US" sz="1800" dirty="0" err="1"/>
              <a:t>eps_r</a:t>
            </a:r>
            <a:endParaRPr lang="en-US" sz="1800" dirty="0"/>
          </a:p>
          <a:p>
            <a:pPr algn="l"/>
            <a:r>
              <a:rPr lang="en-US" sz="1800" dirty="0" err="1"/>
              <a:t>Calcular</a:t>
            </a:r>
            <a:r>
              <a:rPr lang="en-US" sz="1800" dirty="0"/>
              <a:t> dispersive y no </a:t>
            </a:r>
            <a:r>
              <a:rPr lang="en-US" sz="1800" dirty="0" err="1"/>
              <a:t>en</a:t>
            </a:r>
            <a:r>
              <a:rPr lang="en-US" sz="1800" dirty="0"/>
              <a:t> solver? O que transmittance lo </a:t>
            </a:r>
            <a:r>
              <a:rPr lang="en-US" sz="1800" dirty="0" err="1"/>
              <a:t>calcule</a:t>
            </a:r>
            <a:endParaRPr lang="es-E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8989" y="0"/>
            <a:ext cx="2751827" cy="210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0193" y="0"/>
            <a:ext cx="2591807" cy="200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7070785" y="2119222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=&gt;</a:t>
            </a:r>
            <a:r>
              <a:rPr lang="en-US" sz="2000" dirty="0" err="1"/>
              <a:t>eps</a:t>
            </a:r>
            <a:r>
              <a:rPr lang="en-US" sz="2000" dirty="0"/>
              <a:t>=5, </a:t>
            </a:r>
            <a:r>
              <a:rPr lang="en-US" sz="2000" dirty="0" err="1"/>
              <a:t>ap</a:t>
            </a:r>
            <a:r>
              <a:rPr lang="en-US" sz="2000" dirty="0"/>
              <a:t>=cp=0,width =&gt;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9897374" y="1978324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/>
              <a:t>angulo=&gt;</a:t>
            </a:r>
            <a:r>
              <a:rPr lang="en-US" sz="2000" dirty="0" err="1"/>
              <a:t>eps</a:t>
            </a:r>
            <a:r>
              <a:rPr lang="en-US" sz="2000" dirty="0"/>
              <a:t>=5, </a:t>
            </a:r>
            <a:r>
              <a:rPr lang="en-US" sz="2000" dirty="0" err="1"/>
              <a:t>ap</a:t>
            </a:r>
            <a:r>
              <a:rPr lang="en-US" sz="2000" dirty="0"/>
              <a:t>=cp=0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6960" y="0"/>
            <a:ext cx="2485040" cy="190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1052" y="0"/>
            <a:ext cx="2652265" cy="198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1461" y="4004575"/>
            <a:ext cx="2450553" cy="190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7065530" y="3548629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analytic 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nm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8576" y="3973484"/>
            <a:ext cx="2438705" cy="193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4591108" y="3501524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Numerical Ag 1nm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67927" y="3961592"/>
            <a:ext cx="2668823" cy="196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9782355" y="3390478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analytic 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nm</a:t>
            </a:r>
          </a:p>
        </p:txBody>
      </p:sp>
    </p:spTree>
    <p:extLst>
      <p:ext uri="{BB962C8B-B14F-4D97-AF65-F5344CB8AC3E}">
        <p14:creationId xmlns:p14="http://schemas.microsoft.com/office/powerpoint/2010/main" val="17456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743F40DA-7F73-42AD-8853-16A2ECC45280}"/>
              </a:ext>
            </a:extLst>
          </p:cNvPr>
          <p:cNvGrpSpPr/>
          <p:nvPr/>
        </p:nvGrpSpPr>
        <p:grpSpPr>
          <a:xfrm>
            <a:off x="2432628" y="706823"/>
            <a:ext cx="8598628" cy="1009057"/>
            <a:chOff x="1129179" y="689534"/>
            <a:chExt cx="8598628" cy="100905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29179" y="689534"/>
              <a:ext cx="6226295" cy="9364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ubtítulo 2">
                  <a:extLst>
                    <a:ext uri="{FF2B5EF4-FFF2-40B4-BE49-F238E27FC236}">
                      <a16:creationId xmlns:a16="http://schemas.microsoft.com/office/drawing/2014/main" id="{4C225E58-7020-4599-B2E7-42981BEF375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55474" y="810133"/>
                  <a:ext cx="2372333" cy="88845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lang="en-US" sz="2000" dirty="0"/>
                    <a:t>Real part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must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be</a:t>
                  </a:r>
                  <a:r>
                    <a:rPr kumimoji="0" lang="en-US" sz="2000" b="0" i="0" u="none" strike="noStrike" kern="1200" cap="none" spc="0" normalizeH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000" b="1" i="0" u="none" strike="noStrike" kern="1200" cap="none" spc="0" normalizeH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negative</a:t>
                  </a:r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Subtítulo 2">
                  <a:extLst>
                    <a:ext uri="{FF2B5EF4-FFF2-40B4-BE49-F238E27FC236}">
                      <a16:creationId xmlns:a16="http://schemas.microsoft.com/office/drawing/2014/main" id="{4C225E58-7020-4599-B2E7-42981BEF3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474" y="810133"/>
                  <a:ext cx="2372333" cy="888458"/>
                </a:xfrm>
                <a:prstGeom prst="rect">
                  <a:avLst/>
                </a:prstGeom>
                <a:blipFill>
                  <a:blip r:embed="rId3"/>
                  <a:stretch>
                    <a:fillRect l="-2828" t="-6849" r="-1285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B6B1086E-6EB4-4F01-AFC1-7D2AFE0C49D5}"/>
              </a:ext>
            </a:extLst>
          </p:cNvPr>
          <p:cNvSpPr/>
          <p:nvPr/>
        </p:nvSpPr>
        <p:spPr>
          <a:xfrm>
            <a:off x="3712617" y="6478623"/>
            <a:ext cx="737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saves memory space and CPU time consumption</a:t>
            </a:r>
            <a:endParaRPr lang="es-ES" dirty="0"/>
          </a:p>
        </p:txBody>
      </p:sp>
      <p:pic>
        <p:nvPicPr>
          <p:cNvPr id="2048" name="Imagen 2047">
            <a:extLst>
              <a:ext uri="{FF2B5EF4-FFF2-40B4-BE49-F238E27FC236}">
                <a16:creationId xmlns:a16="http://schemas.microsoft.com/office/drawing/2014/main" id="{57C1C399-153E-487F-BB00-7C4758E23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137"/>
          <a:stretch/>
        </p:blipFill>
        <p:spPr>
          <a:xfrm>
            <a:off x="10298369" y="4952863"/>
            <a:ext cx="1366837" cy="550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BB1203E1-D192-41DE-9F8C-C10C33758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67"/>
          <a:stretch/>
        </p:blipFill>
        <p:spPr>
          <a:xfrm>
            <a:off x="10298369" y="5614039"/>
            <a:ext cx="1488097" cy="550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686B341-ED42-4BEB-9282-7C4D95BB45D9}"/>
              </a:ext>
            </a:extLst>
          </p:cNvPr>
          <p:cNvSpPr/>
          <p:nvPr/>
        </p:nvSpPr>
        <p:spPr>
          <a:xfrm>
            <a:off x="450041" y="3055639"/>
            <a:ext cx="3458174" cy="309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Auxiliary</a:t>
            </a:r>
            <a:r>
              <a:rPr lang="es-ES" dirty="0"/>
              <a:t> </a:t>
            </a:r>
            <a:r>
              <a:rPr lang="es-ES" dirty="0" err="1"/>
              <a:t>differential</a:t>
            </a:r>
            <a:r>
              <a:rPr lang="es-ES" dirty="0"/>
              <a:t> </a:t>
            </a:r>
            <a:r>
              <a:rPr lang="es-ES" dirty="0" err="1"/>
              <a:t>equation</a:t>
            </a:r>
            <a:r>
              <a:rPr lang="es-ES" dirty="0"/>
              <a:t> (ADE)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062237D-D07F-4942-9B26-0AD12872095F}"/>
              </a:ext>
            </a:extLst>
          </p:cNvPr>
          <p:cNvSpPr txBox="1">
            <a:spLocks/>
          </p:cNvSpPr>
          <p:nvPr/>
        </p:nvSpPr>
        <p:spPr>
          <a:xfrm>
            <a:off x="4172591" y="5943358"/>
            <a:ext cx="2760464" cy="4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dirty="0" err="1"/>
              <a:t>Same</a:t>
            </a:r>
            <a:r>
              <a:rPr lang="es-ES" sz="2000" dirty="0"/>
              <a:t> as </a:t>
            </a:r>
            <a:r>
              <a:rPr lang="es-ES" sz="2000" dirty="0" err="1"/>
              <a:t>Yee</a:t>
            </a:r>
            <a:r>
              <a:rPr lang="es-ES" sz="2000" dirty="0"/>
              <a:t> </a:t>
            </a:r>
            <a:r>
              <a:rPr lang="es-ES" sz="2000" dirty="0" err="1"/>
              <a:t>algorithm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65" name="Grupo 2064">
            <a:extLst>
              <a:ext uri="{FF2B5EF4-FFF2-40B4-BE49-F238E27FC236}">
                <a16:creationId xmlns:a16="http://schemas.microsoft.com/office/drawing/2014/main" id="{74411584-8F14-4735-A5CA-DA9F20AFB04B}"/>
              </a:ext>
            </a:extLst>
          </p:cNvPr>
          <p:cNvGrpSpPr/>
          <p:nvPr/>
        </p:nvGrpSpPr>
        <p:grpSpPr>
          <a:xfrm>
            <a:off x="499556" y="3473078"/>
            <a:ext cx="5294885" cy="1207817"/>
            <a:chOff x="460726" y="4347532"/>
            <a:chExt cx="5294885" cy="120781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0726" y="4350933"/>
              <a:ext cx="5294884" cy="12044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74" name="Picture 3">
              <a:extLst>
                <a:ext uri="{FF2B5EF4-FFF2-40B4-BE49-F238E27FC236}">
                  <a16:creationId xmlns:a16="http://schemas.microsoft.com/office/drawing/2014/main" id="{E6126317-A78C-43F4-8503-5227F4624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0727" y="4347532"/>
              <a:ext cx="5294884" cy="12044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BA872A0-E1F9-444C-9747-AD154C6AD4A3}"/>
                </a:ext>
              </a:extLst>
            </p:cNvPr>
            <p:cNvGrpSpPr/>
            <p:nvPr/>
          </p:nvGrpSpPr>
          <p:grpSpPr>
            <a:xfrm>
              <a:off x="788058" y="4606819"/>
              <a:ext cx="792472" cy="257087"/>
              <a:chOff x="820826" y="2739922"/>
              <a:chExt cx="944879" cy="306529"/>
            </a:xfrm>
          </p:grpSpPr>
          <p:pic>
            <p:nvPicPr>
              <p:cNvPr id="23" name="Picture 4">
                <a:extLst>
                  <a:ext uri="{FF2B5EF4-FFF2-40B4-BE49-F238E27FC236}">
                    <a16:creationId xmlns:a16="http://schemas.microsoft.com/office/drawing/2014/main" id="{B96110C5-89A6-4552-8AAD-EF39C2D148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820826" y="2739922"/>
                <a:ext cx="944879" cy="306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488DE764-ACBD-493C-9536-7A4EFDF22B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2" y="2853022"/>
                <a:ext cx="639594" cy="157112"/>
              </a:xfrm>
              <a:prstGeom prst="rect">
                <a:avLst/>
              </a:prstGeom>
            </p:spPr>
          </p:pic>
          <p:pic>
            <p:nvPicPr>
              <p:cNvPr id="75" name="Imagen 74">
                <a:extLst>
                  <a:ext uri="{FF2B5EF4-FFF2-40B4-BE49-F238E27FC236}">
                    <a16:creationId xmlns:a16="http://schemas.microsoft.com/office/drawing/2014/main" id="{9DEFD708-D1B8-49BE-8CD9-54A950D824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3" y="2848966"/>
                <a:ext cx="639594" cy="157112"/>
              </a:xfrm>
              <a:prstGeom prst="rect">
                <a:avLst/>
              </a:prstGeom>
            </p:spPr>
          </p:pic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4CD7A4D-E9E5-4EB1-B01B-C17300B13E34}"/>
                </a:ext>
              </a:extLst>
            </p:cNvPr>
            <p:cNvGrpSpPr/>
            <p:nvPr/>
          </p:nvGrpSpPr>
          <p:grpSpPr>
            <a:xfrm>
              <a:off x="5094132" y="4410333"/>
              <a:ext cx="544610" cy="261443"/>
              <a:chOff x="5964791" y="3924125"/>
              <a:chExt cx="649349" cy="311723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A69969BE-9F33-48F2-8CCB-404EAF760CE7}"/>
                  </a:ext>
                </a:extLst>
              </p:cNvPr>
              <p:cNvGrpSpPr/>
              <p:nvPr/>
            </p:nvGrpSpPr>
            <p:grpSpPr>
              <a:xfrm>
                <a:off x="5964791" y="3924125"/>
                <a:ext cx="649349" cy="306529"/>
                <a:chOff x="820826" y="2739922"/>
                <a:chExt cx="649349" cy="306529"/>
              </a:xfrm>
            </p:grpSpPr>
            <p:pic>
              <p:nvPicPr>
                <p:cNvPr id="30" name="Picture 4">
                  <a:extLst>
                    <a:ext uri="{FF2B5EF4-FFF2-40B4-BE49-F238E27FC236}">
                      <a16:creationId xmlns:a16="http://schemas.microsoft.com/office/drawing/2014/main" id="{0F7EA734-DA9F-49F5-B402-CA6C01D2B9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/>
                <a:srcRect t="69380" r="81906"/>
                <a:stretch/>
              </p:blipFill>
              <p:spPr bwMode="auto">
                <a:xfrm>
                  <a:off x="820826" y="2739922"/>
                  <a:ext cx="649349" cy="3065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1" name="Imagen 30">
                  <a:extLst>
                    <a:ext uri="{FF2B5EF4-FFF2-40B4-BE49-F238E27FC236}">
                      <a16:creationId xmlns:a16="http://schemas.microsoft.com/office/drawing/2014/main" id="{C532E205-AC1B-48D6-B18F-DA0CA41002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biLevel thresh="75000"/>
                </a:blip>
                <a:srcRect l="80414" t="8738" r="3372" b="66883"/>
                <a:stretch/>
              </p:blipFill>
              <p:spPr>
                <a:xfrm>
                  <a:off x="830580" y="2853022"/>
                  <a:ext cx="639594" cy="157111"/>
                </a:xfrm>
                <a:prstGeom prst="rect">
                  <a:avLst/>
                </a:prstGeom>
              </p:spPr>
            </p:pic>
            <p:pic>
              <p:nvPicPr>
                <p:cNvPr id="76" name="Imagen 75">
                  <a:extLst>
                    <a:ext uri="{FF2B5EF4-FFF2-40B4-BE49-F238E27FC236}">
                      <a16:creationId xmlns:a16="http://schemas.microsoft.com/office/drawing/2014/main" id="{86398742-E788-4474-B2BC-B73B2F4388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biLevel thresh="75000"/>
                </a:blip>
                <a:srcRect l="80414" t="8738" r="3372" b="66883"/>
                <a:stretch/>
              </p:blipFill>
              <p:spPr>
                <a:xfrm>
                  <a:off x="830582" y="2848966"/>
                  <a:ext cx="639593" cy="157112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4">
                <a:extLst>
                  <a:ext uri="{FF2B5EF4-FFF2-40B4-BE49-F238E27FC236}">
                    <a16:creationId xmlns:a16="http://schemas.microsoft.com/office/drawing/2014/main" id="{88F3DD43-F437-4608-BFBA-13FD4A458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0" y="4032467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4">
                <a:extLst>
                  <a:ext uri="{FF2B5EF4-FFF2-40B4-BE49-F238E27FC236}">
                    <a16:creationId xmlns:a16="http://schemas.microsoft.com/office/drawing/2014/main" id="{C18D4CCF-A5E2-4E74-9E8F-A1F7B62597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0" y="4142666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" name="Picture 4">
                <a:extLst>
                  <a:ext uri="{FF2B5EF4-FFF2-40B4-BE49-F238E27FC236}">
                    <a16:creationId xmlns:a16="http://schemas.microsoft.com/office/drawing/2014/main" id="{FE216BF1-20DB-4DE9-A893-A1E7ECB22E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2" y="4028412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FB1469F1-4B83-4814-9240-994B110852F9}"/>
                </a:ext>
              </a:extLst>
            </p:cNvPr>
            <p:cNvGrpSpPr/>
            <p:nvPr/>
          </p:nvGrpSpPr>
          <p:grpSpPr>
            <a:xfrm>
              <a:off x="2381685" y="4589681"/>
              <a:ext cx="544612" cy="261443"/>
              <a:chOff x="5964791" y="3924125"/>
              <a:chExt cx="649351" cy="311723"/>
            </a:xfrm>
          </p:grpSpPr>
          <p:grpSp>
            <p:nvGrpSpPr>
              <p:cNvPr id="36" name="Grupo 35">
                <a:extLst>
                  <a:ext uri="{FF2B5EF4-FFF2-40B4-BE49-F238E27FC236}">
                    <a16:creationId xmlns:a16="http://schemas.microsoft.com/office/drawing/2014/main" id="{29762FDA-A287-4809-81F4-2739099E36C8}"/>
                  </a:ext>
                </a:extLst>
              </p:cNvPr>
              <p:cNvGrpSpPr/>
              <p:nvPr/>
            </p:nvGrpSpPr>
            <p:grpSpPr>
              <a:xfrm>
                <a:off x="5964791" y="3924125"/>
                <a:ext cx="649351" cy="306529"/>
                <a:chOff x="820826" y="2739922"/>
                <a:chExt cx="649351" cy="306529"/>
              </a:xfrm>
            </p:grpSpPr>
            <p:pic>
              <p:nvPicPr>
                <p:cNvPr id="39" name="Picture 4">
                  <a:extLst>
                    <a:ext uri="{FF2B5EF4-FFF2-40B4-BE49-F238E27FC236}">
                      <a16:creationId xmlns:a16="http://schemas.microsoft.com/office/drawing/2014/main" id="{F08F57DA-2587-4DEF-B257-1CC8B5A4B7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/>
                <a:srcRect t="69380" r="81906"/>
                <a:stretch/>
              </p:blipFill>
              <p:spPr bwMode="auto">
                <a:xfrm>
                  <a:off x="820826" y="2739922"/>
                  <a:ext cx="649349" cy="3065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0" name="Imagen 39">
                  <a:extLst>
                    <a:ext uri="{FF2B5EF4-FFF2-40B4-BE49-F238E27FC236}">
                      <a16:creationId xmlns:a16="http://schemas.microsoft.com/office/drawing/2014/main" id="{766B3F62-6A0B-4C39-93CC-EF3D9EAC14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biLevel thresh="75000"/>
                </a:blip>
                <a:srcRect l="80414" t="8738" r="3372" b="66883"/>
                <a:stretch/>
              </p:blipFill>
              <p:spPr>
                <a:xfrm>
                  <a:off x="830582" y="2853022"/>
                  <a:ext cx="639594" cy="157112"/>
                </a:xfrm>
                <a:prstGeom prst="rect">
                  <a:avLst/>
                </a:prstGeom>
              </p:spPr>
            </p:pic>
            <p:pic>
              <p:nvPicPr>
                <p:cNvPr id="78" name="Imagen 77">
                  <a:extLst>
                    <a:ext uri="{FF2B5EF4-FFF2-40B4-BE49-F238E27FC236}">
                      <a16:creationId xmlns:a16="http://schemas.microsoft.com/office/drawing/2014/main" id="{1A0E6326-DAA6-42CC-A63D-ACA5C56F5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biLevel thresh="75000"/>
                </a:blip>
                <a:srcRect l="80414" t="8738" r="3372" b="66883"/>
                <a:stretch/>
              </p:blipFill>
              <p:spPr>
                <a:xfrm>
                  <a:off x="830583" y="2848966"/>
                  <a:ext cx="639594" cy="157112"/>
                </a:xfrm>
                <a:prstGeom prst="rect">
                  <a:avLst/>
                </a:prstGeom>
              </p:spPr>
            </p:pic>
          </p:grpSp>
          <p:pic>
            <p:nvPicPr>
              <p:cNvPr id="37" name="Picture 4">
                <a:extLst>
                  <a:ext uri="{FF2B5EF4-FFF2-40B4-BE49-F238E27FC236}">
                    <a16:creationId xmlns:a16="http://schemas.microsoft.com/office/drawing/2014/main" id="{AF499F8B-AA4D-43CA-AEA2-696948AC0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0" y="4032467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C9CC37A6-6857-45BB-82F0-3FEFF06A04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0" y="4142666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EB2B2183-986E-4713-97F7-F74029F0002B}"/>
                </a:ext>
              </a:extLst>
            </p:cNvPr>
            <p:cNvGrpSpPr/>
            <p:nvPr/>
          </p:nvGrpSpPr>
          <p:grpSpPr>
            <a:xfrm>
              <a:off x="3869385" y="4437870"/>
              <a:ext cx="792472" cy="257087"/>
              <a:chOff x="820826" y="2739922"/>
              <a:chExt cx="944879" cy="306529"/>
            </a:xfrm>
          </p:grpSpPr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59FF1B5C-49DA-4A15-B61A-3C6F73E4CD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820826" y="2739922"/>
                <a:ext cx="944879" cy="306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19396708-3F93-4B9B-897D-5ED82257D5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2" y="2853022"/>
                <a:ext cx="639594" cy="157112"/>
              </a:xfrm>
              <a:prstGeom prst="rect">
                <a:avLst/>
              </a:prstGeom>
            </p:spPr>
          </p:pic>
          <p:pic>
            <p:nvPicPr>
              <p:cNvPr id="79" name="Imagen 78">
                <a:extLst>
                  <a:ext uri="{FF2B5EF4-FFF2-40B4-BE49-F238E27FC236}">
                    <a16:creationId xmlns:a16="http://schemas.microsoft.com/office/drawing/2014/main" id="{4EFC9890-1A49-474F-90E6-6AB76672A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3" y="2848966"/>
                <a:ext cx="639594" cy="157112"/>
              </a:xfrm>
              <a:prstGeom prst="rect">
                <a:avLst/>
              </a:prstGeom>
            </p:spPr>
          </p:pic>
        </p:grpSp>
      </p:grpSp>
      <p:grpSp>
        <p:nvGrpSpPr>
          <p:cNvPr id="2064" name="Grupo 2063">
            <a:extLst>
              <a:ext uri="{FF2B5EF4-FFF2-40B4-BE49-F238E27FC236}">
                <a16:creationId xmlns:a16="http://schemas.microsoft.com/office/drawing/2014/main" id="{4A3840DC-EE60-4A09-81D3-92EF52E278DD}"/>
              </a:ext>
            </a:extLst>
          </p:cNvPr>
          <p:cNvGrpSpPr/>
          <p:nvPr/>
        </p:nvGrpSpPr>
        <p:grpSpPr>
          <a:xfrm>
            <a:off x="499556" y="4795069"/>
            <a:ext cx="9419732" cy="908389"/>
            <a:chOff x="403006" y="3243156"/>
            <a:chExt cx="9419732" cy="908389"/>
          </a:xfrm>
        </p:grpSpPr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4B76BB23-CD54-44FF-B225-49E6F65104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403006" y="3243156"/>
              <a:ext cx="9419732" cy="9083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727" y="3311930"/>
              <a:ext cx="5164655" cy="839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90956" y="3273021"/>
              <a:ext cx="4231782" cy="856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B45BE808-D048-4E41-9B80-73EDD167E1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6969985" y="3243156"/>
              <a:ext cx="717396" cy="196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A58A9C8A-EABF-48CB-9481-BAF65C51E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biLevel thresh="75000"/>
            </a:blip>
            <a:srcRect l="6761" t="13782" r="80147" b="59691"/>
            <a:stretch/>
          </p:blipFill>
          <p:spPr>
            <a:xfrm>
              <a:off x="6990984" y="3276577"/>
              <a:ext cx="426979" cy="164851"/>
            </a:xfrm>
            <a:prstGeom prst="rect">
              <a:avLst/>
            </a:prstGeom>
          </p:spPr>
        </p:pic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2977FB6E-52B5-4884-ADC1-16D604E0407C}"/>
                </a:ext>
              </a:extLst>
            </p:cNvPr>
            <p:cNvGrpSpPr/>
            <p:nvPr/>
          </p:nvGrpSpPr>
          <p:grpSpPr>
            <a:xfrm>
              <a:off x="9365129" y="3281541"/>
              <a:ext cx="325618" cy="144121"/>
              <a:chOff x="8211164" y="2459752"/>
              <a:chExt cx="698222" cy="309038"/>
            </a:xfrm>
          </p:grpSpPr>
          <p:pic>
            <p:nvPicPr>
              <p:cNvPr id="50" name="Picture 4">
                <a:extLst>
                  <a:ext uri="{FF2B5EF4-FFF2-40B4-BE49-F238E27FC236}">
                    <a16:creationId xmlns:a16="http://schemas.microsoft.com/office/drawing/2014/main" id="{436DD450-91F4-4A03-BD7E-87112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8211164" y="2459752"/>
                <a:ext cx="547926" cy="306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" name="Imagen 50">
                <a:extLst>
                  <a:ext uri="{FF2B5EF4-FFF2-40B4-BE49-F238E27FC236}">
                    <a16:creationId xmlns:a16="http://schemas.microsoft.com/office/drawing/2014/main" id="{332DB99F-878B-4D2E-9004-D4E40AFE55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6761" t="13782" r="80147" b="59691"/>
              <a:stretch/>
            </p:blipFill>
            <p:spPr>
              <a:xfrm>
                <a:off x="8243886" y="2511850"/>
                <a:ext cx="665500" cy="256940"/>
              </a:xfrm>
              <a:prstGeom prst="rect">
                <a:avLst/>
              </a:prstGeom>
            </p:spPr>
          </p:pic>
        </p:grpSp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9BBFF154-44F0-4A2E-9705-9557F7F509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9468252" y="3316511"/>
              <a:ext cx="91917" cy="4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A1714E6C-012E-4E39-8552-16814D8C97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9468252" y="3374367"/>
              <a:ext cx="91917" cy="4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90FCEABF-1086-49BC-B809-DA0138C1A9FF}"/>
                </a:ext>
              </a:extLst>
            </p:cNvPr>
            <p:cNvGrpSpPr/>
            <p:nvPr/>
          </p:nvGrpSpPr>
          <p:grpSpPr>
            <a:xfrm>
              <a:off x="788058" y="3417140"/>
              <a:ext cx="687024" cy="257087"/>
              <a:chOff x="830580" y="2739922"/>
              <a:chExt cx="819151" cy="306529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E131C3A4-A55C-4BAB-BDB1-13751B7D4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830581" y="2739922"/>
                <a:ext cx="819150" cy="306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0EBA1D2B-F68C-46D8-A934-FA6994C3A4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0" y="2853023"/>
                <a:ext cx="639595" cy="157111"/>
              </a:xfrm>
              <a:prstGeom prst="rect">
                <a:avLst/>
              </a:prstGeom>
            </p:spPr>
          </p:pic>
        </p:grp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8AD1005D-50A5-473C-B66C-C5A46ACAE2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5170092" y="3350560"/>
              <a:ext cx="544610" cy="25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6B7CC8B1-55CA-404A-9E8B-11D3BCD24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biLevel thresh="75000"/>
            </a:blip>
            <a:srcRect l="80414" t="8738" r="3372" b="66883"/>
            <a:stretch/>
          </p:blipFill>
          <p:spPr>
            <a:xfrm>
              <a:off x="5178273" y="3445418"/>
              <a:ext cx="536429" cy="131770"/>
            </a:xfrm>
            <a:prstGeom prst="rect">
              <a:avLst/>
            </a:prstGeom>
          </p:spPr>
        </p:pic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B085A2C2-78D5-4901-AEA2-0599C94E1B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5275877" y="3441427"/>
              <a:ext cx="162250" cy="7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EC94CBEB-8938-4F84-ADB0-472CC7FC96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5275877" y="3533851"/>
              <a:ext cx="162250" cy="7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66" name="Grupo 2065">
            <a:extLst>
              <a:ext uri="{FF2B5EF4-FFF2-40B4-BE49-F238E27FC236}">
                <a16:creationId xmlns:a16="http://schemas.microsoft.com/office/drawing/2014/main" id="{923FCD77-370A-4E23-B86D-13E57D4C29FB}"/>
              </a:ext>
            </a:extLst>
          </p:cNvPr>
          <p:cNvGrpSpPr/>
          <p:nvPr/>
        </p:nvGrpSpPr>
        <p:grpSpPr>
          <a:xfrm>
            <a:off x="521116" y="5817632"/>
            <a:ext cx="3562933" cy="679034"/>
            <a:chOff x="579616" y="5649679"/>
            <a:chExt cx="3562933" cy="67903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DF77976-7E6C-40C4-816A-F3B312DA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</a:blip>
            <a:stretch>
              <a:fillRect/>
            </a:stretch>
          </p:blipFill>
          <p:spPr>
            <a:xfrm>
              <a:off x="579616" y="5649679"/>
              <a:ext cx="3562933" cy="67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5381EF84-E272-4E48-8286-E7DC263EFD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783472" y="5942764"/>
              <a:ext cx="437890" cy="25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>
              <a:extLst>
                <a:ext uri="{FF2B5EF4-FFF2-40B4-BE49-F238E27FC236}">
                  <a16:creationId xmlns:a16="http://schemas.microsoft.com/office/drawing/2014/main" id="{8EF2ABED-78D8-44A2-86DE-90B92E55C5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1739552" y="5922311"/>
              <a:ext cx="437890" cy="25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5002CBDC-5654-447D-ADC6-434BAAD97C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2389866" y="6012477"/>
              <a:ext cx="639307" cy="30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id="{46B4FE97-6E65-44C0-857D-DF82C3C2DF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3428622" y="5922304"/>
              <a:ext cx="437890" cy="25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7F8921E1-E2D3-4317-96FE-F976CE2BA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biLevel thresh="75000"/>
            </a:blip>
            <a:srcRect l="52469" t="54383" r="43725" b="8801"/>
            <a:stretch/>
          </p:blipFill>
          <p:spPr>
            <a:xfrm>
              <a:off x="2651546" y="5989195"/>
              <a:ext cx="135615" cy="249994"/>
            </a:xfrm>
            <a:prstGeom prst="rect">
              <a:avLst/>
            </a:prstGeom>
          </p:spPr>
        </p:pic>
      </p:grpSp>
      <p:pic>
        <p:nvPicPr>
          <p:cNvPr id="2049" name="Imagen 2048">
            <a:extLst>
              <a:ext uri="{FF2B5EF4-FFF2-40B4-BE49-F238E27FC236}">
                <a16:creationId xmlns:a16="http://schemas.microsoft.com/office/drawing/2014/main" id="{C1B313AD-AC38-4FE0-8488-5C5D261D708C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6898946" y="3473891"/>
            <a:ext cx="5125465" cy="1099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7" name="1 Título">
            <a:extLst>
              <a:ext uri="{FF2B5EF4-FFF2-40B4-BE49-F238E27FC236}">
                <a16:creationId xmlns:a16="http://schemas.microsoft.com/office/drawing/2014/main" id="{26141F5E-562D-41A5-91B4-7185D99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6801" y="-205287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s-ES" b="1" dirty="0" err="1"/>
              <a:t>Model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6F60E69-C699-428B-82D6-6E7F3F57B448}"/>
              </a:ext>
            </a:extLst>
          </p:cNvPr>
          <p:cNvSpPr/>
          <p:nvPr/>
        </p:nvSpPr>
        <p:spPr>
          <a:xfrm>
            <a:off x="2336441" y="265618"/>
            <a:ext cx="9266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permittivity as the sum of complex-conjugate pole-residue pairs</a:t>
            </a:r>
            <a:endParaRPr lang="es-ES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442EEB6-C238-4AE8-9F05-40D53A8CB305}"/>
              </a:ext>
            </a:extLst>
          </p:cNvPr>
          <p:cNvSpPr/>
          <p:nvPr/>
        </p:nvSpPr>
        <p:spPr>
          <a:xfrm>
            <a:off x="2336808" y="265318"/>
            <a:ext cx="9266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permittivity as the sum of complex-conjugate pole-residue pairs</a:t>
            </a:r>
            <a:endParaRPr lang="es-ES" dirty="0"/>
          </a:p>
        </p:txBody>
      </p:sp>
      <p:grpSp>
        <p:nvGrpSpPr>
          <p:cNvPr id="2060" name="Grupo 2059">
            <a:extLst>
              <a:ext uri="{FF2B5EF4-FFF2-40B4-BE49-F238E27FC236}">
                <a16:creationId xmlns:a16="http://schemas.microsoft.com/office/drawing/2014/main" id="{667E0789-7332-4874-ABB5-FAEFAC424615}"/>
              </a:ext>
            </a:extLst>
          </p:cNvPr>
          <p:cNvGrpSpPr/>
          <p:nvPr/>
        </p:nvGrpSpPr>
        <p:grpSpPr>
          <a:xfrm>
            <a:off x="9490510" y="2022929"/>
            <a:ext cx="2089508" cy="1440712"/>
            <a:chOff x="9340492" y="1566338"/>
            <a:chExt cx="2089508" cy="1440712"/>
          </a:xfrm>
        </p:grpSpPr>
        <p:pic>
          <p:nvPicPr>
            <p:cNvPr id="2059" name="Imagen 2058">
              <a:extLst>
                <a:ext uri="{FF2B5EF4-FFF2-40B4-BE49-F238E27FC236}">
                  <a16:creationId xmlns:a16="http://schemas.microsoft.com/office/drawing/2014/main" id="{62EB48D5-8501-4AFE-B129-313109BE7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-19673" t="-6025" r="-11454" b="2753"/>
            <a:stretch/>
          </p:blipFill>
          <p:spPr>
            <a:xfrm>
              <a:off x="9560169" y="1836479"/>
              <a:ext cx="1336431" cy="117057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F6C785B2-95A5-48F0-8223-812A9AFC17C8}"/>
                </a:ext>
              </a:extLst>
            </p:cNvPr>
            <p:cNvSpPr/>
            <p:nvPr/>
          </p:nvSpPr>
          <p:spPr>
            <a:xfrm>
              <a:off x="9340492" y="1566338"/>
              <a:ext cx="20895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Maxwell equations</a:t>
              </a:r>
              <a:endParaRPr lang="es-ES" dirty="0"/>
            </a:p>
          </p:txBody>
        </p:sp>
      </p:grpSp>
      <p:grpSp>
        <p:nvGrpSpPr>
          <p:cNvPr id="2063" name="Grupo 2062">
            <a:extLst>
              <a:ext uri="{FF2B5EF4-FFF2-40B4-BE49-F238E27FC236}">
                <a16:creationId xmlns:a16="http://schemas.microsoft.com/office/drawing/2014/main" id="{9125D1BD-2A21-4C16-8C93-6BB8D55CE1D9}"/>
              </a:ext>
            </a:extLst>
          </p:cNvPr>
          <p:cNvGrpSpPr/>
          <p:nvPr/>
        </p:nvGrpSpPr>
        <p:grpSpPr>
          <a:xfrm>
            <a:off x="2741676" y="1751004"/>
            <a:ext cx="5773493" cy="1101459"/>
            <a:chOff x="2741676" y="1751004"/>
            <a:chExt cx="5773493" cy="110145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CA3EEE4D-B5DE-4E8E-BCF5-35FA4797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1676" y="1751004"/>
              <a:ext cx="2371196" cy="11014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58" name="Imagen 2057">
              <a:extLst>
                <a:ext uri="{FF2B5EF4-FFF2-40B4-BE49-F238E27FC236}">
                  <a16:creationId xmlns:a16="http://schemas.microsoft.com/office/drawing/2014/main" id="{4DDBB908-0F94-49C6-8B10-DB604FD66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94441" y="1787209"/>
              <a:ext cx="2720728" cy="9893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62" name="Conector recto de flecha 2061">
              <a:extLst>
                <a:ext uri="{FF2B5EF4-FFF2-40B4-BE49-F238E27FC236}">
                  <a16:creationId xmlns:a16="http://schemas.microsoft.com/office/drawing/2014/main" id="{2AF325F8-9792-4500-B558-A0BABA0BBC79}"/>
                </a:ext>
              </a:extLst>
            </p:cNvPr>
            <p:cNvCxnSpPr/>
            <p:nvPr/>
          </p:nvCxnSpPr>
          <p:spPr>
            <a:xfrm>
              <a:off x="5275877" y="2278856"/>
              <a:ext cx="362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3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" y="506456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FDTD in dispersive media: </a:t>
            </a:r>
            <a:r>
              <a:rPr lang="es-ES" b="1" dirty="0" err="1"/>
              <a:t>Complex-Conjugate</a:t>
            </a:r>
            <a:br>
              <a:rPr lang="es-ES" b="1" dirty="0"/>
            </a:br>
            <a:r>
              <a:rPr lang="es-ES" b="1" dirty="0"/>
              <a:t>Pole-</a:t>
            </a:r>
            <a:r>
              <a:rPr lang="es-ES" b="1" dirty="0" err="1"/>
              <a:t>Residue</a:t>
            </a:r>
            <a:r>
              <a:rPr lang="es-ES" b="1" dirty="0"/>
              <a:t> </a:t>
            </a:r>
            <a:r>
              <a:rPr lang="es-ES" b="1" dirty="0" err="1"/>
              <a:t>Pairs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endParaRPr lang="es-ES" b="1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FE8168DA-D5BC-48E9-B8EB-72EA9113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46185" cy="450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Dispersive material: waves of different frequencies travel at different velocities</a:t>
            </a:r>
          </a:p>
          <a:p>
            <a:r>
              <a:rPr lang="en-US" b="1" dirty="0"/>
              <a:t>How do we model the media?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702143-9500-4BF4-8FDC-5DE758A41F8F}"/>
              </a:ext>
            </a:extLst>
          </p:cNvPr>
          <p:cNvGrpSpPr/>
          <p:nvPr/>
        </p:nvGrpSpPr>
        <p:grpSpPr>
          <a:xfrm>
            <a:off x="7944622" y="2226538"/>
            <a:ext cx="3570020" cy="3887925"/>
            <a:chOff x="7794152" y="2052918"/>
            <a:chExt cx="3570020" cy="3887925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1A4064-7C29-4709-81DE-8E2171145C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t="69380" r="81906"/>
            <a:stretch/>
          </p:blipFill>
          <p:spPr bwMode="auto">
            <a:xfrm>
              <a:off x="7794152" y="2052919"/>
              <a:ext cx="792472" cy="3887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D70C75B-BC29-4ED1-9913-D2703F00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291" y="2052918"/>
              <a:ext cx="3329881" cy="3675842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A9D0637-B20E-4A74-A514-7162FC003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4152" y="3844539"/>
              <a:ext cx="3570020" cy="20963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CD04259-8904-416F-8659-7347B7E890A1}"/>
                  </a:ext>
                </a:extLst>
              </p:cNvPr>
              <p:cNvSpPr/>
              <p:nvPr/>
            </p:nvSpPr>
            <p:spPr>
              <a:xfrm>
                <a:off x="987564" y="3581497"/>
                <a:ext cx="6096000" cy="28993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How do we measure the results?</a:t>
                </a:r>
              </a:p>
              <a:p>
                <a:pPr lvl="1"/>
                <a:r>
                  <a:rPr lang="en-US" dirty="0"/>
                  <a:t>Transmission/reflection coefficient -&gt; ratio of the transmitted/reflected to incident electric field             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Transmittance -&gt; fraction of the power that transmits        	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𝑟𝑒𝑓𝑙𝑒𝑐𝑡𝑎𝑛𝑐𝑒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dirty="0"/>
                  <a:t>	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𝑡𝑟𝑎𝑛𝑠𝑚𝑖𝑡𝑡𝑎𝑛𝑐𝑒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𝑟𝑒𝑓𝑙𝑒𝑐𝑡𝑎𝑛𝑐𝑒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CD04259-8904-416F-8659-7347B7E89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64" y="3581497"/>
                <a:ext cx="6096000" cy="2899383"/>
              </a:xfrm>
              <a:prstGeom prst="rect">
                <a:avLst/>
              </a:prstGeom>
              <a:blipFill>
                <a:blip r:embed="rId5"/>
                <a:stretch>
                  <a:fillRect l="-1300" t="-1684" b="-8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0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 Título">
            <a:extLst>
              <a:ext uri="{FF2B5EF4-FFF2-40B4-BE49-F238E27FC236}">
                <a16:creationId xmlns:a16="http://schemas.microsoft.com/office/drawing/2014/main" id="{26141F5E-562D-41A5-91B4-7185D99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0233" y="-88843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CODE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23739D7-F7B5-49E0-9AE5-66A531680CE4}"/>
              </a:ext>
            </a:extLst>
          </p:cNvPr>
          <p:cNvGrpSpPr/>
          <p:nvPr/>
        </p:nvGrpSpPr>
        <p:grpSpPr>
          <a:xfrm>
            <a:off x="331820" y="1056789"/>
            <a:ext cx="5623355" cy="2372211"/>
            <a:chOff x="331820" y="1056789"/>
            <a:chExt cx="5623355" cy="2372211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E98EA860-4DF1-44AC-8E1E-7D1F2779C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9754" b="91457"/>
            <a:stretch/>
          </p:blipFill>
          <p:spPr>
            <a:xfrm>
              <a:off x="1513338" y="1538027"/>
              <a:ext cx="2411064" cy="402149"/>
            </a:xfrm>
            <a:prstGeom prst="rect">
              <a:avLst/>
            </a:prstGeom>
          </p:spPr>
        </p:pic>
        <p:sp>
          <p:nvSpPr>
            <p:cNvPr id="81" name="Subtítulo 2">
              <a:extLst>
                <a:ext uri="{FF2B5EF4-FFF2-40B4-BE49-F238E27FC236}">
                  <a16:creationId xmlns:a16="http://schemas.microsoft.com/office/drawing/2014/main" id="{1CDC0A10-19B8-435C-8038-4137EDC34CF7}"/>
                </a:ext>
              </a:extLst>
            </p:cNvPr>
            <p:cNvSpPr txBox="1">
              <a:spLocks/>
            </p:cNvSpPr>
            <p:nvPr/>
          </p:nvSpPr>
          <p:spPr>
            <a:xfrm>
              <a:off x="955767" y="1056789"/>
              <a:ext cx="3813460" cy="4021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New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Class</a:t>
              </a: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for</a:t>
              </a: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layer</a:t>
              </a: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properties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Subtítulo 2">
                  <a:extLst>
                    <a:ext uri="{FF2B5EF4-FFF2-40B4-BE49-F238E27FC236}">
                      <a16:creationId xmlns:a16="http://schemas.microsoft.com/office/drawing/2014/main" id="{814DF541-CC30-4278-8BE5-6016024A6D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1820" y="2059980"/>
                  <a:ext cx="5623355" cy="136902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20000"/>
                </a:bodyPr>
                <a:lstStyle/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Stores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,</a:t>
                  </a:r>
                  <a:r>
                    <a:rPr lang="el-G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,</a:t>
                  </a:r>
                  <a:r>
                    <a:rPr lang="el-G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,</a:t>
                  </a:r>
                  <a:r>
                    <a:rPr lang="el-G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,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layer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width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and position</a:t>
                  </a:r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Changes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units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of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frequency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lang="es-ES" sz="2000" b="1" dirty="0" err="1"/>
                    <a:t>Calculate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layer’s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coordenates</a:t>
                  </a:r>
                  <a:endParaRPr lang="es-ES" sz="2000" b="1" dirty="0"/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Calculate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s-ES" sz="2000" b="1" dirty="0"/>
                    <a:t>,</a:t>
                  </a:r>
                  <a:r>
                    <a:rPr lang="el-G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Subtítulo 2">
                  <a:extLst>
                    <a:ext uri="{FF2B5EF4-FFF2-40B4-BE49-F238E27FC236}">
                      <a16:creationId xmlns:a16="http://schemas.microsoft.com/office/drawing/2014/main" id="{814DF541-CC30-4278-8BE5-6016024A6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0" y="2059980"/>
                  <a:ext cx="5623355" cy="1369020"/>
                </a:xfrm>
                <a:prstGeom prst="rect">
                  <a:avLst/>
                </a:prstGeom>
                <a:blipFill>
                  <a:blip r:embed="rId5"/>
                  <a:stretch>
                    <a:fillRect l="-758" t="-7556" b="-35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AD4A3BF-23A2-4CD7-89FF-9C76C437392D}"/>
              </a:ext>
            </a:extLst>
          </p:cNvPr>
          <p:cNvGrpSpPr/>
          <p:nvPr/>
        </p:nvGrpSpPr>
        <p:grpSpPr>
          <a:xfrm>
            <a:off x="6347460" y="350401"/>
            <a:ext cx="5623355" cy="2306327"/>
            <a:chOff x="6347460" y="350401"/>
            <a:chExt cx="5623355" cy="2306327"/>
          </a:xfrm>
        </p:grpSpPr>
        <p:sp>
          <p:nvSpPr>
            <p:cNvPr id="83" name="Subtítulo 2">
              <a:extLst>
                <a:ext uri="{FF2B5EF4-FFF2-40B4-BE49-F238E27FC236}">
                  <a16:creationId xmlns:a16="http://schemas.microsoft.com/office/drawing/2014/main" id="{66BADAB7-AA3E-4B32-ADB8-A6A622D95DDD}"/>
                </a:ext>
              </a:extLst>
            </p:cNvPr>
            <p:cNvSpPr txBox="1">
              <a:spLocks/>
            </p:cNvSpPr>
            <p:nvPr/>
          </p:nvSpPr>
          <p:spPr>
            <a:xfrm>
              <a:off x="6612631" y="350401"/>
              <a:ext cx="2502820" cy="6285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Changes</a:t>
              </a: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in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solver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Subtítulo 2">
                  <a:extLst>
                    <a:ext uri="{FF2B5EF4-FFF2-40B4-BE49-F238E27FC236}">
                      <a16:creationId xmlns:a16="http://schemas.microsoft.com/office/drawing/2014/main" id="{76200B31-C339-46F1-ADF8-1789B8C9C8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47460" y="821477"/>
                  <a:ext cx="5623355" cy="1835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/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lang="es-ES" sz="2000" b="1" dirty="0" err="1"/>
                    <a:t>Add</a:t>
                  </a:r>
                  <a:r>
                    <a:rPr lang="es-ES" sz="2000" b="1" dirty="0"/>
                    <a:t> ADE </a:t>
                  </a:r>
                  <a:r>
                    <a:rPr lang="es-ES" sz="2000" b="1" dirty="0" err="1"/>
                    <a:t>equations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to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updateE</a:t>
                  </a:r>
                  <a:r>
                    <a:rPr lang="es-ES" sz="2000" b="1" dirty="0"/>
                    <a:t>. </a:t>
                  </a:r>
                  <a:r>
                    <a:rPr lang="es-ES" sz="2000" b="1" dirty="0" err="1"/>
                    <a:t>Two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methods</a:t>
                  </a:r>
                  <a:r>
                    <a:rPr lang="es-ES" sz="2000" b="1" dirty="0"/>
                    <a:t>:</a:t>
                  </a:r>
                </a:p>
                <a:p>
                  <a:pPr lvl="1" defTabSz="914400">
                    <a:lnSpc>
                      <a:spcPct val="90000"/>
                    </a:lnSpc>
                    <a:spcBef>
                      <a:spcPts val="1000"/>
                    </a:spcBef>
                    <a:defRPr/>
                  </a:pP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	Array </a:t>
                  </a:r>
                  <a:r>
                    <a:rPr lang="es-ES" sz="2000" b="1" dirty="0" err="1"/>
                    <a:t>of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permittivities</a:t>
                  </a:r>
                  <a:endParaRPr lang="es-ES" sz="2000" b="1" dirty="0"/>
                </a:p>
                <a:p>
                  <a:pPr lvl="1" defTabSz="914400">
                    <a:lnSpc>
                      <a:spcPct val="90000"/>
                    </a:lnSpc>
                    <a:spcBef>
                      <a:spcPts val="1000"/>
                    </a:spcBef>
                    <a:defRPr/>
                  </a:pP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	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Only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apply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at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certain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índices</a:t>
                  </a:r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Also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added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option</a:t>
                  </a:r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Saves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both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dispersed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and free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space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solutions</a:t>
                  </a:r>
                  <a:endParaRPr kumimoji="0" lang="es-E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  <a:p>
                  <a:pPr lvl="0" defTabSz="914400">
                    <a:lnSpc>
                      <a:spcPct val="90000"/>
                    </a:lnSpc>
                    <a:spcBef>
                      <a:spcPts val="1000"/>
                    </a:spcBef>
                    <a:defRPr/>
                  </a:pPr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Subtítulo 2">
                  <a:extLst>
                    <a:ext uri="{FF2B5EF4-FFF2-40B4-BE49-F238E27FC236}">
                      <a16:creationId xmlns:a16="http://schemas.microsoft.com/office/drawing/2014/main" id="{76200B31-C339-46F1-ADF8-1789B8C9C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460" y="821477"/>
                  <a:ext cx="5623355" cy="1835251"/>
                </a:xfrm>
                <a:prstGeom prst="rect">
                  <a:avLst/>
                </a:prstGeom>
                <a:blipFill>
                  <a:blip r:embed="rId6"/>
                  <a:stretch>
                    <a:fillRect l="-758" t="-4651" b="-166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Subtítulo 2">
            <a:extLst>
              <a:ext uri="{FF2B5EF4-FFF2-40B4-BE49-F238E27FC236}">
                <a16:creationId xmlns:a16="http://schemas.microsoft.com/office/drawing/2014/main" id="{276FE256-1FEB-4E82-A122-31C4A38D339F}"/>
              </a:ext>
            </a:extLst>
          </p:cNvPr>
          <p:cNvSpPr txBox="1">
            <a:spLocks/>
          </p:cNvSpPr>
          <p:nvPr/>
        </p:nvSpPr>
        <p:spPr>
          <a:xfrm>
            <a:off x="627660" y="3767372"/>
            <a:ext cx="4469673" cy="1382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</a:t>
            </a: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s-E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viewer</a:t>
            </a:r>
            <a:endParaRPr kumimoji="0" lang="es-E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layer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Show both dispersed and free space solution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8B620AD-6929-41E5-8B8F-E6B05A688AAE}"/>
              </a:ext>
            </a:extLst>
          </p:cNvPr>
          <p:cNvGrpSpPr/>
          <p:nvPr/>
        </p:nvGrpSpPr>
        <p:grpSpPr>
          <a:xfrm>
            <a:off x="6347460" y="2656729"/>
            <a:ext cx="5914714" cy="1839467"/>
            <a:chOff x="6347460" y="2922948"/>
            <a:chExt cx="5914714" cy="1839467"/>
          </a:xfrm>
        </p:grpSpPr>
        <p:sp>
          <p:nvSpPr>
            <p:cNvPr id="86" name="Subtítulo 2">
              <a:extLst>
                <a:ext uri="{FF2B5EF4-FFF2-40B4-BE49-F238E27FC236}">
                  <a16:creationId xmlns:a16="http://schemas.microsoft.com/office/drawing/2014/main" id="{7742CCC0-420E-4E7A-A015-76848A5ECF2D}"/>
                </a:ext>
              </a:extLst>
            </p:cNvPr>
            <p:cNvSpPr txBox="1">
              <a:spLocks/>
            </p:cNvSpPr>
            <p:nvPr/>
          </p:nvSpPr>
          <p:spPr>
            <a:xfrm>
              <a:off x="6347460" y="3043827"/>
              <a:ext cx="5820524" cy="1718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s-ES" sz="26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Measurements</a:t>
              </a:r>
              <a:r>
                <a:rPr lang="es-ES" sz="2600" b="1" dirty="0"/>
                <a:t>: new </a:t>
              </a:r>
              <a:r>
                <a:rPr lang="es-ES" sz="2600" b="1" dirty="0" err="1"/>
                <a:t>class</a:t>
              </a:r>
              <a:endPara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b="1" dirty="0"/>
                <a:t>Computes numerical T and R, transmittance and reflectance (using FFT)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Computes analytical T and 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b="1" dirty="0"/>
                <a:t>Plot the results.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3A04CB2-EC3C-4119-B4DB-BB466801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40289" y="2922948"/>
              <a:ext cx="2321885" cy="506052"/>
            </a:xfrm>
            <a:prstGeom prst="rect">
              <a:avLst/>
            </a:prstGeom>
          </p:spPr>
        </p:pic>
      </p:grpSp>
      <p:sp>
        <p:nvSpPr>
          <p:cNvPr id="87" name="Subtítulo 2">
            <a:extLst>
              <a:ext uri="{FF2B5EF4-FFF2-40B4-BE49-F238E27FC236}">
                <a16:creationId xmlns:a16="http://schemas.microsoft.com/office/drawing/2014/main" id="{0095F801-76E9-4741-A525-018EAD29D41F}"/>
              </a:ext>
            </a:extLst>
          </p:cNvPr>
          <p:cNvSpPr txBox="1">
            <a:spLocks/>
          </p:cNvSpPr>
          <p:nvPr/>
        </p:nvSpPr>
        <p:spPr>
          <a:xfrm>
            <a:off x="403191" y="5612502"/>
            <a:ext cx="5692809" cy="138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b="1" dirty="0" err="1">
                <a:solidFill>
                  <a:schemeClr val="tx1"/>
                </a:solidFill>
              </a:rPr>
              <a:t>Problem</a:t>
            </a:r>
            <a:r>
              <a:rPr lang="es-ES" sz="1600" b="1" dirty="0" err="1"/>
              <a:t>s</a:t>
            </a:r>
            <a:r>
              <a:rPr lang="es-ES" sz="1600" b="1" dirty="0"/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Need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save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solution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dispersive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and non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dispersive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media.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600" dirty="0"/>
              <a:t>Be </a:t>
            </a:r>
            <a:r>
              <a:rPr lang="es-ES" sz="1600" dirty="0" err="1"/>
              <a:t>careful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units</a:t>
            </a:r>
            <a:r>
              <a:rPr lang="es-ES" sz="1600" dirty="0"/>
              <a:t> </a:t>
            </a:r>
            <a:r>
              <a:rPr lang="es-ES" sz="1600" dirty="0" err="1"/>
              <a:t>range</a:t>
            </a:r>
            <a:r>
              <a:rPr lang="es-ES" sz="1600" dirty="0"/>
              <a:t>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88" name="Grabación de pantalla 2">
            <a:hlinkClick r:id="" action="ppaction://media"/>
            <a:extLst>
              <a:ext uri="{FF2B5EF4-FFF2-40B4-BE49-F238E27FC236}">
                <a16:creationId xmlns:a16="http://schemas.microsoft.com/office/drawing/2014/main" id="{DF29D8E1-787F-4AD5-9AB9-A2E71374D6D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52" end="0.3786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713644" y="4699828"/>
            <a:ext cx="3619277" cy="1861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Subtítulo 2">
                <a:extLst>
                  <a:ext uri="{FF2B5EF4-FFF2-40B4-BE49-F238E27FC236}">
                    <a16:creationId xmlns:a16="http://schemas.microsoft.com/office/drawing/2014/main" id="{2741DAA7-DBBA-46E4-BA73-022B1D4532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8098" y="4699828"/>
                <a:ext cx="2005931" cy="102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ES" sz="2000" b="0" i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0.1 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E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.6 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s-E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𝑠𝑝𝑟𝑒𝑎𝑑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s-E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s-E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s-E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s-E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s-ES" sz="2000" b="0" i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9" name="Subtítulo 2">
                <a:extLst>
                  <a:ext uri="{FF2B5EF4-FFF2-40B4-BE49-F238E27FC236}">
                    <a16:creationId xmlns:a16="http://schemas.microsoft.com/office/drawing/2014/main" id="{2741DAA7-DBBA-46E4-BA73-022B1D453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098" y="4699828"/>
                <a:ext cx="2005931" cy="1024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7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23" fill="hold" display="0">
                  <p:stCondLst>
                    <p:cond delay="indefinite"/>
                  </p:stCondLst>
                </p:cTn>
                <p:tgtEl>
                  <p:spTgt spid="88"/>
                </p:tgtEl>
              </p:cMediaNode>
            </p:video>
          </p:childTnLst>
        </p:cTn>
      </p:par>
    </p:tnLst>
    <p:bldLst>
      <p:bldP spid="85" grpId="0"/>
      <p:bldP spid="87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A7625-641E-4837-962B-C49E7579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C90087-F298-4438-8C4A-644BD652DC6E}"/>
              </a:ext>
            </a:extLst>
          </p:cNvPr>
          <p:cNvSpPr/>
          <p:nvPr/>
        </p:nvSpPr>
        <p:spPr>
          <a:xfrm>
            <a:off x="858455" y="1779687"/>
            <a:ext cx="104750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Han, </a:t>
            </a:r>
            <a:r>
              <a:rPr lang="es-ES" dirty="0" err="1"/>
              <a:t>Minghui</a:t>
            </a:r>
            <a:r>
              <a:rPr lang="es-ES" dirty="0"/>
              <a:t> &amp; </a:t>
            </a:r>
            <a:r>
              <a:rPr lang="es-ES" dirty="0" err="1"/>
              <a:t>Dutton</a:t>
            </a:r>
            <a:r>
              <a:rPr lang="es-ES" dirty="0"/>
              <a:t>, Robert &amp; Fan, </a:t>
            </a:r>
            <a:r>
              <a:rPr lang="es-ES" dirty="0" err="1"/>
              <a:t>Shanhui</a:t>
            </a:r>
            <a:r>
              <a:rPr lang="es-ES" dirty="0"/>
              <a:t>. (2006).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dispersive</a:t>
            </a:r>
            <a:r>
              <a:rPr lang="es-ES" dirty="0"/>
              <a:t> media in </a:t>
            </a:r>
            <a:r>
              <a:rPr lang="es-ES" dirty="0" err="1"/>
              <a:t>finite-difference</a:t>
            </a:r>
            <a:r>
              <a:rPr lang="es-ES" dirty="0"/>
              <a:t> time-</a:t>
            </a:r>
            <a:r>
              <a:rPr lang="es-ES" dirty="0" err="1"/>
              <a:t>domainmethod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complex-conjugate</a:t>
            </a:r>
            <a:r>
              <a:rPr lang="es-ES" dirty="0"/>
              <a:t> pole-</a:t>
            </a:r>
            <a:r>
              <a:rPr lang="es-ES" dirty="0" err="1"/>
              <a:t>residue</a:t>
            </a:r>
            <a:r>
              <a:rPr lang="es-ES" dirty="0"/>
              <a:t> </a:t>
            </a:r>
            <a:r>
              <a:rPr lang="es-ES" dirty="0" err="1"/>
              <a:t>pairs</a:t>
            </a:r>
            <a:r>
              <a:rPr lang="es-ES" dirty="0"/>
              <a:t>. </a:t>
            </a:r>
            <a:r>
              <a:rPr lang="es-ES" dirty="0" err="1"/>
              <a:t>Microwave</a:t>
            </a:r>
            <a:r>
              <a:rPr lang="es-ES" dirty="0"/>
              <a:t> and Wireless </a:t>
            </a:r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 err="1"/>
              <a:t>Letters</a:t>
            </a:r>
            <a:r>
              <a:rPr lang="es-ES" dirty="0"/>
              <a:t>, IEEE.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J. A. Pereda, A. Vegas, and A. Prieto. (</a:t>
            </a:r>
            <a:r>
              <a:rPr lang="es-ES" dirty="0"/>
              <a:t>2002).</a:t>
            </a:r>
            <a:r>
              <a:rPr lang="en-US" dirty="0"/>
              <a:t> “FDTD modeling of wave propagation in dispersive media by using the Mobius transformation technique,” </a:t>
            </a:r>
            <a:r>
              <a:rPr lang="en-US" i="1" dirty="0"/>
              <a:t>IEEE Trans. </a:t>
            </a:r>
            <a:r>
              <a:rPr lang="en-US" i="1" dirty="0" err="1"/>
              <a:t>Microw</a:t>
            </a:r>
            <a:r>
              <a:rPr lang="en-US" i="1" dirty="0"/>
              <a:t>. Theory Tech.</a:t>
            </a:r>
            <a:r>
              <a:rPr lang="en-US" dirty="0"/>
              <a:t>, vol. 50, no. 7, pp. </a:t>
            </a:r>
            <a:r>
              <a:rPr lang="es-ES" dirty="0"/>
              <a:t>1689–1695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Ji, </a:t>
            </a:r>
            <a:r>
              <a:rPr lang="es-ES" dirty="0" err="1"/>
              <a:t>Jinzu</a:t>
            </a:r>
            <a:r>
              <a:rPr lang="es-ES" dirty="0"/>
              <a:t> &amp; Ma, </a:t>
            </a:r>
            <a:r>
              <a:rPr lang="es-ES" dirty="0" err="1"/>
              <a:t>Yunpeng</a:t>
            </a:r>
            <a:r>
              <a:rPr lang="es-ES" dirty="0"/>
              <a:t> &amp; </a:t>
            </a:r>
            <a:r>
              <a:rPr lang="es-ES" dirty="0" err="1"/>
              <a:t>Guo</a:t>
            </a:r>
            <a:r>
              <a:rPr lang="es-ES" dirty="0"/>
              <a:t>, </a:t>
            </a:r>
            <a:r>
              <a:rPr lang="es-ES" dirty="0" err="1"/>
              <a:t>Na</a:t>
            </a:r>
            <a:r>
              <a:rPr lang="es-ES" dirty="0"/>
              <a:t>. (2018). </a:t>
            </a:r>
            <a:r>
              <a:rPr lang="es-ES" dirty="0" err="1"/>
              <a:t>Numerical</a:t>
            </a:r>
            <a:r>
              <a:rPr lang="es-ES" dirty="0"/>
              <a:t> </a:t>
            </a:r>
            <a:r>
              <a:rPr lang="es-ES" dirty="0" err="1"/>
              <a:t>calculation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reflection</a:t>
            </a:r>
            <a:r>
              <a:rPr lang="es-ES" dirty="0"/>
              <a:t>, </a:t>
            </a:r>
            <a:r>
              <a:rPr lang="es-ES" dirty="0" err="1"/>
              <a:t>absorption</a:t>
            </a:r>
            <a:r>
              <a:rPr lang="es-ES" dirty="0"/>
              <a:t> and </a:t>
            </a:r>
            <a:r>
              <a:rPr lang="es-ES" dirty="0" err="1"/>
              <a:t>transmission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nonuniform</a:t>
            </a:r>
            <a:r>
              <a:rPr lang="es-ES" dirty="0"/>
              <a:t> plasma </a:t>
            </a:r>
            <a:r>
              <a:rPr lang="es-ES" dirty="0" err="1"/>
              <a:t>slab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FDTD. </a:t>
            </a:r>
            <a:r>
              <a:rPr lang="es-ES" dirty="0" err="1"/>
              <a:t>Optik</a:t>
            </a:r>
            <a:r>
              <a:rPr lang="es-ES" dirty="0"/>
              <a:t>. 165.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R. Gómez Martín. Electromagnetic field theory for physicists and </a:t>
            </a:r>
            <a:r>
              <a:rPr lang="es-ES" dirty="0" err="1"/>
              <a:t>engineers:Fundamentals</a:t>
            </a:r>
            <a:r>
              <a:rPr lang="es-ES" dirty="0"/>
              <a:t> and </a:t>
            </a:r>
            <a:r>
              <a:rPr lang="es-ES" dirty="0" err="1"/>
              <a:t>Applications</a:t>
            </a:r>
            <a:r>
              <a:rPr lang="es-ES" dirty="0"/>
              <a:t>. UGR.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L. D. Angulo. (2020). </a:t>
            </a:r>
            <a:r>
              <a:rPr lang="es-ES" dirty="0" err="1"/>
              <a:t>Deterministic</a:t>
            </a:r>
            <a:r>
              <a:rPr lang="es-ES" dirty="0"/>
              <a:t>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n-US" dirty="0"/>
              <a:t>Computational Methods for Non Linear Physics. UGR.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D.W. Lynch </a:t>
            </a:r>
            <a:r>
              <a:rPr lang="en-US" dirty="0" err="1"/>
              <a:t>andW</a:t>
            </a:r>
            <a:r>
              <a:rPr lang="en-US" dirty="0"/>
              <a:t>. R. Hunter. (</a:t>
            </a:r>
            <a:r>
              <a:rPr lang="es-ES" dirty="0"/>
              <a:t>1985</a:t>
            </a:r>
            <a:r>
              <a:rPr lang="en-US" dirty="0"/>
              <a:t>). </a:t>
            </a:r>
            <a:r>
              <a:rPr lang="en-US" i="1" dirty="0"/>
              <a:t>Handbook of Optical Constants of Solids</a:t>
            </a:r>
            <a:r>
              <a:rPr lang="en-US" dirty="0"/>
              <a:t>, </a:t>
            </a:r>
            <a:r>
              <a:rPr lang="es-ES" dirty="0"/>
              <a:t>E. D. </a:t>
            </a:r>
            <a:r>
              <a:rPr lang="es-ES" dirty="0" err="1"/>
              <a:t>Palick</a:t>
            </a:r>
            <a:r>
              <a:rPr lang="es-ES" dirty="0"/>
              <a:t>, Ed. Orlando, FL: </a:t>
            </a:r>
            <a:r>
              <a:rPr lang="es-ES" dirty="0" err="1"/>
              <a:t>Academic</a:t>
            </a:r>
            <a:r>
              <a:rPr lang="es-ES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89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40A09-7F67-4E0C-879D-5C33EBE4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4800" dirty="0" err="1"/>
              <a:t>The</a:t>
            </a:r>
            <a:r>
              <a:rPr lang="es-ES" sz="48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42722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B1F6293C-36AA-444F-A9C0-F1CCC656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73" y="635513"/>
            <a:ext cx="3551486" cy="2012232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FC33FA41-41F3-4767-90AB-1785F3D83E8E}"/>
              </a:ext>
            </a:extLst>
          </p:cNvPr>
          <p:cNvSpPr txBox="1">
            <a:spLocks/>
          </p:cNvSpPr>
          <p:nvPr/>
        </p:nvSpPr>
        <p:spPr>
          <a:xfrm>
            <a:off x="583132" y="5390815"/>
            <a:ext cx="8478969" cy="17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High frequencies where wavelength similar to grid spacing =&gt; error in </a:t>
            </a:r>
            <a:r>
              <a:rPr lang="en-US" sz="2000" dirty="0" err="1"/>
              <a:t>Fouriier</a:t>
            </a: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not set values &lt;1 in eps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infitity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Can not start source very soon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04E281-1335-4E85-9E57-E997BD58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14" y="3582934"/>
            <a:ext cx="3990975" cy="1609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A2A130-99E5-4AB1-B54A-4F79161F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0721" y="10386"/>
            <a:ext cx="4905565" cy="3639390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5C76A48C-3B4C-4BED-A14D-CB10842E23DE}"/>
              </a:ext>
            </a:extLst>
          </p:cNvPr>
          <p:cNvSpPr txBox="1">
            <a:spLocks/>
          </p:cNvSpPr>
          <p:nvPr/>
        </p:nvSpPr>
        <p:spPr>
          <a:xfrm>
            <a:off x="628882" y="137881"/>
            <a:ext cx="4286413" cy="17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tests\</a:t>
            </a:r>
            <a:r>
              <a:rPr lang="en-US" sz="2000" dirty="0" err="1"/>
              <a:t>cavity_dispersive_test.json</a:t>
            </a:r>
            <a:endParaRPr lang="en-US" sz="2000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CE2ACE2-C6A6-427E-8546-68674BB804B4}"/>
              </a:ext>
            </a:extLst>
          </p:cNvPr>
          <p:cNvSpPr/>
          <p:nvPr/>
        </p:nvSpPr>
        <p:spPr>
          <a:xfrm>
            <a:off x="0" y="595365"/>
            <a:ext cx="5146259" cy="612475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finalTime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20e-9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cfl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coordinates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grid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{   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elemId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steps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0.001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bounds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mur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mur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sources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dipole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direction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magnitude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gaussian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gaussianDelay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1.25e-10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gaussianSpread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0.25e-10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elemId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dispersiveLayers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permittivity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1.2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"permeability"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ap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"-2.502e-2-8.626e-3j"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"-2.021e-1-9.407e-1j"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"-1.467e1-1.338j"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"-2.997e-1-4.034j"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"-1.896-4.808j"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"-9.396-6.477j"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cp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"5.987e-1+4.195e3j"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"-2.211e-1+2.680e-1j"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"-4.240+7.342e2j"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"6.391e-1-7.186e-2j"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"1.806+4.563j"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"1.443-8.219e1j"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unitsFreq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"MHz"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startPosition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: 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},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36DC35C-AA27-4FBD-9D06-44A5B2E40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394" y="1887307"/>
            <a:ext cx="2727223" cy="22299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7205DD3-1E89-4171-A0F1-E8318137C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057" y="3956708"/>
            <a:ext cx="2615381" cy="14027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0DE718-1896-4C7D-B7C7-D9B42087E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915" y="595365"/>
            <a:ext cx="2876763" cy="2213509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3BEF3C8F-1A72-41CD-BDC6-A3DFB5B50D6B}"/>
              </a:ext>
            </a:extLst>
          </p:cNvPr>
          <p:cNvSpPr txBox="1">
            <a:spLocks/>
          </p:cNvSpPr>
          <p:nvPr/>
        </p:nvSpPr>
        <p:spPr>
          <a:xfrm>
            <a:off x="7905587" y="24726"/>
            <a:ext cx="4286413" cy="44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tests\</a:t>
            </a:r>
            <a:r>
              <a:rPr lang="en-US" sz="2000" dirty="0" err="1">
                <a:solidFill>
                  <a:schemeClr val="bg1"/>
                </a:solidFill>
              </a:rPr>
              <a:t>cavity_dispersive_Ag.json</a:t>
            </a:r>
            <a:endParaRPr lang="en-US" sz="2000" dirty="0">
              <a:solidFill>
                <a:schemeClr val="bg1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B853C1B2-3123-421D-BF37-D8C41FF2587E}"/>
              </a:ext>
            </a:extLst>
          </p:cNvPr>
          <p:cNvSpPr txBox="1">
            <a:spLocks/>
          </p:cNvSpPr>
          <p:nvPr/>
        </p:nvSpPr>
        <p:spPr>
          <a:xfrm>
            <a:off x="7251620" y="1094703"/>
            <a:ext cx="4286413" cy="44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50 nm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B6011C43-F90E-4686-8139-08D80C8A36AC}"/>
              </a:ext>
            </a:extLst>
          </p:cNvPr>
          <p:cNvSpPr txBox="1">
            <a:spLocks/>
          </p:cNvSpPr>
          <p:nvPr/>
        </p:nvSpPr>
        <p:spPr>
          <a:xfrm>
            <a:off x="9087325" y="1179265"/>
            <a:ext cx="4286413" cy="44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100 nm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9A582D3-3ADB-49C9-9F82-6214D46DEB5F}"/>
              </a:ext>
            </a:extLst>
          </p:cNvPr>
          <p:cNvSpPr txBox="1">
            <a:spLocks/>
          </p:cNvSpPr>
          <p:nvPr/>
        </p:nvSpPr>
        <p:spPr>
          <a:xfrm>
            <a:off x="6854296" y="2071406"/>
            <a:ext cx="4286413" cy="441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 err="1">
                <a:solidFill>
                  <a:schemeClr val="bg1"/>
                </a:solidFill>
              </a:rPr>
              <a:t>Tarda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mucho</a:t>
            </a:r>
            <a:r>
              <a:rPr lang="en-US" sz="2000" dirty="0">
                <a:solidFill>
                  <a:schemeClr val="bg1"/>
                </a:solidFill>
              </a:rPr>
              <a:t> con </a:t>
            </a:r>
            <a:r>
              <a:rPr lang="en-US" sz="2000" dirty="0" err="1">
                <a:solidFill>
                  <a:schemeClr val="bg1"/>
                </a:solidFill>
              </a:rPr>
              <a:t>parametros</a:t>
            </a:r>
            <a:r>
              <a:rPr lang="en-US" sz="2000" dirty="0">
                <a:solidFill>
                  <a:schemeClr val="bg1"/>
                </a:solidFill>
              </a:rPr>
              <a:t> paper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Reproduce </a:t>
            </a:r>
            <a:r>
              <a:rPr lang="en-US" sz="2000" dirty="0" err="1">
                <a:solidFill>
                  <a:schemeClr val="bg1"/>
                </a:solidFill>
              </a:rPr>
              <a:t>pico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e15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81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id="{5C76A48C-3B4C-4BED-A14D-CB10842E23DE}"/>
              </a:ext>
            </a:extLst>
          </p:cNvPr>
          <p:cNvSpPr txBox="1">
            <a:spLocks/>
          </p:cNvSpPr>
          <p:nvPr/>
        </p:nvSpPr>
        <p:spPr>
          <a:xfrm>
            <a:off x="628882" y="137881"/>
            <a:ext cx="4286413" cy="17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tests\</a:t>
            </a:r>
            <a:r>
              <a:rPr lang="en-US" sz="2000" dirty="0" err="1"/>
              <a:t>cavity_dispersive_test_NoComplex.json</a:t>
            </a:r>
            <a:endParaRPr lang="en-US" sz="2000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A1084A-92EA-4300-A774-845F4ACA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4" y="681950"/>
            <a:ext cx="2854730" cy="2181598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CED8C201-8EDF-4B07-8ABA-6A1D46A8C86C}"/>
              </a:ext>
            </a:extLst>
          </p:cNvPr>
          <p:cNvSpPr txBox="1">
            <a:spLocks/>
          </p:cNvSpPr>
          <p:nvPr/>
        </p:nvSpPr>
        <p:spPr>
          <a:xfrm>
            <a:off x="1179958" y="1159542"/>
            <a:ext cx="1086588" cy="44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Eps=1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B64DB1-EB7B-468E-9DED-916B99DB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84" y="3163757"/>
            <a:ext cx="2690718" cy="1378956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28BA8213-A477-4DDA-BBE7-F92A87CF266E}"/>
              </a:ext>
            </a:extLst>
          </p:cNvPr>
          <p:cNvSpPr txBox="1">
            <a:spLocks/>
          </p:cNvSpPr>
          <p:nvPr/>
        </p:nvSpPr>
        <p:spPr>
          <a:xfrm>
            <a:off x="494158" y="3341140"/>
            <a:ext cx="1086588" cy="44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Eps=2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4C4A16-781F-40D5-BBAD-79D4853CA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2" y="3691396"/>
            <a:ext cx="2676082" cy="20070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5A7DD4-7F30-4501-99E8-B397E28B4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02" y="3272999"/>
            <a:ext cx="2080321" cy="161997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C760B292-C41B-4C35-BD96-A2007C131F7D}"/>
              </a:ext>
            </a:extLst>
          </p:cNvPr>
          <p:cNvSpPr/>
          <p:nvPr/>
        </p:nvSpPr>
        <p:spPr>
          <a:xfrm>
            <a:off x="2188193" y="824561"/>
            <a:ext cx="6096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format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"pyfdtd1d"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finalTime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1e-7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timeUnits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"s"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cfl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s-ES" sz="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b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coordinates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endParaRPr lang="es-ES" sz="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  <a:p>
            <a:b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elements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  <a:p>
            <a:b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grid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{   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elemId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steps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0.005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bounds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CE9178"/>
                </a:solidFill>
                <a:latin typeface="Consolas" panose="020B0609020204030204" pitchFamily="49" charset="0"/>
              </a:rPr>
              <a:t>mur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CE9178"/>
                </a:solidFill>
                <a:latin typeface="Consolas" panose="020B0609020204030204" pitchFamily="49" charset="0"/>
              </a:rPr>
              <a:t>mur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b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sources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CE9178"/>
                </a:solidFill>
                <a:latin typeface="Consolas" panose="020B0609020204030204" pitchFamily="49" charset="0"/>
              </a:rPr>
              <a:t>dipole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direction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magnitude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CE9178"/>
                </a:solidFill>
                <a:latin typeface="Consolas" panose="020B0609020204030204" pitchFamily="49" charset="0"/>
              </a:rPr>
              <a:t>gaussian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gaussianDelay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0.25e-8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gaussianSpread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0.025e-8</a:t>
            </a:r>
            <a:endParaRPr lang="es-ES" sz="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elemId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s-ES" sz="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dispersiveLayers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permittivity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"permeability"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ap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s-ES" sz="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cp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s-ES" sz="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unitsFreq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"Hz"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startPosition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s-ES" sz="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},</a:t>
            </a:r>
          </a:p>
          <a:p>
            <a:b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probes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CE9178"/>
                </a:solidFill>
                <a:latin typeface="Consolas" panose="020B0609020204030204" pitchFamily="49" charset="0"/>
              </a:rPr>
              <a:t>"s1"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elemId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"__</a:t>
            </a:r>
            <a:r>
              <a:rPr lang="es-ES" sz="200" dirty="0" err="1">
                <a:solidFill>
                  <a:srgbClr val="9CDCFE"/>
                </a:solidFill>
                <a:latin typeface="Consolas" panose="020B0609020204030204" pitchFamily="49" charset="0"/>
              </a:rPr>
              <a:t>samplingPeriod</a:t>
            </a:r>
            <a:r>
              <a:rPr lang="es-ES" sz="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200" dirty="0">
                <a:solidFill>
                  <a:srgbClr val="B5CEA8"/>
                </a:solidFill>
                <a:latin typeface="Consolas" panose="020B0609020204030204" pitchFamily="49" charset="0"/>
              </a:rPr>
              <a:t>0.1e-9</a:t>
            </a:r>
            <a:endParaRPr lang="es-ES" sz="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s-ES" sz="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3DB5617-28E5-4B51-8DBA-FFAA4ADE1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351" y="693132"/>
            <a:ext cx="3096711" cy="1607582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CD314C54-43B9-4F5E-8210-00AEE396B449}"/>
              </a:ext>
            </a:extLst>
          </p:cNvPr>
          <p:cNvSpPr txBox="1">
            <a:spLocks/>
          </p:cNvSpPr>
          <p:nvPr/>
        </p:nvSpPr>
        <p:spPr>
          <a:xfrm>
            <a:off x="5557091" y="506"/>
            <a:ext cx="4286413" cy="17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tests\</a:t>
            </a:r>
            <a:r>
              <a:rPr lang="en-US" sz="2000" dirty="0" err="1"/>
              <a:t>cavity_dispersive_test_NoComplex_ShortDipole.json</a:t>
            </a:r>
            <a:endParaRPr lang="en-US" sz="2000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13F5863-F786-4DAB-9088-3B5B05A79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5062" y="583656"/>
            <a:ext cx="2660988" cy="203487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04B4F15-3DE7-4E21-A524-6010F202A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5062" y="2363972"/>
            <a:ext cx="2660988" cy="2084505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2283A0BE-0B3F-4CF0-9B22-CF216762E3FF}"/>
              </a:ext>
            </a:extLst>
          </p:cNvPr>
          <p:cNvSpPr txBox="1">
            <a:spLocks/>
          </p:cNvSpPr>
          <p:nvPr/>
        </p:nvSpPr>
        <p:spPr>
          <a:xfrm>
            <a:off x="5699563" y="2419781"/>
            <a:ext cx="3154285" cy="1770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 err="1"/>
              <a:t>Revota</a:t>
            </a:r>
            <a:r>
              <a:rPr lang="en-US" sz="2000" dirty="0"/>
              <a:t> </a:t>
            </a:r>
            <a:r>
              <a:rPr lang="en-US" sz="2000" dirty="0" err="1"/>
              <a:t>hacia</a:t>
            </a:r>
            <a:r>
              <a:rPr lang="en-US" sz="2000" dirty="0"/>
              <a:t> </a:t>
            </a:r>
            <a:r>
              <a:rPr lang="en-US" sz="2000" dirty="0" err="1"/>
              <a:t>atrás</a:t>
            </a:r>
            <a:endParaRPr lang="en-US" sz="2000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Los </a:t>
            </a:r>
            <a:r>
              <a:rPr lang="en-US" sz="2000" dirty="0" err="1"/>
              <a:t>picos</a:t>
            </a:r>
            <a:r>
              <a:rPr lang="en-US" sz="2000" dirty="0"/>
              <a:t> no a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freq</a:t>
            </a:r>
            <a:r>
              <a:rPr lang="en-US" sz="2000" dirty="0"/>
              <a:t> =&gt; </a:t>
            </a:r>
            <a:r>
              <a:rPr lang="en-US" sz="2000" dirty="0" err="1"/>
              <a:t>creo</a:t>
            </a:r>
            <a:r>
              <a:rPr lang="en-US" sz="2000" dirty="0"/>
              <a:t> que es por el Fourier, </a:t>
            </a:r>
            <a:r>
              <a:rPr lang="en-US" sz="2000" dirty="0" err="1"/>
              <a:t>porque</a:t>
            </a:r>
            <a:r>
              <a:rPr lang="en-US" sz="2000" dirty="0"/>
              <a:t> </a:t>
            </a:r>
            <a:r>
              <a:rPr lang="en-US" sz="2000" dirty="0" err="1"/>
              <a:t>quita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una </a:t>
            </a:r>
            <a:r>
              <a:rPr lang="en-US" sz="2000" dirty="0" err="1"/>
              <a:t>década</a:t>
            </a:r>
            <a:r>
              <a:rPr lang="en-US" sz="2000" dirty="0"/>
              <a:t> (por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aparece</a:t>
            </a:r>
            <a:r>
              <a:rPr lang="en-US" sz="2000" dirty="0"/>
              <a:t> el </a:t>
            </a:r>
            <a:r>
              <a:rPr lang="en-US" sz="2000" dirty="0" err="1"/>
              <a:t>ruido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Fourier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pequeño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mal</a:t>
            </a:r>
          </a:p>
        </p:txBody>
      </p:sp>
    </p:spTree>
    <p:extLst>
      <p:ext uri="{BB962C8B-B14F-4D97-AF65-F5344CB8AC3E}">
        <p14:creationId xmlns:p14="http://schemas.microsoft.com/office/powerpoint/2010/main" val="247045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id="{5C76A48C-3B4C-4BED-A14D-CB10842E23DE}"/>
              </a:ext>
            </a:extLst>
          </p:cNvPr>
          <p:cNvSpPr txBox="1">
            <a:spLocks/>
          </p:cNvSpPr>
          <p:nvPr/>
        </p:nvSpPr>
        <p:spPr>
          <a:xfrm>
            <a:off x="628882" y="137881"/>
            <a:ext cx="4286413" cy="17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tests\</a:t>
            </a:r>
            <a:r>
              <a:rPr lang="en-US" sz="2000" dirty="0" err="1"/>
              <a:t>cavity_dispersive_test_ShortDipole.json</a:t>
            </a:r>
            <a:endParaRPr lang="en-US" sz="2000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ED8C201-8EDF-4B07-8ABA-6A1D46A8C86C}"/>
              </a:ext>
            </a:extLst>
          </p:cNvPr>
          <p:cNvSpPr txBox="1">
            <a:spLocks/>
          </p:cNvSpPr>
          <p:nvPr/>
        </p:nvSpPr>
        <p:spPr>
          <a:xfrm>
            <a:off x="1179958" y="1159542"/>
            <a:ext cx="1086588" cy="44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Eps=1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28BA8213-A477-4DDA-BBE7-F92A87CF266E}"/>
              </a:ext>
            </a:extLst>
          </p:cNvPr>
          <p:cNvSpPr txBox="1">
            <a:spLocks/>
          </p:cNvSpPr>
          <p:nvPr/>
        </p:nvSpPr>
        <p:spPr>
          <a:xfrm>
            <a:off x="494158" y="3341140"/>
            <a:ext cx="1086588" cy="44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Eps=2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CD314C54-43B9-4F5E-8210-00AEE396B449}"/>
              </a:ext>
            </a:extLst>
          </p:cNvPr>
          <p:cNvSpPr txBox="1">
            <a:spLocks/>
          </p:cNvSpPr>
          <p:nvPr/>
        </p:nvSpPr>
        <p:spPr>
          <a:xfrm>
            <a:off x="6763455" y="82479"/>
            <a:ext cx="5928959" cy="17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tests\</a:t>
            </a:r>
            <a:r>
              <a:rPr lang="en-US" sz="2000" dirty="0" err="1"/>
              <a:t>cavity_dispersive_test_Magnitude.json</a:t>
            </a:r>
            <a:endParaRPr lang="en-US" sz="2000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2283A0BE-0B3F-4CF0-9B22-CF216762E3FF}"/>
              </a:ext>
            </a:extLst>
          </p:cNvPr>
          <p:cNvSpPr txBox="1">
            <a:spLocks/>
          </p:cNvSpPr>
          <p:nvPr/>
        </p:nvSpPr>
        <p:spPr>
          <a:xfrm>
            <a:off x="6172089" y="540640"/>
            <a:ext cx="3370152" cy="2215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s-ES" dirty="0"/>
              <a:t>"</a:t>
            </a:r>
            <a:r>
              <a:rPr lang="es-ES" dirty="0" err="1"/>
              <a:t>steps</a:t>
            </a:r>
            <a:r>
              <a:rPr lang="es-ES" dirty="0"/>
              <a:t>": 0.001e-3 y </a:t>
            </a:r>
            <a:r>
              <a:rPr lang="es-ES" dirty="0" err="1"/>
              <a:t>Ghz</a:t>
            </a:r>
            <a:r>
              <a:rPr lang="es-ES" dirty="0"/>
              <a:t>,  =&gt; paso temporal </a:t>
            </a:r>
            <a:r>
              <a:rPr lang="es-ES"/>
              <a:t>demasiado grande</a:t>
            </a:r>
            <a:endParaRPr lang="en-US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/>
              <a:t>Jugar</a:t>
            </a:r>
            <a:r>
              <a:rPr lang="en-US" dirty="0"/>
              <a:t> con: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/>
              <a:t>	Tamaño </a:t>
            </a:r>
            <a:r>
              <a:rPr lang="en-US" dirty="0"/>
              <a:t>grid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/>
              <a:t>	Freq.</a:t>
            </a:r>
            <a:endParaRPr lang="en-US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/>
              <a:t>	Spacing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/>
              <a:t>	Tiempo renderizado</a:t>
            </a:r>
            <a:endParaRPr lang="en-US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/>
              <a:t>Freq pequeñas</a:t>
            </a:r>
            <a:r>
              <a:rPr lang="en-US" dirty="0"/>
              <a:t> </a:t>
            </a:r>
            <a:r>
              <a:rPr lang="en-US"/>
              <a:t>=&gt; tiempos</a:t>
            </a:r>
            <a:r>
              <a:rPr lang="en-US" dirty="0"/>
              <a:t> largos =&gt; </a:t>
            </a:r>
            <a:r>
              <a:rPr lang="en-US"/>
              <a:t>spacing grande =&gt;ajustar</a:t>
            </a:r>
            <a:r>
              <a:rPr lang="en-US" dirty="0"/>
              <a:t> </a:t>
            </a:r>
            <a:r>
              <a:rPr lang="en-US"/>
              <a:t>Tambien eps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85B51E-5532-4D98-B6FA-DDC0F41F4A29}"/>
              </a:ext>
            </a:extLst>
          </p:cNvPr>
          <p:cNvSpPr/>
          <p:nvPr/>
        </p:nvSpPr>
        <p:spPr>
          <a:xfrm>
            <a:off x="86253" y="1291950"/>
            <a:ext cx="2643884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format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"pyfdtd1d"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finalTime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20e-15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timeUnits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"s"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cfl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s-ES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b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coordinates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2e-6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0.3e-6</a:t>
            </a:r>
            <a:endParaRPr lang="es-ES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  <a:p>
            <a:b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elements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  <a:p>
            <a:b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grid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{   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elemId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steps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0.001e-6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bounds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CE9178"/>
                </a:solidFill>
                <a:latin typeface="Consolas" panose="020B0609020204030204" pitchFamily="49" charset="0"/>
              </a:rPr>
              <a:t>mur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CE9178"/>
                </a:solidFill>
                <a:latin typeface="Consolas" panose="020B0609020204030204" pitchFamily="49" charset="0"/>
              </a:rPr>
              <a:t>mur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b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sources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CE9178"/>
                </a:solidFill>
                <a:latin typeface="Consolas" panose="020B0609020204030204" pitchFamily="49" charset="0"/>
              </a:rPr>
              <a:t>dipole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direction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magnitude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CE9178"/>
                </a:solidFill>
                <a:latin typeface="Consolas" panose="020B0609020204030204" pitchFamily="49" charset="0"/>
              </a:rPr>
              <a:t>gaussian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gaussianDelay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1.25e-16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gaussianSpread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0.25e-16</a:t>
            </a:r>
            <a:endParaRPr lang="es-ES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elemId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s-ES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dispersiveLayers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permittivity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"permeability"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ap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"-2.502e-2-8.626e-3j"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"-2.021e-1-9.407e-1j"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"-1.467e1-1.338j"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"-2.997e-1-4.034j"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"-1.896-4.808j"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"-9.396-6.477j"</a:t>
            </a:r>
            <a:endParaRPr lang="es-ES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cp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"5.987e-1+4.195e3j"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"-2.211e-1+2.680e-1j"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"-4.240+7.342e2j"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"6.391e-1-7.186e-2j"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"1.806+4.563j"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"1.443-8.219e1j"</a:t>
            </a:r>
            <a:endParaRPr lang="es-ES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unitsFreq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"Hz"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startPosition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0.4e-6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1e-6</a:t>
            </a:r>
            <a:endParaRPr lang="es-ES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},</a:t>
            </a:r>
          </a:p>
          <a:p>
            <a:b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probes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CE9178"/>
                </a:solidFill>
                <a:latin typeface="Consolas" panose="020B0609020204030204" pitchFamily="49" charset="0"/>
              </a:rPr>
              <a:t>"s1"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elemId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"__</a:t>
            </a:r>
            <a:r>
              <a:rPr lang="es-ES" sz="500" dirty="0" err="1">
                <a:solidFill>
                  <a:srgbClr val="9CDCFE"/>
                </a:solidFill>
                <a:latin typeface="Consolas" panose="020B0609020204030204" pitchFamily="49" charset="0"/>
              </a:rPr>
              <a:t>samplingPeriod</a:t>
            </a:r>
            <a:r>
              <a:rPr lang="es-ES" sz="5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s-ES" sz="500" dirty="0">
                <a:solidFill>
                  <a:srgbClr val="B5CEA8"/>
                </a:solidFill>
                <a:latin typeface="Consolas" panose="020B0609020204030204" pitchFamily="49" charset="0"/>
              </a:rPr>
              <a:t>0.1e-9</a:t>
            </a:r>
            <a:endParaRPr lang="es-ES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s-ES" sz="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AD0A1FE5-F14F-458D-B180-03F9269F271D}"/>
              </a:ext>
            </a:extLst>
          </p:cNvPr>
          <p:cNvSpPr txBox="1">
            <a:spLocks/>
          </p:cNvSpPr>
          <p:nvPr/>
        </p:nvSpPr>
        <p:spPr>
          <a:xfrm>
            <a:off x="1690386" y="5941439"/>
            <a:ext cx="2516466" cy="151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Conseguir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mas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bajas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haciéndolo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mas largo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4B52050-B6A3-4187-A105-1BD29F4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181100"/>
            <a:ext cx="2579459" cy="1330606"/>
          </a:xfrm>
          <a:prstGeom prst="rect">
            <a:avLst/>
          </a:prstGeom>
        </p:spPr>
      </p:pic>
      <p:sp>
        <p:nvSpPr>
          <p:cNvPr id="28" name="Subtítulo 2">
            <a:extLst>
              <a:ext uri="{FF2B5EF4-FFF2-40B4-BE49-F238E27FC236}">
                <a16:creationId xmlns:a16="http://schemas.microsoft.com/office/drawing/2014/main" id="{5641BA68-85D6-486A-A194-719C83AF83CD}"/>
              </a:ext>
            </a:extLst>
          </p:cNvPr>
          <p:cNvSpPr txBox="1">
            <a:spLocks/>
          </p:cNvSpPr>
          <p:nvPr/>
        </p:nvSpPr>
        <p:spPr>
          <a:xfrm>
            <a:off x="2793896" y="1357206"/>
            <a:ext cx="2516466" cy="151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GHz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571A122-EBF0-40B9-8FB0-A8C691A9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7" y="2058197"/>
            <a:ext cx="2966221" cy="229724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5CC2AF4-E42A-4C54-9BAE-C0B065F26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447" y="1967118"/>
            <a:ext cx="2516466" cy="19226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1D6AE5C-EA6A-4448-BCBD-56D0C9C65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48" y="3955562"/>
            <a:ext cx="3332447" cy="1742896"/>
          </a:xfrm>
          <a:prstGeom prst="rect">
            <a:avLst/>
          </a:prstGeom>
        </p:spPr>
      </p:pic>
      <p:sp>
        <p:nvSpPr>
          <p:cNvPr id="30" name="Subtítulo 2">
            <a:extLst>
              <a:ext uri="{FF2B5EF4-FFF2-40B4-BE49-F238E27FC236}">
                <a16:creationId xmlns:a16="http://schemas.microsoft.com/office/drawing/2014/main" id="{1CE3B42B-6C31-4E26-ADE5-A55911F80382}"/>
              </a:ext>
            </a:extLst>
          </p:cNvPr>
          <p:cNvSpPr txBox="1">
            <a:spLocks/>
          </p:cNvSpPr>
          <p:nvPr/>
        </p:nvSpPr>
        <p:spPr>
          <a:xfrm>
            <a:off x="2412416" y="4203622"/>
            <a:ext cx="2516466" cy="151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Hz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DD96D63-2C41-43AA-AB3F-863C3721C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36" y="5009171"/>
            <a:ext cx="2288034" cy="172431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D7F82BC-D933-4F4F-8021-D11B9C5FA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1395" y="742692"/>
            <a:ext cx="2808731" cy="1769014"/>
          </a:xfrm>
          <a:prstGeom prst="rect">
            <a:avLst/>
          </a:prstGeom>
        </p:spPr>
      </p:pic>
      <p:sp>
        <p:nvSpPr>
          <p:cNvPr id="34" name="Subtítulo 2">
            <a:extLst>
              <a:ext uri="{FF2B5EF4-FFF2-40B4-BE49-F238E27FC236}">
                <a16:creationId xmlns:a16="http://schemas.microsoft.com/office/drawing/2014/main" id="{7A4F45B9-F32B-4FF5-B81B-A7599AA7FDC0}"/>
              </a:ext>
            </a:extLst>
          </p:cNvPr>
          <p:cNvSpPr txBox="1">
            <a:spLocks/>
          </p:cNvSpPr>
          <p:nvPr/>
        </p:nvSpPr>
        <p:spPr>
          <a:xfrm>
            <a:off x="9293707" y="885933"/>
            <a:ext cx="2516466" cy="151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kHz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215B71D5-44EB-426B-8DC0-CAB8B8AA0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2229" y="5507912"/>
            <a:ext cx="2528997" cy="1330607"/>
          </a:xfrm>
          <a:prstGeom prst="rect">
            <a:avLst/>
          </a:prstGeom>
        </p:spPr>
      </p:pic>
      <p:sp>
        <p:nvSpPr>
          <p:cNvPr id="36" name="Subtítulo 2">
            <a:extLst>
              <a:ext uri="{FF2B5EF4-FFF2-40B4-BE49-F238E27FC236}">
                <a16:creationId xmlns:a16="http://schemas.microsoft.com/office/drawing/2014/main" id="{B48B2AC8-4EEC-4628-85EA-F163B67D5D45}"/>
              </a:ext>
            </a:extLst>
          </p:cNvPr>
          <p:cNvSpPr txBox="1">
            <a:spLocks/>
          </p:cNvSpPr>
          <p:nvPr/>
        </p:nvSpPr>
        <p:spPr>
          <a:xfrm>
            <a:off x="6982706" y="2676487"/>
            <a:ext cx="5928959" cy="17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tests\</a:t>
            </a:r>
            <a:r>
              <a:rPr lang="en-US" sz="2000" dirty="0" err="1"/>
              <a:t>cavity_dispersive_test_Both.json</a:t>
            </a:r>
            <a:endParaRPr lang="en-US" sz="2000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25D6E9C-D4E5-4BA7-8A7E-86979A443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5507911"/>
            <a:ext cx="3403996" cy="1227904"/>
          </a:xfrm>
          <a:prstGeom prst="rect">
            <a:avLst/>
          </a:prstGeom>
        </p:spPr>
      </p:pic>
      <p:sp>
        <p:nvSpPr>
          <p:cNvPr id="38" name="Subtítulo 2">
            <a:extLst>
              <a:ext uri="{FF2B5EF4-FFF2-40B4-BE49-F238E27FC236}">
                <a16:creationId xmlns:a16="http://schemas.microsoft.com/office/drawing/2014/main" id="{64BBF616-CD7F-4A79-B28C-64FE7BE70D38}"/>
              </a:ext>
            </a:extLst>
          </p:cNvPr>
          <p:cNvSpPr txBox="1">
            <a:spLocks/>
          </p:cNvSpPr>
          <p:nvPr/>
        </p:nvSpPr>
        <p:spPr>
          <a:xfrm>
            <a:off x="8847527" y="5860464"/>
            <a:ext cx="2516466" cy="151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M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Hz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9" name="Subtítulo 2">
            <a:extLst>
              <a:ext uri="{FF2B5EF4-FFF2-40B4-BE49-F238E27FC236}">
                <a16:creationId xmlns:a16="http://schemas.microsoft.com/office/drawing/2014/main" id="{B844EE4A-C97C-40BC-9EDF-F98D6F6D19AC}"/>
              </a:ext>
            </a:extLst>
          </p:cNvPr>
          <p:cNvSpPr txBox="1">
            <a:spLocks/>
          </p:cNvSpPr>
          <p:nvPr/>
        </p:nvSpPr>
        <p:spPr>
          <a:xfrm>
            <a:off x="6412375" y="6012864"/>
            <a:ext cx="5104018" cy="151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 err="1">
                <a:solidFill>
                  <a:schemeClr val="bg1"/>
                </a:solidFill>
              </a:rPr>
              <a:t>Según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simulación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rebota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todo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teórico</a:t>
            </a:r>
            <a:r>
              <a:rPr lang="en-US" sz="2000" dirty="0">
                <a:solidFill>
                  <a:schemeClr val="bg1"/>
                </a:solidFill>
              </a:rPr>
              <a:t> no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GHz =&gt;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explota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930B4D6D-7172-4CE3-8505-3DFD43B361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0692" y="3096583"/>
            <a:ext cx="4168947" cy="1604342"/>
          </a:xfrm>
          <a:prstGeom prst="rect">
            <a:avLst/>
          </a:prstGeom>
        </p:spPr>
      </p:pic>
      <p:sp>
        <p:nvSpPr>
          <p:cNvPr id="41" name="Subtítulo 2">
            <a:extLst>
              <a:ext uri="{FF2B5EF4-FFF2-40B4-BE49-F238E27FC236}">
                <a16:creationId xmlns:a16="http://schemas.microsoft.com/office/drawing/2014/main" id="{5D592417-E1F5-4772-A9EE-4B99CBB46273}"/>
              </a:ext>
            </a:extLst>
          </p:cNvPr>
          <p:cNvSpPr txBox="1">
            <a:spLocks/>
          </p:cNvSpPr>
          <p:nvPr/>
        </p:nvSpPr>
        <p:spPr>
          <a:xfrm>
            <a:off x="7443161" y="3441363"/>
            <a:ext cx="3744463" cy="151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Hz =&gt;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permitividad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bajas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 lo que no se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ningún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cambio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22033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6013</TotalTime>
  <Words>3099</Words>
  <Application>Microsoft Office PowerPoint</Application>
  <PresentationFormat>Panorámica</PresentationFormat>
  <Paragraphs>287</Paragraphs>
  <Slides>10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Consolas</vt:lpstr>
      <vt:lpstr>Tw Cen MT</vt:lpstr>
      <vt:lpstr>Circuito</vt:lpstr>
      <vt:lpstr>FDTD in dispersive media: Complex-Conjugate Pole-Residue Pairs Method</vt:lpstr>
      <vt:lpstr>Model</vt:lpstr>
      <vt:lpstr>FDTD in dispersive media: Complex-Conjugate Pole-Residue Pairs Method</vt:lpstr>
      <vt:lpstr>CODE</vt:lpstr>
      <vt:lpstr>References</vt:lpstr>
      <vt:lpstr>The END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aparte? Varias walls</dc:title>
  <dc:creator>Angela Pedrosa Bustos 2</dc:creator>
  <cp:lastModifiedBy>Angela Pedrosa Bustos 2</cp:lastModifiedBy>
  <cp:revision>257</cp:revision>
  <cp:lastPrinted>2020-05-19T08:52:20Z</cp:lastPrinted>
  <dcterms:created xsi:type="dcterms:W3CDTF">2020-05-07T18:40:33Z</dcterms:created>
  <dcterms:modified xsi:type="dcterms:W3CDTF">2020-05-19T11:49:41Z</dcterms:modified>
</cp:coreProperties>
</file>