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aleway"/>
      <p:regular r:id="rId15"/>
      <p:bold r:id="rId16"/>
      <p:italic r:id="rId17"/>
      <p:boldItalic r:id="rId18"/>
    </p:embeddedFont>
    <p:embeddedFont>
      <p:font typeface="Roboto"/>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aleway-regular.fntdata"/><Relationship Id="rId14" Type="http://schemas.openxmlformats.org/officeDocument/2006/relationships/slide" Target="slides/slide9.xml"/><Relationship Id="rId17" Type="http://schemas.openxmlformats.org/officeDocument/2006/relationships/font" Target="fonts/Raleway-italic.fntdata"/><Relationship Id="rId16" Type="http://schemas.openxmlformats.org/officeDocument/2006/relationships/font" Target="fonts/Raleway-bold.fntdata"/><Relationship Id="rId19" Type="http://schemas.openxmlformats.org/officeDocument/2006/relationships/font" Target="fonts/Roboto-regular.fntdata"/><Relationship Id="rId18" Type="http://schemas.openxmlformats.org/officeDocument/2006/relationships/font" Target="fonts/Raleway-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6d94c217b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6d94c217b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6d94c217b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6d94c217b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6d94c217b1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6d94c217b1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6d94c217b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6d94c217b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cababaad5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cababaad5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6d94c217b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6d94c217b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6d94c217b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6d94c217b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cababaad5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cababaad5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Mutual Fund Performance Prediction App</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Joshua Lee</a:t>
            </a:r>
            <a:endParaRPr/>
          </a:p>
          <a:p>
            <a:pPr indent="0" lvl="0" marL="0" rtl="0" algn="l">
              <a:spcBef>
                <a:spcPts val="0"/>
              </a:spcBef>
              <a:spcAft>
                <a:spcPts val="0"/>
              </a:spcAft>
              <a:buNone/>
            </a:pPr>
            <a:r>
              <a:rPr lang="en"/>
              <a:t>Michael Peters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325" y="1318650"/>
            <a:ext cx="37743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Goal</a:t>
            </a:r>
            <a:endParaRPr/>
          </a:p>
        </p:txBody>
      </p:sp>
      <p:sp>
        <p:nvSpPr>
          <p:cNvPr id="93" name="Google Shape;93;p14"/>
          <p:cNvSpPr txBox="1"/>
          <p:nvPr>
            <p:ph idx="1" type="body"/>
          </p:nvPr>
        </p:nvSpPr>
        <p:spPr>
          <a:xfrm>
            <a:off x="729325" y="2078875"/>
            <a:ext cx="3774300" cy="22611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0"/>
              </a:spcBef>
              <a:spcAft>
                <a:spcPts val="0"/>
              </a:spcAft>
              <a:buSzPct val="100000"/>
              <a:buChar char="●"/>
            </a:pPr>
            <a:r>
              <a:rPr lang="en"/>
              <a:t>Create an app to help make investment decisions.</a:t>
            </a:r>
            <a:endParaRPr/>
          </a:p>
          <a:p>
            <a:pPr indent="-304958" lvl="0" marL="457200" rtl="0" algn="l">
              <a:spcBef>
                <a:spcPts val="0"/>
              </a:spcBef>
              <a:spcAft>
                <a:spcPts val="0"/>
              </a:spcAft>
              <a:buSzPct val="100000"/>
              <a:buChar char="●"/>
            </a:pPr>
            <a:r>
              <a:rPr lang="en"/>
              <a:t>Defined 5 large mutual funds for the user to choose from.</a:t>
            </a:r>
            <a:endParaRPr/>
          </a:p>
          <a:p>
            <a:pPr indent="-304958" lvl="0" marL="457200" rtl="0" algn="l">
              <a:spcBef>
                <a:spcPts val="0"/>
              </a:spcBef>
              <a:spcAft>
                <a:spcPts val="0"/>
              </a:spcAft>
              <a:buSzPct val="100000"/>
              <a:buChar char="●"/>
            </a:pPr>
            <a:r>
              <a:rPr lang="en"/>
              <a:t>Display a collection of information on the mutual funds.</a:t>
            </a:r>
            <a:endParaRPr/>
          </a:p>
          <a:p>
            <a:pPr indent="-304958" lvl="0" marL="457200" rtl="0" algn="l">
              <a:spcBef>
                <a:spcPts val="0"/>
              </a:spcBef>
              <a:spcAft>
                <a:spcPts val="0"/>
              </a:spcAft>
              <a:buSzPct val="100000"/>
              <a:buChar char="●"/>
            </a:pPr>
            <a:r>
              <a:rPr lang="en"/>
              <a:t>Use a machine learning model to predict future performan</a:t>
            </a:r>
            <a:r>
              <a:rPr lang="en"/>
              <a:t>ce </a:t>
            </a:r>
            <a:r>
              <a:rPr lang="en"/>
              <a:t> of the mutual that was chosen.</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94" name="Google Shape;94;p14"/>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API for calling Historical Fund Data</a:t>
            </a:r>
            <a:endParaRPr/>
          </a:p>
          <a:p>
            <a:pPr indent="-298450" lvl="1" marL="914400" rtl="0" algn="l">
              <a:spcBef>
                <a:spcPts val="0"/>
              </a:spcBef>
              <a:spcAft>
                <a:spcPts val="0"/>
              </a:spcAft>
              <a:buSzPts val="1100"/>
              <a:buChar char="○"/>
            </a:pPr>
            <a:r>
              <a:rPr lang="en"/>
              <a:t>Yfinance.</a:t>
            </a:r>
            <a:endParaRPr/>
          </a:p>
          <a:p>
            <a:pPr indent="-311150" lvl="0" marL="457200" rtl="0" algn="l">
              <a:spcBef>
                <a:spcPts val="0"/>
              </a:spcBef>
              <a:spcAft>
                <a:spcPts val="0"/>
              </a:spcAft>
              <a:buSzPts val="1300"/>
              <a:buChar char="●"/>
            </a:pPr>
            <a:r>
              <a:rPr lang="en"/>
              <a:t>API for running forecast model</a:t>
            </a:r>
            <a:endParaRPr/>
          </a:p>
          <a:p>
            <a:pPr indent="-298450" lvl="1" marL="914400" rtl="0" algn="l">
              <a:spcBef>
                <a:spcPts val="0"/>
              </a:spcBef>
              <a:spcAft>
                <a:spcPts val="0"/>
              </a:spcAft>
              <a:buSzPts val="1100"/>
              <a:buChar char="○"/>
            </a:pPr>
            <a:r>
              <a:rPr lang="en"/>
              <a:t>Provided by Nixtla open source time series ecosystem.</a:t>
            </a:r>
            <a:endParaRPr/>
          </a:p>
          <a:p>
            <a:pPr indent="-298450" lvl="1" marL="914400" rtl="0" algn="l">
              <a:spcBef>
                <a:spcPts val="0"/>
              </a:spcBef>
              <a:spcAft>
                <a:spcPts val="0"/>
              </a:spcAft>
              <a:buSzPts val="1100"/>
              <a:buChar char="○"/>
            </a:pPr>
            <a:r>
              <a:rPr lang="en"/>
              <a:t>TimeGPT - Pre-trained model for forecasting.</a:t>
            </a:r>
            <a:endParaRPr/>
          </a:p>
          <a:p>
            <a:pPr indent="-311150" lvl="0" marL="457200" rtl="0" algn="l">
              <a:spcBef>
                <a:spcPts val="0"/>
              </a:spcBef>
              <a:spcAft>
                <a:spcPts val="0"/>
              </a:spcAft>
              <a:buSzPts val="1300"/>
              <a:buChar char="●"/>
            </a:pPr>
            <a:r>
              <a:rPr lang="en"/>
              <a:t>Facebook Prophet- Forecasting</a:t>
            </a:r>
            <a:endParaRPr/>
          </a:p>
          <a:p>
            <a:pPr indent="-311150" lvl="0" marL="457200" rtl="0" algn="l">
              <a:spcBef>
                <a:spcPts val="0"/>
              </a:spcBef>
              <a:spcAft>
                <a:spcPts val="0"/>
              </a:spcAft>
              <a:buSzPts val="1300"/>
              <a:buChar char="●"/>
            </a:pPr>
            <a:r>
              <a:rPr lang="en"/>
              <a:t>Streamlit</a:t>
            </a:r>
            <a:endParaRPr/>
          </a:p>
          <a:p>
            <a:pPr indent="-298450" lvl="1" marL="914400" rtl="0" algn="l">
              <a:spcBef>
                <a:spcPts val="0"/>
              </a:spcBef>
              <a:spcAft>
                <a:spcPts val="0"/>
              </a:spcAft>
              <a:buSzPts val="1100"/>
              <a:buChar char="○"/>
            </a:pPr>
            <a:r>
              <a:rPr lang="en"/>
              <a:t>App development, and data visualization.</a:t>
            </a:r>
            <a:endParaRPr/>
          </a:p>
        </p:txBody>
      </p:sp>
      <p:sp>
        <p:nvSpPr>
          <p:cNvPr id="95" name="Google Shape;95;p14"/>
          <p:cNvSpPr txBox="1"/>
          <p:nvPr>
            <p:ph type="title"/>
          </p:nvPr>
        </p:nvSpPr>
        <p:spPr>
          <a:xfrm>
            <a:off x="4643600" y="1318650"/>
            <a:ext cx="37743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Approach</a:t>
            </a:r>
            <a:endParaRPr/>
          </a:p>
        </p:txBody>
      </p:sp>
      <p:sp>
        <p:nvSpPr>
          <p:cNvPr id="101" name="Google Shape;101;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Utilized Jupyter Notebooks - troubleshoot as we ran cell by cell.</a:t>
            </a:r>
            <a:endParaRPr/>
          </a:p>
          <a:p>
            <a:pPr indent="-311150" lvl="0" marL="457200" rtl="0" algn="l">
              <a:spcBef>
                <a:spcPts val="0"/>
              </a:spcBef>
              <a:spcAft>
                <a:spcPts val="0"/>
              </a:spcAft>
              <a:buSzPts val="1300"/>
              <a:buChar char="●"/>
            </a:pPr>
            <a:r>
              <a:rPr lang="en"/>
              <a:t>Exported Jupyter Notebook to Python file after troubleshooting code.</a:t>
            </a:r>
            <a:endParaRPr/>
          </a:p>
          <a:p>
            <a:pPr indent="-311150" lvl="0" marL="457200" rtl="0" algn="l">
              <a:spcBef>
                <a:spcPts val="0"/>
              </a:spcBef>
              <a:spcAft>
                <a:spcPts val="0"/>
              </a:spcAft>
              <a:buSzPts val="1300"/>
              <a:buChar char="●"/>
            </a:pPr>
            <a:r>
              <a:rPr lang="en"/>
              <a:t>When implementing code functions into stream interface debug any problems that arose as needed.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Preparation</a:t>
            </a:r>
            <a:endParaRPr/>
          </a:p>
        </p:txBody>
      </p:sp>
      <p:sp>
        <p:nvSpPr>
          <p:cNvPr id="107" name="Google Shape;107;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Used yfinance API to pull ticker data for each Mutual Fund(VTSAX, VFIAX, VTIAX, FXAIX, VBTLX)</a:t>
            </a:r>
            <a:endParaRPr/>
          </a:p>
          <a:p>
            <a:pPr indent="-311150" lvl="0" marL="457200" rtl="0" algn="l">
              <a:spcBef>
                <a:spcPts val="0"/>
              </a:spcBef>
              <a:spcAft>
                <a:spcPts val="0"/>
              </a:spcAft>
              <a:buSzPts val="1300"/>
              <a:buChar char="●"/>
            </a:pPr>
            <a:r>
              <a:rPr lang="en"/>
              <a:t>Dropped any </a:t>
            </a:r>
            <a:r>
              <a:rPr lang="en"/>
              <a:t>unnecessary</a:t>
            </a:r>
            <a:r>
              <a:rPr lang="en"/>
              <a:t> columns and Na</a:t>
            </a:r>
            <a:endParaRPr/>
          </a:p>
          <a:p>
            <a:pPr indent="-311150" lvl="0" marL="457200" rtl="0" algn="l">
              <a:spcBef>
                <a:spcPts val="0"/>
              </a:spcBef>
              <a:spcAft>
                <a:spcPts val="0"/>
              </a:spcAft>
              <a:buSzPts val="1300"/>
              <a:buChar char="●"/>
            </a:pPr>
            <a:r>
              <a:rPr lang="en"/>
              <a:t>Focus dataframe on “Date” and “Close” prices.</a:t>
            </a:r>
            <a:endParaRPr/>
          </a:p>
          <a:p>
            <a:pPr indent="0" lvl="0" marL="0" rtl="0" algn="l">
              <a:spcBef>
                <a:spcPts val="1200"/>
              </a:spcBef>
              <a:spcAft>
                <a:spcPts val="0"/>
              </a:spcAft>
              <a:buNone/>
            </a:pPr>
            <a:r>
              <a:t/>
            </a:r>
            <a:endParaRPr/>
          </a:p>
          <a:p>
            <a:pPr indent="0" lvl="0" marL="457200" rtl="0" algn="l">
              <a:spcBef>
                <a:spcPts val="1200"/>
              </a:spcBef>
              <a:spcAft>
                <a:spcPts val="1200"/>
              </a:spcAft>
              <a:buNone/>
            </a:pPr>
            <a:r>
              <a:t/>
            </a:r>
            <a:endParaRPr/>
          </a:p>
        </p:txBody>
      </p:sp>
      <p:pic>
        <p:nvPicPr>
          <p:cNvPr id="108" name="Google Shape;108;p16"/>
          <p:cNvPicPr preferRelativeResize="0"/>
          <p:nvPr/>
        </p:nvPicPr>
        <p:blipFill>
          <a:blip r:embed="rId3">
            <a:alphaModFix/>
          </a:blip>
          <a:stretch>
            <a:fillRect/>
          </a:stretch>
        </p:blipFill>
        <p:spPr>
          <a:xfrm>
            <a:off x="1887850" y="3073663"/>
            <a:ext cx="4991100" cy="1571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Forecasting Models</a:t>
            </a:r>
            <a:endParaRPr/>
          </a:p>
        </p:txBody>
      </p:sp>
      <p:sp>
        <p:nvSpPr>
          <p:cNvPr id="114" name="Google Shape;114;p17"/>
          <p:cNvSpPr txBox="1"/>
          <p:nvPr>
            <p:ph idx="1" type="body"/>
          </p:nvPr>
        </p:nvSpPr>
        <p:spPr>
          <a:xfrm>
            <a:off x="302550" y="2058875"/>
            <a:ext cx="8115600" cy="2281200"/>
          </a:xfrm>
          <a:prstGeom prst="rect">
            <a:avLst/>
          </a:prstGeom>
        </p:spPr>
        <p:txBody>
          <a:bodyPr anchorCtr="0" anchor="t" bIns="91425" lIns="91425" spcFirstLastPara="1" rIns="91425" wrap="square" tIns="91425">
            <a:normAutofit/>
          </a:bodyPr>
          <a:lstStyle/>
          <a:p>
            <a:pPr indent="-292100" lvl="0" marL="457200" rtl="0" algn="l">
              <a:spcBef>
                <a:spcPts val="0"/>
              </a:spcBef>
              <a:spcAft>
                <a:spcPts val="0"/>
              </a:spcAft>
              <a:buSzPts val="1000"/>
              <a:buChar char="●"/>
            </a:pPr>
            <a:r>
              <a:rPr lang="en" sz="1000"/>
              <a:t>TimeGPT- </a:t>
            </a:r>
            <a:r>
              <a:rPr lang="en" sz="1000">
                <a:highlight>
                  <a:srgbClr val="FFFFFF"/>
                </a:highlight>
              </a:rPr>
              <a:t>Nixtla’s TimeGPT is a pre-trained model for time series forecasting, generating accurate predictions using historical data alone. TimeGPT processes time series data sequentially,, predicting future values based on identified patterns. Its API enables users to utilize its forecasting abilities for future event prediction and other time series tasks like anomaly detection and scenario analysis.</a:t>
            </a:r>
            <a:endParaRPr sz="1000">
              <a:highlight>
                <a:srgbClr val="FFFFFF"/>
              </a:highlight>
            </a:endParaRPr>
          </a:p>
          <a:p>
            <a:pPr indent="-292100" lvl="1" marL="914400" rtl="0" algn="l">
              <a:spcBef>
                <a:spcPts val="0"/>
              </a:spcBef>
              <a:spcAft>
                <a:spcPts val="0"/>
              </a:spcAft>
              <a:buSzPts val="1000"/>
              <a:buChar char="○"/>
            </a:pPr>
            <a:r>
              <a:rPr lang="en" sz="1000">
                <a:highlight>
                  <a:srgbClr val="FFFFFF"/>
                </a:highlight>
              </a:rPr>
              <a:t>Within the TimeGPT API, there are various methods of forecasting. We chose the Long Horizon models, with fine-tuning implemented.</a:t>
            </a:r>
            <a:endParaRPr sz="1000">
              <a:highlight>
                <a:srgbClr val="FFFFFF"/>
              </a:highlight>
            </a:endParaRPr>
          </a:p>
          <a:p>
            <a:pPr indent="0" lvl="0" marL="0" rtl="0" algn="l">
              <a:spcBef>
                <a:spcPts val="1200"/>
              </a:spcBef>
              <a:spcAft>
                <a:spcPts val="0"/>
              </a:spcAft>
              <a:buNone/>
            </a:pPr>
            <a:r>
              <a:t/>
            </a:r>
            <a:endParaRPr sz="1000">
              <a:solidFill>
                <a:srgbClr val="0D0D0D"/>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a:p>
        </p:txBody>
      </p:sp>
      <p:pic>
        <p:nvPicPr>
          <p:cNvPr id="115" name="Google Shape;115;p17"/>
          <p:cNvPicPr preferRelativeResize="0"/>
          <p:nvPr/>
        </p:nvPicPr>
        <p:blipFill>
          <a:blip r:embed="rId3">
            <a:alphaModFix/>
          </a:blip>
          <a:stretch>
            <a:fillRect/>
          </a:stretch>
        </p:blipFill>
        <p:spPr>
          <a:xfrm>
            <a:off x="465688" y="3183500"/>
            <a:ext cx="8319533" cy="1377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Forecasting Models</a:t>
            </a:r>
            <a:endParaRPr/>
          </a:p>
          <a:p>
            <a:pPr indent="0" lvl="0" marL="0" rtl="0" algn="l">
              <a:spcBef>
                <a:spcPts val="0"/>
              </a:spcBef>
              <a:spcAft>
                <a:spcPts val="0"/>
              </a:spcAft>
              <a:buNone/>
            </a:pPr>
            <a:r>
              <a:t/>
            </a:r>
            <a:endParaRPr/>
          </a:p>
        </p:txBody>
      </p:sp>
      <p:sp>
        <p:nvSpPr>
          <p:cNvPr id="121" name="Google Shape;121;p18"/>
          <p:cNvSpPr txBox="1"/>
          <p:nvPr>
            <p:ph idx="1" type="body"/>
          </p:nvPr>
        </p:nvSpPr>
        <p:spPr>
          <a:xfrm>
            <a:off x="442775" y="1985075"/>
            <a:ext cx="7975500" cy="2355000"/>
          </a:xfrm>
          <a:prstGeom prst="rect">
            <a:avLst/>
          </a:prstGeom>
        </p:spPr>
        <p:txBody>
          <a:bodyPr anchorCtr="0" anchor="t" bIns="91425" lIns="91425" spcFirstLastPara="1" rIns="91425" wrap="square" tIns="91425">
            <a:normAutofit/>
          </a:bodyPr>
          <a:lstStyle/>
          <a:p>
            <a:pPr indent="-292100" lvl="0" marL="457200" rtl="0" algn="l">
              <a:spcBef>
                <a:spcPts val="0"/>
              </a:spcBef>
              <a:spcAft>
                <a:spcPts val="0"/>
              </a:spcAft>
              <a:buSzPts val="1000"/>
              <a:buChar char="●"/>
            </a:pPr>
            <a:r>
              <a:rPr lang="en" sz="1000"/>
              <a:t>Facebook Prophet- </a:t>
            </a:r>
            <a:r>
              <a:rPr lang="en" sz="1000">
                <a:highlight>
                  <a:srgbClr val="FFFFFF"/>
                </a:highlight>
              </a:rPr>
              <a:t>Prophet is an open-source tool that is easy to use and requires minimal data preprocessing. It can automatically detect seasonality, trends, and holidays in the data and produce forecasts that are typically more accurate than traditional methods for many business time series datasets.</a:t>
            </a:r>
            <a:endParaRPr sz="1000">
              <a:highlight>
                <a:srgbClr val="FFFFFF"/>
              </a:highlight>
            </a:endParaRPr>
          </a:p>
        </p:txBody>
      </p:sp>
      <p:pic>
        <p:nvPicPr>
          <p:cNvPr id="122" name="Google Shape;122;p18"/>
          <p:cNvPicPr preferRelativeResize="0"/>
          <p:nvPr/>
        </p:nvPicPr>
        <p:blipFill>
          <a:blip r:embed="rId3">
            <a:alphaModFix/>
          </a:blip>
          <a:stretch>
            <a:fillRect/>
          </a:stretch>
        </p:blipFill>
        <p:spPr>
          <a:xfrm>
            <a:off x="2509050" y="2837750"/>
            <a:ext cx="3468276" cy="20732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Trial and Error</a:t>
            </a:r>
            <a:endParaRPr/>
          </a:p>
        </p:txBody>
      </p:sp>
      <p:sp>
        <p:nvSpPr>
          <p:cNvPr id="128" name="Google Shape;128;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77500" lnSpcReduction="20000"/>
          </a:bodyPr>
          <a:lstStyle/>
          <a:p>
            <a:pPr indent="-292576" lvl="0" marL="457200" rtl="0" algn="l">
              <a:spcBef>
                <a:spcPts val="0"/>
              </a:spcBef>
              <a:spcAft>
                <a:spcPts val="0"/>
              </a:spcAft>
              <a:buSzPct val="100000"/>
              <a:buChar char="●"/>
            </a:pPr>
            <a:r>
              <a:rPr lang="en"/>
              <a:t>Nixtla Ecosystem</a:t>
            </a:r>
            <a:endParaRPr/>
          </a:p>
          <a:p>
            <a:pPr indent="-282733" lvl="1" marL="914400" rtl="0" algn="l">
              <a:spcBef>
                <a:spcPts val="0"/>
              </a:spcBef>
              <a:spcAft>
                <a:spcPts val="0"/>
              </a:spcAft>
              <a:buSzPct val="100000"/>
              <a:buChar char="○"/>
            </a:pPr>
            <a:r>
              <a:rPr lang="en"/>
              <a:t>StatsForecast</a:t>
            </a:r>
            <a:endParaRPr/>
          </a:p>
          <a:p>
            <a:pPr indent="-282733" lvl="2" marL="1371600" rtl="0" algn="l">
              <a:spcBef>
                <a:spcPts val="0"/>
              </a:spcBef>
              <a:spcAft>
                <a:spcPts val="0"/>
              </a:spcAft>
              <a:buSzPct val="100000"/>
              <a:buChar char="■"/>
            </a:pPr>
            <a:r>
              <a:rPr lang="en"/>
              <a:t>Did not like datatypes in dataframe when trying to fit the model.</a:t>
            </a:r>
            <a:endParaRPr/>
          </a:p>
          <a:p>
            <a:pPr indent="-282733" lvl="2" marL="1371600" rtl="0" algn="l">
              <a:spcBef>
                <a:spcPts val="0"/>
              </a:spcBef>
              <a:spcAft>
                <a:spcPts val="0"/>
              </a:spcAft>
              <a:buSzPct val="100000"/>
              <a:buChar char="■"/>
            </a:pPr>
            <a:r>
              <a:rPr lang="en"/>
              <a:t>'str' object has no attribute 'prediction_intervals'</a:t>
            </a:r>
            <a:endParaRPr/>
          </a:p>
          <a:p>
            <a:pPr indent="-282733" lvl="2" marL="1371600" rtl="0" algn="l">
              <a:spcBef>
                <a:spcPts val="0"/>
              </a:spcBef>
              <a:spcAft>
                <a:spcPts val="0"/>
              </a:spcAft>
              <a:buSzPct val="100000"/>
              <a:buChar char="■"/>
            </a:pPr>
            <a:r>
              <a:rPr lang="en"/>
              <a:t>‘Int’ object has no attribute ‘h’</a:t>
            </a:r>
            <a:endParaRPr/>
          </a:p>
          <a:p>
            <a:pPr indent="-282733" lvl="1" marL="914400" rtl="0" algn="l">
              <a:spcBef>
                <a:spcPts val="0"/>
              </a:spcBef>
              <a:spcAft>
                <a:spcPts val="0"/>
              </a:spcAft>
              <a:buSzPct val="100000"/>
              <a:buChar char="○"/>
            </a:pPr>
            <a:r>
              <a:rPr lang="en"/>
              <a:t>MLForecast</a:t>
            </a:r>
            <a:endParaRPr/>
          </a:p>
          <a:p>
            <a:pPr indent="-282733" lvl="2" marL="1371600" rtl="0" algn="l">
              <a:spcBef>
                <a:spcPts val="0"/>
              </a:spcBef>
              <a:spcAft>
                <a:spcPts val="0"/>
              </a:spcAft>
              <a:buSzPct val="100000"/>
              <a:buChar char="■"/>
            </a:pPr>
            <a:r>
              <a:rPr lang="en"/>
              <a:t>Predictions were the same for future dates.</a:t>
            </a:r>
            <a:endParaRPr/>
          </a:p>
          <a:p>
            <a:pPr indent="-282733" lvl="1" marL="914400" rtl="0" algn="l">
              <a:spcBef>
                <a:spcPts val="0"/>
              </a:spcBef>
              <a:spcAft>
                <a:spcPts val="0"/>
              </a:spcAft>
              <a:buSzPct val="100000"/>
              <a:buChar char="○"/>
            </a:pPr>
            <a:r>
              <a:rPr lang="en"/>
              <a:t>NeuralForecast</a:t>
            </a:r>
            <a:endParaRPr/>
          </a:p>
          <a:p>
            <a:pPr indent="-282733" lvl="2" marL="1371600" rtl="0" algn="l">
              <a:spcBef>
                <a:spcPts val="0"/>
              </a:spcBef>
              <a:spcAft>
                <a:spcPts val="0"/>
              </a:spcAft>
              <a:buSzPct val="100000"/>
              <a:buChar char="■"/>
            </a:pPr>
            <a:r>
              <a:rPr lang="en"/>
              <a:t>Slow model to run.</a:t>
            </a:r>
            <a:endParaRPr/>
          </a:p>
          <a:p>
            <a:pPr indent="-282733" lvl="2" marL="1371600" rtl="0" algn="l">
              <a:spcBef>
                <a:spcPts val="0"/>
              </a:spcBef>
              <a:spcAft>
                <a:spcPts val="0"/>
              </a:spcAft>
              <a:buSzPct val="100000"/>
              <a:buChar char="■"/>
            </a:pPr>
            <a:r>
              <a:rPr lang="en"/>
              <a:t>When using it to predict future data, it  didn’t like the  the datatype inside the dataframe.</a:t>
            </a:r>
            <a:endParaRPr/>
          </a:p>
          <a:p>
            <a:pPr indent="-292576" lvl="0" marL="457200" rtl="0" algn="l">
              <a:spcBef>
                <a:spcPts val="0"/>
              </a:spcBef>
              <a:spcAft>
                <a:spcPts val="0"/>
              </a:spcAft>
              <a:buSzPct val="100000"/>
              <a:buChar char="●"/>
            </a:pPr>
            <a:r>
              <a:rPr lang="en"/>
              <a:t>Streamlit</a:t>
            </a:r>
            <a:endParaRPr/>
          </a:p>
          <a:p>
            <a:pPr indent="-282733" lvl="1" marL="914400" rtl="0" algn="l">
              <a:spcBef>
                <a:spcPts val="0"/>
              </a:spcBef>
              <a:spcAft>
                <a:spcPts val="0"/>
              </a:spcAft>
              <a:buSzPct val="100000"/>
              <a:buChar char="○"/>
            </a:pPr>
            <a:r>
              <a:rPr lang="en"/>
              <a:t>Had an issue with the data frames that were being creating not being saved as you use the app.</a:t>
            </a:r>
            <a:endParaRPr/>
          </a:p>
          <a:p>
            <a:pPr indent="-282733" lvl="1" marL="914400" rtl="0" algn="l">
              <a:spcBef>
                <a:spcPts val="0"/>
              </a:spcBef>
              <a:spcAft>
                <a:spcPts val="0"/>
              </a:spcAft>
              <a:buSzPct val="100000"/>
              <a:buChar char="○"/>
            </a:pPr>
            <a:r>
              <a:rPr lang="en"/>
              <a:t>The solution we used was the session state to store values.</a:t>
            </a:r>
            <a:endParaRPr/>
          </a:p>
          <a:p>
            <a:pPr indent="-292576" lvl="0" marL="457200" rtl="0" algn="l">
              <a:spcBef>
                <a:spcPts val="0"/>
              </a:spcBef>
              <a:spcAft>
                <a:spcPts val="0"/>
              </a:spcAft>
              <a:buSzPct val="100000"/>
              <a:buChar char="●"/>
            </a:pPr>
            <a:r>
              <a:rPr lang="en"/>
              <a:t>Additional Forecast Models</a:t>
            </a:r>
            <a:endParaRPr/>
          </a:p>
          <a:p>
            <a:pPr indent="-282733" lvl="1" marL="914400" rtl="0" algn="l">
              <a:spcBef>
                <a:spcPts val="0"/>
              </a:spcBef>
              <a:spcAft>
                <a:spcPts val="0"/>
              </a:spcAft>
              <a:buSzPct val="100000"/>
              <a:buChar char="○"/>
            </a:pPr>
            <a:r>
              <a:rPr lang="en"/>
              <a:t>ARIMA Model(Predicted Polar Results)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Potential Next Steps</a:t>
            </a:r>
            <a:endParaRPr/>
          </a:p>
        </p:txBody>
      </p:sp>
      <p:sp>
        <p:nvSpPr>
          <p:cNvPr id="134" name="Google Shape;134;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Assessing the performance of the forecast models that we created.</a:t>
            </a:r>
            <a:endParaRPr/>
          </a:p>
          <a:p>
            <a:pPr indent="-311150" lvl="0" marL="457200" rtl="0" algn="l">
              <a:spcBef>
                <a:spcPts val="0"/>
              </a:spcBef>
              <a:spcAft>
                <a:spcPts val="0"/>
              </a:spcAft>
              <a:buSzPts val="1300"/>
              <a:buChar char="●"/>
            </a:pPr>
            <a:r>
              <a:rPr lang="en"/>
              <a:t>Implementing number input box to allow users to set an initial </a:t>
            </a:r>
            <a:r>
              <a:rPr lang="en"/>
              <a:t>investment</a:t>
            </a:r>
            <a:r>
              <a:rPr lang="en"/>
              <a:t> amount, and number of months to run the prediction for.</a:t>
            </a:r>
            <a:endParaRPr/>
          </a:p>
          <a:p>
            <a:pPr indent="-311150" lvl="0" marL="457200" rtl="0" algn="l">
              <a:spcBef>
                <a:spcPts val="0"/>
              </a:spcBef>
              <a:spcAft>
                <a:spcPts val="0"/>
              </a:spcAft>
              <a:buSzPts val="1300"/>
              <a:buChar char="●"/>
            </a:pPr>
            <a:r>
              <a:rPr lang="en"/>
              <a:t>Instead of only allowing the user to choose between predefined funds, </a:t>
            </a:r>
            <a:r>
              <a:rPr lang="en"/>
              <a:t>allow</a:t>
            </a:r>
            <a:r>
              <a:rPr lang="en"/>
              <a:t> them to provide a ticker and predict on the stock or mutual fund.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Any Questions?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