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593" r:id="rId2"/>
    <p:sldId id="60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606" r:id="rId21"/>
    <p:sldId id="573" r:id="rId22"/>
    <p:sldId id="607" r:id="rId23"/>
    <p:sldId id="586" r:id="rId24"/>
    <p:sldId id="587" r:id="rId25"/>
    <p:sldId id="594" r:id="rId26"/>
    <p:sldId id="595" r:id="rId27"/>
    <p:sldId id="596" r:id="rId28"/>
    <p:sldId id="588" r:id="rId29"/>
    <p:sldId id="608" r:id="rId30"/>
    <p:sldId id="592" r:id="rId31"/>
    <p:sldId id="609" r:id="rId32"/>
    <p:sldId id="462" r:id="rId33"/>
    <p:sldId id="361" r:id="rId34"/>
    <p:sldId id="373" r:id="rId35"/>
    <p:sldId id="375" r:id="rId36"/>
    <p:sldId id="376" r:id="rId37"/>
    <p:sldId id="374" r:id="rId38"/>
    <p:sldId id="473" r:id="rId39"/>
    <p:sldId id="474" r:id="rId40"/>
    <p:sldId id="475" r:id="rId41"/>
    <p:sldId id="377" r:id="rId42"/>
    <p:sldId id="378" r:id="rId43"/>
    <p:sldId id="610" r:id="rId44"/>
    <p:sldId id="539" r:id="rId45"/>
    <p:sldId id="540" r:id="rId46"/>
    <p:sldId id="541" r:id="rId47"/>
    <p:sldId id="547" r:id="rId48"/>
    <p:sldId id="497" r:id="rId49"/>
    <p:sldId id="498" r:id="rId50"/>
    <p:sldId id="471" r:id="rId51"/>
    <p:sldId id="611" r:id="rId52"/>
    <p:sldId id="6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13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1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7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3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7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9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7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Ordinal – is there an order to the factor, how does that factor level relate</a:t>
            </a:r>
            <a:r>
              <a:rPr lang="en-US" baseline="0" dirty="0" smtClean="0"/>
              <a:t> to other levels</a:t>
            </a:r>
            <a:endParaRPr lang="en-US" dirty="0" smtClean="0"/>
          </a:p>
          <a:p>
            <a:r>
              <a:rPr lang="en-US" dirty="0" smtClean="0"/>
              <a:t>Cardinality – number of distinct factor</a:t>
            </a:r>
            <a:r>
              <a:rPr lang="en-US" baseline="0" dirty="0" smtClean="0"/>
              <a:t> levels,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9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7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15.jpe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kwartler/HarvardSpringStudent201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E-96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2-6-2019</a:t>
            </a:r>
            <a:endParaRPr lang="en-US" dirty="0" smtClean="0"/>
          </a:p>
          <a:p>
            <a:r>
              <a:rPr lang="en-US" dirty="0" smtClean="0"/>
              <a:t>Intro to R</a:t>
            </a:r>
          </a:p>
          <a:p>
            <a:r>
              <a:rPr lang="en-US" dirty="0" smtClean="0"/>
              <a:t>Data Types &amp; EDA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VERY extensible 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10K+ packages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Built by stats, made for stats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Free, open source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Cutting edge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Diverse applications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Outstanding graphical capabilities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Tough to do “big data”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In memory data constraints w/o extra effort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Official documentation is terse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Not as polished as a commercial application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Slow compared to lower level languages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Production worthy apps can be </a:t>
            </a:r>
            <a:r>
              <a:rPr lang="en-US" sz="2000" i="1" dirty="0">
                <a:solidFill>
                  <a:sysClr val="windowText" lastClr="000000"/>
                </a:solidFill>
                <a:latin typeface="Arial"/>
              </a:rPr>
              <a:t>difficult</a:t>
            </a: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 to create 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it’s awesome but…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566"/>
          <a:stretch/>
        </p:blipFill>
        <p:spPr bwMode="auto">
          <a:xfrm>
            <a:off x="374980" y="1822453"/>
            <a:ext cx="6391275" cy="66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47" y="2282772"/>
            <a:ext cx="3478641" cy="2696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196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folder path needs to be in quotes and slashes are reversed in Windows not on Apple or Linux.</a:t>
            </a:r>
          </a:p>
        </p:txBody>
      </p:sp>
      <p:sp>
        <p:nvSpPr>
          <p:cNvPr id="12" name="Oval 11"/>
          <p:cNvSpPr/>
          <p:nvPr/>
        </p:nvSpPr>
        <p:spPr>
          <a:xfrm>
            <a:off x="316513" y="2196089"/>
            <a:ext cx="2212197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5090616"/>
            <a:ext cx="8686800" cy="8958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the function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(set working directory) to declare the folder where your data files are within quotes…the fruit basket containing the stuff you want.  Ever wonder what  the current working directory is? 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</a:rPr>
              <a:t>with empty parentheses!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8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sp>
        <p:nvSpPr>
          <p:cNvPr id="15" name="Right Arrow 14"/>
          <p:cNvSpPr/>
          <p:nvPr/>
        </p:nvSpPr>
        <p:spPr>
          <a:xfrm rot="2115958">
            <a:off x="2373545" y="2949369"/>
            <a:ext cx="2116335" cy="280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67859"/>
          <a:stretch/>
        </p:blipFill>
        <p:spPr bwMode="auto">
          <a:xfrm>
            <a:off x="374980" y="1851031"/>
            <a:ext cx="6391275" cy="138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99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Before loading a library use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(“name of package”).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i="1" dirty="0"/>
              <a:t>You only need to do this once.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the name of a specialized package, without quotes, to change R to a specialized piece of software.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Found the fruit! </a:t>
            </a:r>
            <a:r>
              <a:rPr lang="en-US" sz="28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15" name="Right Arrow 14"/>
          <p:cNvSpPr/>
          <p:nvPr/>
        </p:nvSpPr>
        <p:spPr>
          <a:xfrm rot="602078">
            <a:off x="1805493" y="3255119"/>
            <a:ext cx="2872360" cy="25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761" y="2844610"/>
            <a:ext cx="1466000" cy="40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hand white background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22" y="2527322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cdn.xl.thumbs.canstockphoto.com/canstock14746167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903276" y="3489237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58199"/>
          <a:stretch/>
        </p:blipFill>
        <p:spPr bwMode="auto">
          <a:xfrm>
            <a:off x="374980" y="1851031"/>
            <a:ext cx="6391275" cy="180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541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object name must be in quotes and actually be in the directory…watch spelling and capitalization!.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similar function to get the object from the working directory.  There are multiple read-like functions to get SQL connections, APIs, Excel, and other file types.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Now R is a fruit cutting machine.  </a:t>
            </a:r>
            <a:r>
              <a:rPr lang="en-US" sz="2800" b="1" u="sng" dirty="0">
                <a:solidFill>
                  <a:schemeClr val="accent1"/>
                </a:solidFill>
              </a:rPr>
              <a:t>Let’s pick our fruit.</a:t>
            </a:r>
          </a:p>
        </p:txBody>
      </p:sp>
      <p:sp>
        <p:nvSpPr>
          <p:cNvPr id="21" name="Oval 20"/>
          <p:cNvSpPr/>
          <p:nvPr/>
        </p:nvSpPr>
        <p:spPr>
          <a:xfrm>
            <a:off x="984666" y="3427167"/>
            <a:ext cx="980836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 descr="Image result for banana transparent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28" y="2203852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3056021" y="3447624"/>
            <a:ext cx="2548262" cy="22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8018"/>
          <a:stretch/>
        </p:blipFill>
        <p:spPr bwMode="auto">
          <a:xfrm>
            <a:off x="374980" y="1851031"/>
            <a:ext cx="6391275" cy="224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343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an object pretty easily!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 are applied to an object to change it in some way or create a </a:t>
            </a:r>
            <a:r>
              <a:rPr lang="en-US" b="1" dirty="0">
                <a:solidFill>
                  <a:schemeClr val="tx1"/>
                </a:solidFill>
              </a:rPr>
              <a:t>new object</a:t>
            </a:r>
            <a:r>
              <a:rPr lang="en-US" dirty="0">
                <a:solidFill>
                  <a:schemeClr val="tx1"/>
                </a:solidFill>
              </a:rPr>
              <a:t>.  Here the R instance has two objects,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half.banana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a function from the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knife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library to create a </a:t>
            </a:r>
            <a:r>
              <a:rPr lang="en-US" sz="2400" u="sng" dirty="0"/>
              <a:t>new</a:t>
            </a:r>
            <a:r>
              <a:rPr lang="en-US" sz="2400" dirty="0"/>
              <a:t> object.</a:t>
            </a:r>
          </a:p>
        </p:txBody>
      </p:sp>
      <p:pic>
        <p:nvPicPr>
          <p:cNvPr id="15" name="Picture 2" descr="http://www.brainkandie.com/images/banana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55209" y="2358040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n.xl.thumbs.canstockphoto.com/canstock14746167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004463" y="3466224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461023" y="3869701"/>
            <a:ext cx="1366398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1193" y="3407953"/>
            <a:ext cx="768883" cy="276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9" idx="6"/>
            <a:endCxn id="18" idx="0"/>
          </p:cNvCxnSpPr>
          <p:nvPr/>
        </p:nvCxnSpPr>
        <p:spPr>
          <a:xfrm>
            <a:off x="1110076" y="3546425"/>
            <a:ext cx="1034146" cy="32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7576"/>
          <a:stretch/>
        </p:blipFill>
        <p:spPr bwMode="auto">
          <a:xfrm>
            <a:off x="374980" y="1851031"/>
            <a:ext cx="6391275" cy="269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343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an object pretty easily!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 are applied to an object to change it in some way or create a </a:t>
            </a:r>
            <a:r>
              <a:rPr lang="en-US" b="1" dirty="0">
                <a:solidFill>
                  <a:schemeClr val="tx1"/>
                </a:solidFill>
              </a:rPr>
              <a:t>new object</a:t>
            </a:r>
            <a:r>
              <a:rPr lang="en-US" dirty="0">
                <a:solidFill>
                  <a:schemeClr val="tx1"/>
                </a:solidFill>
              </a:rPr>
              <a:t>.  Here the R instance has three objects,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half.banana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peeled.banana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a function from the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4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/>
              <a:t>library to create another </a:t>
            </a:r>
            <a:r>
              <a:rPr lang="en-US" sz="2400" u="sng" dirty="0"/>
              <a:t>new</a:t>
            </a:r>
            <a:r>
              <a:rPr lang="en-US" sz="2400" dirty="0"/>
              <a:t> object.</a:t>
            </a:r>
          </a:p>
        </p:txBody>
      </p:sp>
      <p:pic>
        <p:nvPicPr>
          <p:cNvPr id="20" name="Picture 2" descr="Image result for half banana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4399690" y="28184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hand whit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42" y="2923946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1534540" y="4323219"/>
            <a:ext cx="1466000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40"/>
          <a:stretch/>
        </p:blipFill>
        <p:spPr bwMode="auto">
          <a:xfrm>
            <a:off x="374980" y="1851031"/>
            <a:ext cx="6391275" cy="318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6004811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113911"/>
            <a:ext cx="3642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objects when SAVING too!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186148"/>
            <a:ext cx="8686800" cy="8871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Here we call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on the object to consume it after our adjustments.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You can save files, view graphs, adjust databases, send emails, make reports, update values and more as the result of an R script.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Now it’s time to consume the outcome.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84420" y="2624917"/>
            <a:ext cx="3840480" cy="2250358"/>
            <a:chOff x="4884420" y="2092654"/>
            <a:chExt cx="3840480" cy="2250358"/>
          </a:xfrm>
        </p:grpSpPr>
        <p:pic>
          <p:nvPicPr>
            <p:cNvPr id="16" name="Picture 4" descr="http://sape.inf.usi.ch/sites/default/files/ggplot2-geom_blank-example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Oval 23"/>
          <p:cNvSpPr/>
          <p:nvPr/>
        </p:nvSpPr>
        <p:spPr>
          <a:xfrm>
            <a:off x="353461" y="4820623"/>
            <a:ext cx="1466000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2" y="1085515"/>
            <a:ext cx="1279525" cy="99190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85040" y="2097753"/>
            <a:ext cx="1459728" cy="1071794"/>
            <a:chOff x="919527" y="2384361"/>
            <a:chExt cx="1459728" cy="1071794"/>
          </a:xfrm>
        </p:grpSpPr>
        <p:pic>
          <p:nvPicPr>
            <p:cNvPr id="8" name="Picture 2" descr="Image result for hand white backgroun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dn.xl.thumbs.canstockphoto.com/canstock1474616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6" descr="Image result for banana transparent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33" y="3074640"/>
            <a:ext cx="1017942" cy="101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390374" y="4895279"/>
            <a:ext cx="1249061" cy="645180"/>
            <a:chOff x="5001597" y="2799644"/>
            <a:chExt cx="2498122" cy="1373047"/>
          </a:xfrm>
        </p:grpSpPr>
        <p:pic>
          <p:nvPicPr>
            <p:cNvPr id="12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hand white backgroun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486135" y="4075649"/>
            <a:ext cx="1057538" cy="789944"/>
            <a:chOff x="4262775" y="5030993"/>
            <a:chExt cx="1057538" cy="789944"/>
          </a:xfrm>
        </p:grpSpPr>
        <p:pic>
          <p:nvPicPr>
            <p:cNvPr id="15" name="Picture 2" descr="http://www.brainkandie.com/images/banan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cdn.xl.thumbs.canstockphoto.com/canstock14746167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231314" y="5700937"/>
            <a:ext cx="1567180" cy="749956"/>
            <a:chOff x="4884420" y="2092654"/>
            <a:chExt cx="3840480" cy="2250358"/>
          </a:xfrm>
        </p:grpSpPr>
        <p:pic>
          <p:nvPicPr>
            <p:cNvPr id="18" name="Picture 4" descr="http://sape.inf.usi.ch/sites/default/files/ggplot2-geom_blank-example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/>
          <p:cNvCxnSpPr/>
          <p:nvPr/>
        </p:nvCxnSpPr>
        <p:spPr>
          <a:xfrm>
            <a:off x="228600" y="5684096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" y="406001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3200194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8600" y="210836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62" y="139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562" y="2448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562" y="4285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562" y="3398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562" y="503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6562" y="58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16581" y="1396803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Use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point to your files.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16581" y="2310485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Load some customized libraries with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for your specific analysis and methodology.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16581" y="3260446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Read in the file so the object is “in-memory” with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or similar.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6581" y="4147456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Apply a function from a library to adjust or create new objects in memory.   The pseudo code for this is: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398293" y="4876675"/>
            <a:ext cx="5227092" cy="682388"/>
            <a:chOff x="3398293" y="4844955"/>
            <a:chExt cx="5227092" cy="682388"/>
          </a:xfrm>
        </p:grpSpPr>
        <p:sp>
          <p:nvSpPr>
            <p:cNvPr id="36" name="Rectangle 35"/>
            <p:cNvSpPr/>
            <p:nvPr/>
          </p:nvSpPr>
          <p:spPr>
            <a:xfrm>
              <a:off x="3398293" y="4844955"/>
              <a:ext cx="5227092" cy="6823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3354" y="5001483"/>
              <a:ext cx="461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object&lt;-function(applied to object)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16581" y="5891249"/>
            <a:ext cx="56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Consume the results by saving, plotting etc.</a:t>
            </a:r>
          </a:p>
        </p:txBody>
      </p:sp>
    </p:spTree>
    <p:extLst>
      <p:ext uri="{BB962C8B-B14F-4D97-AF65-F5344CB8AC3E}">
        <p14:creationId xmlns:p14="http://schemas.microsoft.com/office/powerpoint/2010/main" val="11321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679831"/>
            <a:ext cx="8686800" cy="3934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If you haven’t set up your cloud environment please do so now!</a:t>
            </a: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7" y="1510843"/>
            <a:ext cx="8087710" cy="3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4" y="3825015"/>
            <a:ext cx="5391807" cy="252875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10" y="365126"/>
            <a:ext cx="8708781" cy="591477"/>
          </a:xfrm>
        </p:spPr>
        <p:txBody>
          <a:bodyPr/>
          <a:lstStyle/>
          <a:p>
            <a:r>
              <a:rPr lang="en-US" dirty="0" smtClean="0"/>
              <a:t>Perform a </a:t>
            </a:r>
            <a:r>
              <a:rPr lang="en-US" dirty="0" err="1" smtClean="0"/>
              <a:t>Git</a:t>
            </a:r>
            <a:r>
              <a:rPr lang="en-US" dirty="0" smtClean="0"/>
              <a:t> Pull to get the scripts &amp;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04" y="2225915"/>
            <a:ext cx="3314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59409" y="1142999"/>
            <a:ext cx="722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github.com/kwartler/HarvardSpringStudent2019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776042"/>
            <a:ext cx="838786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you have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software, when do a “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pull” in </a:t>
            </a:r>
            <a:r>
              <a:rPr lang="en-US" dirty="0" err="1" smtClean="0">
                <a:solidFill>
                  <a:schemeClr val="bg1"/>
                </a:solidFill>
              </a:rPr>
              <a:t>Rstudio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492" y="3124192"/>
            <a:ext cx="8387861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Alternatively you can download a zip of the repo on github.com but this can be cumbersome with file updates.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008" y="2971793"/>
            <a:ext cx="7789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52642" y="4966138"/>
            <a:ext cx="1055077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0816"/>
            <a:ext cx="457200" cy="287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277" y="1105201"/>
            <a:ext cx="37494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Open:</a:t>
            </a:r>
            <a:endParaRPr lang="en-US" sz="3200" dirty="0"/>
          </a:p>
          <a:p>
            <a:r>
              <a:rPr lang="en-US" sz="3200" dirty="0" err="1"/>
              <a:t>A_Basic_Test_Drive.R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first script, get familiar with the basic R operations by </a:t>
            </a:r>
            <a:r>
              <a:rPr lang="en-US" dirty="0" smtClean="0"/>
              <a:t>execution.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671" y="2286001"/>
            <a:ext cx="29750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Operators </a:t>
            </a:r>
            <a:r>
              <a:rPr lang="en-US" dirty="0" err="1" smtClean="0"/>
              <a:t>ie</a:t>
            </a:r>
            <a:r>
              <a:rPr lang="en-US" dirty="0" smtClean="0"/>
              <a:t> “+”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Variables using “&lt;-”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objects and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paste()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help with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Navigate the 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rite.csv()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ead.csv()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5459" y="2286001"/>
            <a:ext cx="2750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catterplot()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ables()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</a:t>
            </a:r>
            <a:r>
              <a:rPr lang="en-US" dirty="0" err="1" smtClean="0"/>
              <a:t>arplot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Saving a visual as a .jpeg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“IF” Conditional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“FOR”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or Do Not There is No Try…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4" descr="Image result for force awakens x ray amaz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923"/>
            <a:ext cx="8401845" cy="47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Amazon’s x-ray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7484"/>
          <a:stretch/>
        </p:blipFill>
        <p:spPr>
          <a:xfrm>
            <a:off x="343467" y="5247504"/>
            <a:ext cx="3181350" cy="116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7" y="3271075"/>
            <a:ext cx="779621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44947"/>
          <a:stretch/>
        </p:blipFill>
        <p:spPr>
          <a:xfrm>
            <a:off x="343467" y="1542298"/>
            <a:ext cx="7796213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43467" y="1187357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Background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467" y="2916134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Official Scenes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467" y="4892561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Appearances</a:t>
            </a:r>
          </a:p>
        </p:txBody>
      </p:sp>
    </p:spTree>
    <p:extLst>
      <p:ext uri="{BB962C8B-B14F-4D97-AF65-F5344CB8AC3E}">
        <p14:creationId xmlns:p14="http://schemas.microsoft.com/office/powerpoint/2010/main" val="30256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is a </a:t>
            </a:r>
            <a:r>
              <a:rPr lang="en-US" dirty="0" err="1" smtClean="0"/>
              <a:t>ggplot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Ggplot</a:t>
            </a:r>
            <a:r>
              <a:rPr lang="en-US" dirty="0" smtClean="0"/>
              <a:t> is a “grammar of graphics” package.  It works by adding layers with an “+” to construct a visual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first layer is to define a </a:t>
            </a:r>
            <a:r>
              <a:rPr lang="en-US" sz="1600" dirty="0" err="1"/>
              <a:t>ggplot</a:t>
            </a:r>
            <a:r>
              <a:rPr lang="en-US" sz="1600" dirty="0"/>
              <a:t>, with </a:t>
            </a:r>
            <a:r>
              <a:rPr lang="en-US" sz="1600" dirty="0" err="1"/>
              <a:t>screenTime</a:t>
            </a:r>
            <a:r>
              <a:rPr lang="en-US" sz="1600" dirty="0"/>
              <a:t> as the data.  The aesthetics (</a:t>
            </a:r>
            <a:r>
              <a:rPr lang="en-US" sz="1600" dirty="0" err="1"/>
              <a:t>aes</a:t>
            </a:r>
            <a:r>
              <a:rPr lang="en-US" sz="1600" dirty="0"/>
              <a:t>) define that information should be colored by each character.  However, there is no other information at this point.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13" y="2498215"/>
            <a:ext cx="4064677" cy="2891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" y="1838553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03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ggplot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second layer adds a line segment for each character and defines the size of each.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3023326"/>
            <a:ext cx="6629400" cy="3283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183855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</a:p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screenTime$start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screenTime$end,y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yend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),size=3)</a:t>
            </a:r>
          </a:p>
        </p:txBody>
      </p:sp>
    </p:spTree>
    <p:extLst>
      <p:ext uri="{BB962C8B-B14F-4D97-AF65-F5344CB8AC3E}">
        <p14:creationId xmlns:p14="http://schemas.microsoft.com/office/powerpoint/2010/main" val="717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ggplot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1838553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screenTime$start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screenTime$end,y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yend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),size=3) 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theme_gdocs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theme(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legend.position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="none")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third layer changes the background, axis &amp; colors.  The fourth layer removes the legend which is redundant in this context.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21" y="3186716"/>
            <a:ext cx="6082758" cy="300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66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145888"/>
            <a:ext cx="4144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Open:</a:t>
            </a:r>
            <a:endParaRPr lang="en-US" sz="3200" dirty="0"/>
          </a:p>
          <a:p>
            <a:r>
              <a:rPr lang="en-US" sz="3200" dirty="0" err="1"/>
              <a:t>B_Functions_EDA_Viz.R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second script, get familiar with libraries, reading data, functions applied to objects &amp; making visuals.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373924"/>
            <a:ext cx="1866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able()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ample()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s.matrix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</a:t>
            </a:r>
            <a:r>
              <a:rPr lang="en-US" dirty="0" err="1" smtClean="0"/>
              <a:t>arplot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Bokeh</a:t>
            </a:r>
            <a:r>
              <a:rPr lang="en-US" dirty="0" smtClean="0"/>
              <a:t>::figure()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</a:t>
            </a:r>
          </a:p>
          <a:p>
            <a:r>
              <a:rPr lang="en-US" dirty="0"/>
              <a:t>What is R?</a:t>
            </a:r>
          </a:p>
          <a:p>
            <a:r>
              <a:rPr lang="en-US" dirty="0"/>
              <a:t>What is R Studio?</a:t>
            </a:r>
          </a:p>
          <a:p>
            <a:r>
              <a:rPr lang="en-US" dirty="0"/>
              <a:t>Why learn R?</a:t>
            </a:r>
          </a:p>
          <a:p>
            <a:r>
              <a:rPr lang="en-US" dirty="0"/>
              <a:t>Scripting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 on geospatial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392072"/>
            <a:ext cx="2641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Open:</a:t>
            </a:r>
            <a:endParaRPr lang="en-US" sz="3200" dirty="0"/>
          </a:p>
          <a:p>
            <a:r>
              <a:rPr lang="en-US" sz="3200" dirty="0" err="1"/>
              <a:t>C_geospatial.R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third file, explore geospatial information.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0292" y="2795954"/>
            <a:ext cx="291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ggplot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maps with </a:t>
            </a:r>
            <a:r>
              <a:rPr lang="en-US" dirty="0" err="1" smtClean="0"/>
              <a:t>ggmap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eaflet()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2133599"/>
            <a:ext cx="3003047" cy="30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348" y="2133599"/>
            <a:ext cx="404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778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8925"/>
              </p:ext>
            </p:extLst>
          </p:nvPr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=""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7385"/>
              </p:ext>
            </p:extLst>
          </p:nvPr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=""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=""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=""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=""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=""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=""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=""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51572"/>
              </p:ext>
            </p:extLst>
          </p:nvPr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=""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=""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Unordered</a:t>
            </a:r>
            <a:endParaRPr lang="en-US" sz="1400" u="sng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Ordinal</a:t>
            </a:r>
            <a:endParaRPr lang="en-US" sz="1400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</a:t>
            </a:r>
            <a:r>
              <a:rPr lang="en-US" sz="800" dirty="0" smtClean="0">
                <a:latin typeface="Lucida Console" panose="020B0609040504020204" pitchFamily="49" charset="0"/>
              </a:rPr>
              <a:t>(‘</a:t>
            </a:r>
            <a:r>
              <a:rPr lang="en-US" sz="800" dirty="0" err="1" smtClean="0">
                <a:latin typeface="Lucida Console" panose="020B0609040504020204" pitchFamily="49" charset="0"/>
              </a:rPr>
              <a:t>High',‘Med',‘Low</a:t>
            </a:r>
            <a:r>
              <a:rPr lang="en-US" sz="800" dirty="0" smtClean="0">
                <a:latin typeface="Lucida Console" panose="020B0609040504020204" pitchFamily="49" charset="0"/>
              </a:rPr>
              <a:t>'))</a:t>
            </a:r>
            <a:endParaRPr lang="en-US" sz="800" dirty="0"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0884"/>
              </p:ext>
            </p:extLst>
          </p:nvPr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89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Picture 2" descr="R">
            <a:extLst>
              <a:ext uri="{FF2B5EF4-FFF2-40B4-BE49-F238E27FC236}">
                <a16:creationId xmlns=""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8837"/>
              </p:ext>
            </p:extLst>
          </p:nvPr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=""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4061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8EE02185-F002-4823-8B99-0516B7EB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73013"/>
              </p:ext>
            </p:extLst>
          </p:nvPr>
        </p:nvGraphicFramePr>
        <p:xfrm>
          <a:off x="1553085" y="298745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8DBECDA4-91D9-4A98-96E9-5E938064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2698"/>
              </p:ext>
            </p:extLst>
          </p:nvPr>
        </p:nvGraphicFramePr>
        <p:xfrm>
          <a:off x="1140141" y="255458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59607"/>
              </p:ext>
            </p:extLst>
          </p:nvPr>
        </p:nvGraphicFramePr>
        <p:xfrm>
          <a:off x="734257" y="232070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=""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81" y="1864304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Arrays can be thought of similar to Excel’s workbook which can contain multiple single sheet work books.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 aren’t widely used, except in image analysis (R,G,B matrices)</a:t>
            </a:r>
          </a:p>
        </p:txBody>
      </p:sp>
      <p:pic>
        <p:nvPicPr>
          <p:cNvPr id="21" name="Picture 2" descr="R">
            <a:extLst>
              <a:ext uri="{FF2B5EF4-FFF2-40B4-BE49-F238E27FC236}">
                <a16:creationId xmlns="" xmlns:a16="http://schemas.microsoft.com/office/drawing/2014/main" id="{26439E46-ED5B-417F-8557-F897309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11" y="193173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">
            <a:extLst>
              <a:ext uri="{FF2B5EF4-FFF2-40B4-BE49-F238E27FC236}">
                <a16:creationId xmlns="" xmlns:a16="http://schemas.microsoft.com/office/drawing/2014/main" id="{C66B8CB8-4149-491F-99B4-2B40A5C7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47" y="2419289"/>
            <a:ext cx="1444306" cy="14773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ibrary(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EBImage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a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r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g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b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6B38F3A-DDD4-4863-B275-41891F777661}"/>
              </a:ext>
            </a:extLst>
          </p:cNvPr>
          <p:cNvSpPr/>
          <p:nvPr/>
        </p:nvSpPr>
        <p:spPr>
          <a:xfrm>
            <a:off x="5567882" y="4015697"/>
            <a:ext cx="2743200" cy="626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This is an example of extracting RGB data from an image but is not covered in this course since arrays are seldom used.</a:t>
            </a:r>
          </a:p>
        </p:txBody>
      </p:sp>
    </p:spTree>
    <p:extLst>
      <p:ext uri="{BB962C8B-B14F-4D97-AF65-F5344CB8AC3E}">
        <p14:creationId xmlns:p14="http://schemas.microsoft.com/office/powerpoint/2010/main" val="23370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</a:t>
            </a:r>
            <a:r>
              <a:rPr lang="en-US" sz="1400" dirty="0" smtClean="0"/>
              <a:t>frame or matrix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=""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=""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=""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33921"/>
              </p:ext>
            </p:extLst>
          </p:nvPr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=""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</a:t>
            </a:r>
            <a:r>
              <a:rPr lang="en-US" sz="1200" i="1" dirty="0" smtClean="0"/>
              <a:t>elements.  </a:t>
            </a:r>
            <a:r>
              <a:rPr lang="en-US" sz="1200" i="1" dirty="0"/>
              <a:t>Being a list lets it contain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1055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for Analysis &amp;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=""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=""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=""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 smtClean="0"/>
              <a:t>Remember </a:t>
            </a:r>
            <a:r>
              <a:rPr lang="en-US" sz="1400" i="1" dirty="0"/>
              <a:t>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for Analysis &amp;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1266" y="1279664"/>
            <a:ext cx="2949178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Flexible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Open source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Academic but growing in industry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Language agnostic, SQL, Weka, C, Fortran, Java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0651" y="1279664"/>
            <a:ext cx="4629150" cy="3541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is a language and environment for statistical computing and graphics. It is the </a:t>
            </a:r>
            <a:r>
              <a:rPr lang="en-US" b="1" dirty="0">
                <a:solidFill>
                  <a:schemeClr val="accent5"/>
                </a:solidFill>
              </a:rPr>
              <a:t>most popular statistical software</a:t>
            </a:r>
            <a:r>
              <a:rPr lang="en-US" dirty="0"/>
              <a:t> in circulation today, and is used by more than </a:t>
            </a:r>
            <a:r>
              <a:rPr lang="en-US" b="1" dirty="0">
                <a:solidFill>
                  <a:schemeClr val="accent5"/>
                </a:solidFill>
              </a:rPr>
              <a:t>2 million</a:t>
            </a:r>
            <a:r>
              <a:rPr lang="en-US" dirty="0"/>
              <a:t> data scientists and statisticians worldwide.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6275" y="6017917"/>
            <a:ext cx="4443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How Companies Use R to Compete in a Data-Driven World, </a:t>
            </a:r>
            <a:r>
              <a:rPr lang="en-US" sz="1050" dirty="0"/>
              <a:t>Data-informed.com</a:t>
            </a:r>
          </a:p>
        </p:txBody>
      </p:sp>
      <p:pic>
        <p:nvPicPr>
          <p:cNvPr id="11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36" y="14288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=""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  <a:endParaRPr lang="en-US" dirty="0" smtClean="0"/>
          </a:p>
          <a:p>
            <a:r>
              <a:rPr lang="en-US" sz="1200" dirty="0" smtClean="0"/>
              <a:t>This </a:t>
            </a:r>
            <a:r>
              <a:rPr lang="en-US" sz="1200" dirty="0"/>
              <a:t>is the outcome and is “dependent” on the informative columns. </a:t>
            </a:r>
            <a:r>
              <a:rPr lang="en-US" sz="1200" dirty="0" smtClean="0"/>
              <a:t>An </a:t>
            </a:r>
            <a:r>
              <a:rPr lang="en-US" sz="1200" dirty="0"/>
              <a:t>analysis </a:t>
            </a:r>
            <a:r>
              <a:rPr lang="en-US" sz="1200" dirty="0" smtClean="0"/>
              <a:t>with this </a:t>
            </a:r>
            <a:r>
              <a:rPr lang="en-US" sz="1200" dirty="0"/>
              <a:t>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35661D-63BA-4611-9CB9-80F4039C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D_R </a:t>
            </a:r>
            <a:r>
              <a:rPr lang="en-US" sz="2800" dirty="0" err="1" smtClean="0"/>
              <a:t>objects.R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s.matrix</a:t>
            </a:r>
            <a:r>
              <a:rPr lang="en-US" dirty="0" smtClean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s.list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elements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A782EB-54F0-4730-B458-DC7F5DC9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1307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(EDA)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smtClean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smtClean="0">
                <a:latin typeface="Franklin Gothic Book" pitchFamily="34" charset="0"/>
              </a:rPr>
              <a:t>Use techniques of Reduction and Visualization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Data: Sampling to Save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smtClean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smtClean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  <a:endParaRPr lang="en-US" altLang="en-US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Event Over-Sampling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Often the event of interest is rare</a:t>
            </a:r>
          </a:p>
          <a:p>
            <a:r>
              <a:rPr lang="en-US" altLang="en-US" smtClean="0">
                <a:latin typeface="Franklin Gothic Book" pitchFamily="34" charset="0"/>
              </a:rPr>
              <a:t>Examples: response to mailing, fraud in taxes, …</a:t>
            </a:r>
          </a:p>
          <a:p>
            <a:r>
              <a:rPr lang="en-US" altLang="en-US" smtClean="0">
                <a:latin typeface="Franklin Gothic Book" pitchFamily="34" charset="0"/>
              </a:rPr>
              <a:t>Sampling may yield too few “interesting” cases to effectively train a model</a:t>
            </a:r>
          </a:p>
          <a:p>
            <a:r>
              <a:rPr lang="en-US" altLang="en-US" smtClean="0">
                <a:latin typeface="Franklin Gothic Book" pitchFamily="34" charset="0"/>
              </a:rPr>
              <a:t>A popular solution: oversample the rare cases to obtain a more balanced training set</a:t>
            </a:r>
          </a:p>
          <a:p>
            <a:r>
              <a:rPr lang="en-US" altLang="en-US" smtClean="0">
                <a:latin typeface="Franklin Gothic Book" pitchFamily="34" charset="0"/>
              </a:rPr>
              <a:t>Later, need to adjust results for the oversampling</a:t>
            </a:r>
          </a:p>
          <a:p>
            <a:pPr>
              <a:buFont typeface="Wingdings 2" pitchFamily="18" charset="2"/>
              <a:buNone/>
            </a:pPr>
            <a:endParaRPr lang="en-US" altLang="en-US" smtClean="0">
              <a:latin typeface="Franklin Gothic Book" pitchFamily="34" charset="0"/>
            </a:endParaRPr>
          </a:p>
          <a:p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4" y="5643563"/>
            <a:ext cx="7643812" cy="4714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some cases where you think over sampling rare cases makes sense?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6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&amp; Oversampling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64701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sample(a</a:t>
            </a:r>
            <a:r>
              <a:rPr lang="en-US" dirty="0" smtClean="0"/>
              <a:t> vector to choose from, the number to choose)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 index of random numbers from 1 to the number of rows.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index of randomly chosen numbers to select rows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value of good EDA?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1135161"/>
            <a:ext cx="7630510" cy="2091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63" y="3349509"/>
            <a:ext cx="2218354" cy="278327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9090" y="4635062"/>
            <a:ext cx="2349062" cy="583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8676" y="3641834"/>
            <a:ext cx="4177862" cy="11666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Asked to predict the presence of West Nile Virus in Chicago mosquitos traps.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 flipV="1">
            <a:off x="2948152" y="4225159"/>
            <a:ext cx="1040524" cy="7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let me realize a flaw!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959364" y="2396358"/>
            <a:ext cx="3026981" cy="173420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 EDA by year would show that West Nile was 2x in 2012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fitting an algorithm, I merely doubled predictions if they were within 2012 for the test set.  Not great DS but an easy way to move up the leaderboard.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14313" y="1285875"/>
            <a:ext cx="2257425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IDE – Integrated Development Environment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Adds additional functionality e.g. </a:t>
            </a:r>
            <a:r>
              <a:rPr lang="en-US" sz="2000" dirty="0" err="1"/>
              <a:t>git</a:t>
            </a:r>
            <a:r>
              <a:rPr lang="en-US" sz="2000" dirty="0"/>
              <a:t>, shiny projects, markdown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Studio?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is the most popular IDE for R although there are others &amp;  you don’t actually need it to perform R tasks.  </a:t>
            </a:r>
          </a:p>
        </p:txBody>
      </p:sp>
      <p:pic>
        <p:nvPicPr>
          <p:cNvPr id="12" name="Picture 2" descr="Image result for r studi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96" y="28576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03" y="1285875"/>
            <a:ext cx="6635197" cy="34001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</a:t>
            </a:r>
            <a:r>
              <a:rPr lang="en-US" dirty="0" smtClean="0"/>
              <a:t>basic </a:t>
            </a:r>
            <a:r>
              <a:rPr lang="en-US" dirty="0"/>
              <a:t>R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im()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lass()</a:t>
            </a:r>
            <a:endParaRPr lang="en-US" dirty="0"/>
          </a:p>
          <a:p>
            <a:pPr lvl="1"/>
            <a:r>
              <a:rPr lang="en-US" dirty="0"/>
              <a:t>head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levels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ummary()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nique()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ean()</a:t>
            </a:r>
            <a:endParaRPr lang="en-US" dirty="0"/>
          </a:p>
          <a:p>
            <a:pPr lvl="1"/>
            <a:r>
              <a:rPr lang="en-US" dirty="0" err="1" smtClean="0"/>
              <a:t>colSums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s.na()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E_EDA </a:t>
            </a:r>
            <a:r>
              <a:rPr lang="en-US" sz="2800" dirty="0" err="1" smtClean="0"/>
              <a:t>work.R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Specific packages make life easier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DataExplorer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plot_str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lot_missing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lot_histogram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lot_density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lot_scatterplot</a:t>
            </a:r>
            <a:r>
              <a:rPr lang="en-US" dirty="0" smtClean="0"/>
              <a:t>()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radiant.data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this script you will fill in the object, vector and information into the code scaffold.  Then spend 5-10min exploring the data with </a:t>
            </a:r>
            <a:r>
              <a:rPr lang="en-US" dirty="0" err="1" smtClean="0"/>
              <a:t>radiant.data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 , Reading &amp;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Now </a:t>
            </a:r>
            <a:r>
              <a:rPr lang="en-US" sz="2400" dirty="0" smtClean="0">
                <a:solidFill>
                  <a:srgbClr val="C00000"/>
                </a:solidFill>
              </a:rPr>
              <a:t>that the cohort has a level foundation of R knowledge, the real fun begins…applications in a real business scenario!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Homework1 due tomorrow has 6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Reflection Essay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 Book problems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Start working on Case2 in code or with </a:t>
            </a:r>
            <a:r>
              <a:rPr lang="en-US" sz="2400" dirty="0" err="1" smtClean="0"/>
              <a:t>Radiant.Data</a:t>
            </a:r>
            <a:r>
              <a:rPr lang="en-US" sz="24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Read Chapter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Day2_Homework_v2.R is in a folder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 and should be in your files on your cloud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Ask questions publicly on Piazza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56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009652" y="3471856"/>
            <a:ext cx="6883357" cy="1143000"/>
          </a:xfrm>
          <a:custGeom>
            <a:avLst/>
            <a:gdLst>
              <a:gd name="connsiteX0" fmla="*/ 1180004 w 6883357"/>
              <a:gd name="connsiteY0" fmla="*/ 0 h 1143000"/>
              <a:gd name="connsiteX1" fmla="*/ 5703353 w 6883357"/>
              <a:gd name="connsiteY1" fmla="*/ 0 h 1143000"/>
              <a:gd name="connsiteX2" fmla="*/ 6883357 w 6883357"/>
              <a:gd name="connsiteY2" fmla="*/ 1143000 h 1143000"/>
              <a:gd name="connsiteX3" fmla="*/ 0 w 6883357"/>
              <a:gd name="connsiteY3" fmla="*/ 1143000 h 1143000"/>
              <a:gd name="connsiteX4" fmla="*/ 1180004 w 6883357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3357" h="1143000">
                <a:moveTo>
                  <a:pt x="1180004" y="0"/>
                </a:moveTo>
                <a:lnTo>
                  <a:pt x="5703353" y="0"/>
                </a:lnTo>
                <a:lnTo>
                  <a:pt x="6883357" y="1143000"/>
                </a:lnTo>
                <a:lnTo>
                  <a:pt x="0" y="1143000"/>
                </a:lnTo>
                <a:lnTo>
                  <a:pt x="1180004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28850" y="1235949"/>
            <a:ext cx="4472090" cy="2190750"/>
          </a:xfrm>
          <a:custGeom>
            <a:avLst/>
            <a:gdLst>
              <a:gd name="connsiteX0" fmla="*/ 2261675 w 4523349"/>
              <a:gd name="connsiteY0" fmla="*/ 0 h 2190750"/>
              <a:gd name="connsiteX1" fmla="*/ 4523349 w 4523349"/>
              <a:gd name="connsiteY1" fmla="*/ 2190750 h 2190750"/>
              <a:gd name="connsiteX2" fmla="*/ 0 w 4523349"/>
              <a:gd name="connsiteY2" fmla="*/ 2190750 h 2190750"/>
              <a:gd name="connsiteX3" fmla="*/ 2261675 w 4523349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349" h="2190750">
                <a:moveTo>
                  <a:pt x="2261675" y="0"/>
                </a:moveTo>
                <a:lnTo>
                  <a:pt x="4523349" y="2190750"/>
                </a:lnTo>
                <a:lnTo>
                  <a:pt x="0" y="2190750"/>
                </a:lnTo>
                <a:lnTo>
                  <a:pt x="2261675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229600" cy="591477"/>
          </a:xfrm>
        </p:spPr>
        <p:txBody>
          <a:bodyPr/>
          <a:lstStyle/>
          <a:p>
            <a:r>
              <a:rPr lang="en-US" dirty="0"/>
              <a:t>What is the relationship between R &amp; R studio?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sits atop of the installed R version. Without base R, R studio cannot function.  By programmatically accessing base R, R Studio improves the interface and functionality.  </a:t>
            </a:r>
          </a:p>
        </p:txBody>
      </p:sp>
      <p:pic>
        <p:nvPicPr>
          <p:cNvPr id="7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86" y="3486143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 stud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0" y="182840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81591" y="3834836"/>
            <a:ext cx="2720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Statistical &amp; graphing 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1591" y="1916897"/>
            <a:ext cx="353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Nice interface &amp; additional functionality for faster programming, analysis &amp; production.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has four main panes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757871"/>
            <a:ext cx="8686800" cy="48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 Studio works on Linux, Windows and iOS.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629294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0" y="1071562"/>
            <a:ext cx="8587361" cy="44005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1596673" y="1910941"/>
            <a:ext cx="1930400" cy="1563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7391" y="2273706"/>
            <a:ext cx="176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Commands are written &amp; adjusted here then executed in the console.  Then saved for future quick execution.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988" y="1528763"/>
            <a:ext cx="4572000" cy="2200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0988" y="3724277"/>
            <a:ext cx="4572000" cy="18192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25248" y="4000718"/>
            <a:ext cx="1930400" cy="14045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5966" y="4407793"/>
            <a:ext cx="176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Execution of scripts and commands, data exploration and code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6325" y="1528763"/>
            <a:ext cx="3986213" cy="1485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022623" y="1918747"/>
            <a:ext cx="1930400" cy="8890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3340" y="2250610"/>
            <a:ext cx="17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objects &amp; values</a:t>
            </a:r>
          </a:p>
          <a:p>
            <a:r>
              <a:rPr lang="en-US" sz="1200" dirty="0"/>
              <a:t>e.g. loaded “excel” files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81563" y="3038474"/>
            <a:ext cx="3986213" cy="2505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79747" y="3581967"/>
            <a:ext cx="1930400" cy="15143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Files, Plots, Packages, Help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6177" y="4234906"/>
            <a:ext cx="176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files, load packages, see visualizations and quickly find help</a:t>
            </a:r>
          </a:p>
        </p:txBody>
      </p:sp>
    </p:spTree>
    <p:extLst>
      <p:ext uri="{BB962C8B-B14F-4D97-AF65-F5344CB8AC3E}">
        <p14:creationId xmlns:p14="http://schemas.microsoft.com/office/powerpoint/2010/main" val="36541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Where is it being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64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Media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Facebook</a:t>
            </a:r>
          </a:p>
          <a:p>
            <a:pPr algn="ctr"/>
            <a:r>
              <a:rPr lang="en-US" sz="1600" dirty="0"/>
              <a:t>Twitter</a:t>
            </a:r>
          </a:p>
          <a:p>
            <a:pPr algn="ctr"/>
            <a:r>
              <a:rPr lang="en-US" sz="1600" dirty="0"/>
              <a:t>Foursquare</a:t>
            </a:r>
          </a:p>
          <a:p>
            <a:pPr algn="ctr"/>
            <a:r>
              <a:rPr lang="en-US" sz="1600" dirty="0"/>
              <a:t>Kickstarter</a:t>
            </a:r>
          </a:p>
          <a:p>
            <a:pPr algn="ctr"/>
            <a:r>
              <a:rPr lang="en-US" sz="1600" dirty="0"/>
              <a:t>New York Times</a:t>
            </a:r>
          </a:p>
          <a:p>
            <a:pPr algn="ctr"/>
            <a:r>
              <a:rPr lang="en-US" sz="1600" dirty="0"/>
              <a:t>Economist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3092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sz="1600" dirty="0"/>
              <a:t>Zillow</a:t>
            </a:r>
          </a:p>
          <a:p>
            <a:pPr algn="ctr"/>
            <a:r>
              <a:rPr lang="en-US" sz="1600" dirty="0"/>
              <a:t>Trulia</a:t>
            </a:r>
          </a:p>
          <a:p>
            <a:pPr algn="ctr"/>
            <a:r>
              <a:rPr lang="en-US" sz="1600" dirty="0"/>
              <a:t>eHarmony</a:t>
            </a:r>
          </a:p>
          <a:p>
            <a:pPr algn="ctr"/>
            <a:r>
              <a:rPr lang="en-US" sz="1600" dirty="0"/>
              <a:t>DataSong</a:t>
            </a:r>
          </a:p>
          <a:p>
            <a:pPr algn="ctr"/>
            <a:r>
              <a:rPr lang="en-US" sz="1600" dirty="0"/>
              <a:t>PredictWise</a:t>
            </a:r>
          </a:p>
          <a:p>
            <a:pPr algn="ctr"/>
            <a:r>
              <a:rPr lang="en-US" sz="1600" dirty="0"/>
              <a:t>Nationwide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3548" y="1262217"/>
            <a:ext cx="1737360" cy="39298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Technology</a:t>
            </a:r>
          </a:p>
          <a:p>
            <a:pPr algn="ctr"/>
            <a:r>
              <a:rPr lang="en-US" sz="1600" dirty="0"/>
              <a:t>SAS</a:t>
            </a:r>
          </a:p>
          <a:p>
            <a:pPr algn="ctr"/>
            <a:r>
              <a:rPr lang="en-US" sz="1600" dirty="0"/>
              <a:t>Oracle</a:t>
            </a:r>
          </a:p>
          <a:p>
            <a:pPr algn="ctr"/>
            <a:r>
              <a:rPr lang="en-US" sz="1600" dirty="0"/>
              <a:t>IBM</a:t>
            </a:r>
          </a:p>
          <a:p>
            <a:pPr algn="ctr"/>
            <a:r>
              <a:rPr lang="en-US" sz="1600" dirty="0"/>
              <a:t>Teradata</a:t>
            </a:r>
          </a:p>
          <a:p>
            <a:pPr algn="ctr"/>
            <a:r>
              <a:rPr lang="en-US" sz="1600" dirty="0"/>
              <a:t>Coursera</a:t>
            </a:r>
          </a:p>
          <a:p>
            <a:pPr algn="ctr"/>
            <a:r>
              <a:rPr lang="en-US" sz="1600" dirty="0"/>
              <a:t>SAP</a:t>
            </a:r>
          </a:p>
          <a:p>
            <a:pPr algn="ctr"/>
            <a:r>
              <a:rPr lang="en-US" sz="1600" dirty="0"/>
              <a:t>DataCamp</a:t>
            </a:r>
          </a:p>
          <a:p>
            <a:pPr algn="ctr"/>
            <a:r>
              <a:rPr lang="en-US" sz="1600" dirty="0"/>
              <a:t>Alteryx</a:t>
            </a:r>
          </a:p>
          <a:p>
            <a:pPr algn="ctr"/>
            <a:r>
              <a:rPr lang="en-US" sz="1600" dirty="0"/>
              <a:t>TIBCO</a:t>
            </a:r>
          </a:p>
          <a:p>
            <a:pPr algn="ctr"/>
            <a:r>
              <a:rPr lang="en-US" sz="1600" dirty="0" err="1"/>
              <a:t>OneTick</a:t>
            </a:r>
            <a:endParaRPr lang="en-US" sz="1600" dirty="0"/>
          </a:p>
          <a:p>
            <a:pPr algn="ctr"/>
            <a:r>
              <a:rPr lang="en-US" sz="1600" dirty="0"/>
              <a:t>Amazon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3320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Finance</a:t>
            </a:r>
          </a:p>
          <a:p>
            <a:pPr algn="ctr"/>
            <a:r>
              <a:rPr lang="en-US" sz="1600" dirty="0"/>
              <a:t>Lloyd’s Bank</a:t>
            </a:r>
          </a:p>
          <a:p>
            <a:pPr algn="ctr"/>
            <a:r>
              <a:rPr lang="en-US" sz="1600" dirty="0"/>
              <a:t>Credit Suisse</a:t>
            </a:r>
          </a:p>
          <a:p>
            <a:pPr algn="ctr"/>
            <a:r>
              <a:rPr lang="en-US" sz="1600" dirty="0"/>
              <a:t>American Century</a:t>
            </a:r>
          </a:p>
          <a:p>
            <a:pPr algn="ctr"/>
            <a:r>
              <a:rPr lang="en-US" sz="1600" dirty="0"/>
              <a:t>Australia and New Zealand Banking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3776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U.S Government</a:t>
            </a:r>
          </a:p>
          <a:p>
            <a:pPr algn="ctr"/>
            <a:r>
              <a:rPr lang="en-US" sz="1600" dirty="0"/>
              <a:t>Food &amp; Drug </a:t>
            </a:r>
          </a:p>
          <a:p>
            <a:pPr algn="ctr"/>
            <a:r>
              <a:rPr lang="en-US" sz="1600" dirty="0"/>
              <a:t>Administration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Weather </a:t>
            </a:r>
          </a:p>
          <a:p>
            <a:pPr algn="ctr"/>
            <a:r>
              <a:rPr lang="en-US" sz="1600" dirty="0"/>
              <a:t>Service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Institute </a:t>
            </a:r>
          </a:p>
          <a:p>
            <a:pPr algn="ctr"/>
            <a:r>
              <a:rPr lang="en-US" sz="1600" dirty="0"/>
              <a:t>of Standards </a:t>
            </a:r>
          </a:p>
          <a:p>
            <a:pPr algn="ctr"/>
            <a:r>
              <a:rPr lang="en-US" sz="1600" dirty="0"/>
              <a:t>in Technology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500709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is ubiquitous in various industries used for analysis, prototyping and visualization.   However, more often python is used in production environments.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32925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Do you get rewarded for knowing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salaries are very strong and given the language’s popularity, the need for more R fluent business leaders and programmers is likely to remain for some time.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revolution-computing.typepad.com/.a/6a010534b1db25970b01a511df7b8e970c-800w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" b="10529"/>
          <a:stretch/>
        </p:blipFill>
        <p:spPr bwMode="auto">
          <a:xfrm>
            <a:off x="654072" y="1480629"/>
            <a:ext cx="2981325" cy="1581877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1722" b="47248"/>
          <a:stretch/>
        </p:blipFill>
        <p:spPr>
          <a:xfrm>
            <a:off x="619234" y="3233229"/>
            <a:ext cx="3051001" cy="96472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1511" b="38970"/>
          <a:stretch/>
        </p:blipFill>
        <p:spPr>
          <a:xfrm>
            <a:off x="644152" y="4393158"/>
            <a:ext cx="3001165" cy="107509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TextBox 15"/>
          <p:cNvSpPr txBox="1"/>
          <p:nvPr/>
        </p:nvSpPr>
        <p:spPr>
          <a:xfrm rot="16200000">
            <a:off x="164573" y="33544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2016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64572" y="16018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1001" y="1071563"/>
            <a:ext cx="26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Languages ieee.org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4573" y="45143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2017</a:t>
            </a:r>
          </a:p>
        </p:txBody>
      </p:sp>
      <p:sp>
        <p:nvSpPr>
          <p:cNvPr id="22" name="Oval 21"/>
          <p:cNvSpPr/>
          <p:nvPr/>
        </p:nvSpPr>
        <p:spPr>
          <a:xfrm>
            <a:off x="414347" y="2814637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447" y="3938587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0547" y="5262562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615" y="3671252"/>
            <a:ext cx="3942051" cy="1806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840" y="1381617"/>
            <a:ext cx="3703583" cy="21506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4463304" y="15767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2018</a:t>
            </a:r>
            <a:endParaRPr lang="en-US" sz="1400" u="sng" dirty="0"/>
          </a:p>
        </p:txBody>
      </p:sp>
      <p:sp>
        <p:nvSpPr>
          <p:cNvPr id="30" name="Oval 29"/>
          <p:cNvSpPr/>
          <p:nvPr/>
        </p:nvSpPr>
        <p:spPr>
          <a:xfrm>
            <a:off x="4852340" y="2640232"/>
            <a:ext cx="3519150" cy="32368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4466</TotalTime>
  <Words>3950</Words>
  <Application>Microsoft Office PowerPoint</Application>
  <PresentationFormat>On-screen Show (4:3)</PresentationFormat>
  <Paragraphs>1445</Paragraphs>
  <Slides>52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Franklin Gothic Book</vt:lpstr>
      <vt:lpstr>Lucida Console</vt:lpstr>
      <vt:lpstr>Wingdings</vt:lpstr>
      <vt:lpstr>Wingdings 2</vt:lpstr>
      <vt:lpstr>1_Office Theme</vt:lpstr>
      <vt:lpstr>CSCI E-96</vt:lpstr>
      <vt:lpstr>Agenda</vt:lpstr>
      <vt:lpstr>Intro to R</vt:lpstr>
      <vt:lpstr>What is R?</vt:lpstr>
      <vt:lpstr>What is R Studio?</vt:lpstr>
      <vt:lpstr>What is the relationship between R &amp; R studio?</vt:lpstr>
      <vt:lpstr>R Studio has four main panes</vt:lpstr>
      <vt:lpstr>R: Where is it being used?</vt:lpstr>
      <vt:lpstr>R: Do you get rewarded for knowing it?</vt:lpstr>
      <vt:lpstr>Ok, it’s awesome but… 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Let’s Review.</vt:lpstr>
      <vt:lpstr>Open R Studio</vt:lpstr>
      <vt:lpstr>Perform a Git Pull to get the scripts &amp; data</vt:lpstr>
      <vt:lpstr>Agenda</vt:lpstr>
      <vt:lpstr>Let’s Practice!</vt:lpstr>
      <vt:lpstr>Agenda</vt:lpstr>
      <vt:lpstr>Do or Do Not There is No Try…</vt:lpstr>
      <vt:lpstr>Let’s explore Amazon’s x-ray feature</vt:lpstr>
      <vt:lpstr>But first, what is a ggplot?</vt:lpstr>
      <vt:lpstr>Understanding ggplot…</vt:lpstr>
      <vt:lpstr>Understanding ggplot…</vt:lpstr>
      <vt:lpstr>Let’s Practice!</vt:lpstr>
      <vt:lpstr>Agenda</vt:lpstr>
      <vt:lpstr>Let’s Practice on geospatial data!</vt:lpstr>
      <vt:lpstr>Agenda</vt:lpstr>
      <vt:lpstr>Data Structures</vt:lpstr>
      <vt:lpstr>Common R Object Types - Vectors</vt:lpstr>
      <vt:lpstr>More Complex Common R Object Types - Matrix</vt:lpstr>
      <vt:lpstr>More Complex Common R Object Types – Array</vt:lpstr>
      <vt:lpstr>More Complex Common R Object Types – List</vt:lpstr>
      <vt:lpstr>More Complex Common R Object Types – Data Frame</vt:lpstr>
      <vt:lpstr>Data Structure for Analysis &amp; Modeling</vt:lpstr>
      <vt:lpstr>Data Structure for Analysis &amp; Modeling</vt:lpstr>
      <vt:lpstr>Data Structure for Analysis &amp; Modeling</vt:lpstr>
      <vt:lpstr>Let’s Practice! </vt:lpstr>
      <vt:lpstr>When should you use a specific data type?</vt:lpstr>
      <vt:lpstr>Agenda</vt:lpstr>
      <vt:lpstr>Data Exploration (EDA)</vt:lpstr>
      <vt:lpstr>Exploring Data: Sampling to Save Time</vt:lpstr>
      <vt:lpstr>Rare Event Over-Sampling</vt:lpstr>
      <vt:lpstr>Sampling &amp; Oversampling</vt:lpstr>
      <vt:lpstr>What’s the value of good EDA?</vt:lpstr>
      <vt:lpstr>EDA let me realize a flaw!</vt:lpstr>
      <vt:lpstr>Let’s Practice</vt:lpstr>
      <vt:lpstr>Agenda</vt:lpstr>
      <vt:lpstr>Housekeeping , Reading &amp; 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247</cp:revision>
  <dcterms:created xsi:type="dcterms:W3CDTF">2018-05-23T17:24:59Z</dcterms:created>
  <dcterms:modified xsi:type="dcterms:W3CDTF">2019-02-06T23:32:22Z</dcterms:modified>
</cp:coreProperties>
</file>