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3" r:id="rId4"/>
    <p:sldId id="257" r:id="rId5"/>
    <p:sldId id="266" r:id="rId6"/>
    <p:sldId id="269" r:id="rId7"/>
    <p:sldId id="268" r:id="rId8"/>
    <p:sldId id="273" r:id="rId9"/>
    <p:sldId id="260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phar\OneDrive\Desktop\Data%20analytics\Case%20study\2ND%20Attemp\CASESTUDY%20Analytic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1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Mpharengm\Documents\Antoinette\CASESTUDY%20Analytic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mphar\OneDrive\Desktop\Data%20analytics\Case%20study\2ND%20Attemp\CASESTUDY%20Analytic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mphar\OneDrive\Desktop\Data%20analytics\Case%20study\2ND%20Attemp\WIP\CASESTUDY%20Analytic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mphar\OneDrive\Desktop\Data%20analytics\Case%20study\2ND%20Attemp\WIP\CASESTUDY%20Analytic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mphar\OneDrive\Desktop\Data%20analytics\Case%20study\2ND%20Attemp\WIP\CASESTUDY%20Analy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 Analytics.xlsx]General!PivotTable5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chemeClr val="tx1"/>
                </a:solidFill>
              </a:rPr>
              <a:t>Viewership by channel</a:t>
            </a:r>
            <a:endParaRPr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29599894709134"/>
          <c:y val="0.037129876233745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'[CASESTUDY Analytics.xlsx]General'!$B$3:$B$4</c:f>
              <c:strCache>
                <c:ptCount val="1"/>
                <c:pt idx="0">
                  <c:v>LiveonSuperSport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Analytics.xlsx]General'!$B$5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'[CASESTUDY Analytics.xlsx]General'!$C$3:$C$4</c:f>
              <c:strCache>
                <c:ptCount val="1"/>
                <c:pt idx="0">
                  <c:v>Wimbledon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Analytics.xlsx]General'!$C$5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'[CASESTUDY Analytics.xlsx]General'!$D$3:$D$4</c:f>
              <c:strCache>
                <c:ptCount val="1"/>
                <c:pt idx="0">
                  <c:v>MK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Analytics.xlsx]General'!$D$5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</c:ser>
        <c:ser>
          <c:idx val="3"/>
          <c:order val="3"/>
          <c:tx>
            <c:strRef>
              <c:f>'[CASESTUDY Analytics.xlsx]General'!$E$3:$E$4</c:f>
              <c:strCache>
                <c:ptCount val="1"/>
                <c:pt idx="0">
                  <c:v>kykNET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Analytics.xlsx]General'!$E$5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ser>
          <c:idx val="4"/>
          <c:order val="4"/>
          <c:tx>
            <c:strRef>
              <c:f>'[CASESTUDY Analytics.xlsx]General'!$F$3:$F$4</c:f>
              <c:strCache>
                <c:ptCount val="1"/>
                <c:pt idx="0">
                  <c:v>Breakintransmission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Analytics.xlsx]General'!$F$5</c:f>
              <c:numCache>
                <c:formatCode>General</c:formatCode>
                <c:ptCount val="1"/>
                <c:pt idx="0">
                  <c:v>66</c:v>
                </c:pt>
              </c:numCache>
            </c:numRef>
          </c:val>
        </c:ser>
        <c:ser>
          <c:idx val="5"/>
          <c:order val="5"/>
          <c:tx>
            <c:strRef>
              <c:f>'[CASESTUDY Analytics.xlsx]General'!$G$3:$G$4</c:f>
              <c:strCache>
                <c:ptCount val="1"/>
                <c:pt idx="0">
                  <c:v>DStvEvents1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Analytics.xlsx]General'!$G$5</c:f>
              <c:numCache>
                <c:formatCode>General</c:formatCode>
                <c:ptCount val="1"/>
                <c:pt idx="0">
                  <c:v>107</c:v>
                </c:pt>
              </c:numCache>
            </c:numRef>
          </c:val>
        </c:ser>
        <c:ser>
          <c:idx val="6"/>
          <c:order val="6"/>
          <c:tx>
            <c:strRef>
              <c:f>'[CASESTUDY Analytics.xlsx]General'!$H$3:$H$4</c:f>
              <c:strCache>
                <c:ptCount val="1"/>
                <c:pt idx="0">
                  <c:v>Vuzu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Analytics.xlsx]General'!$H$5</c:f>
              <c:numCache>
                <c:formatCode>General</c:formatCode>
                <c:ptCount val="1"/>
                <c:pt idx="0">
                  <c:v>111</c:v>
                </c:pt>
              </c:numCache>
            </c:numRef>
          </c:val>
        </c:ser>
        <c:ser>
          <c:idx val="7"/>
          <c:order val="7"/>
          <c:tx>
            <c:strRef>
              <c:f>'[CASESTUDY Analytics.xlsx]General'!$I$3:$I$4</c:f>
              <c:strCache>
                <c:ptCount val="1"/>
                <c:pt idx="0">
                  <c:v>M-Net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Analytics.xlsx]General'!$I$5</c:f>
              <c:numCache>
                <c:formatCode>General</c:formatCode>
                <c:ptCount val="1"/>
                <c:pt idx="0">
                  <c:v>116</c:v>
                </c:pt>
              </c:numCache>
            </c:numRef>
          </c:val>
        </c:ser>
        <c:ser>
          <c:idx val="8"/>
          <c:order val="8"/>
          <c:tx>
            <c:strRef>
              <c:f>'[CASESTUDY Analytics.xlsx]General'!$J$3:$J$4</c:f>
              <c:strCache>
                <c:ptCount val="1"/>
                <c:pt idx="0">
                  <c:v>SawSee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Analytics.xlsx]General'!$J$5</c:f>
              <c:numCache>
                <c:formatCode>General</c:formatCode>
                <c:ptCount val="1"/>
                <c:pt idx="0">
                  <c:v>255</c:v>
                </c:pt>
              </c:numCache>
            </c:numRef>
          </c:val>
        </c:ser>
        <c:ser>
          <c:idx val="9"/>
          <c:order val="9"/>
          <c:tx>
            <c:strRef>
              <c:f>'[CASESTUDY Analytics.xlsx]General'!$K$3:$K$4</c:f>
              <c:strCache>
                <c:ptCount val="1"/>
                <c:pt idx="0">
                  <c:v>E!Entertainment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Analytics.xlsx]General'!$K$5</c:f>
              <c:numCache>
                <c:formatCode>General</c:formatCode>
                <c:ptCount val="1"/>
                <c:pt idx="0">
                  <c:v>367</c:v>
                </c:pt>
              </c:numCache>
            </c:numRef>
          </c:val>
        </c:ser>
        <c:ser>
          <c:idx val="10"/>
          <c:order val="10"/>
          <c:tx>
            <c:strRef>
              <c:f>'[CASESTUDY Analytics.xlsx]General'!$L$3:$L$4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Analytics.xlsx]General'!$L$5</c:f>
              <c:numCache>
                <c:formatCode>General</c:formatCode>
                <c:ptCount val="1"/>
                <c:pt idx="0">
                  <c:v>505</c:v>
                </c:pt>
              </c:numCache>
            </c:numRef>
          </c:val>
        </c:ser>
        <c:ser>
          <c:idx val="11"/>
          <c:order val="11"/>
          <c:tx>
            <c:strRef>
              <c:f>'[CASESTUDY Analytics.xlsx]General'!$M$3:$M$4</c:f>
              <c:strCache>
                <c:ptCount val="1"/>
                <c:pt idx="0">
                  <c:v>Boomerang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Analytics.xlsx]General'!$M$5</c:f>
              <c:numCache>
                <c:formatCode>General</c:formatCode>
                <c:ptCount val="1"/>
                <c:pt idx="0">
                  <c:v>714</c:v>
                </c:pt>
              </c:numCache>
            </c:numRef>
          </c:val>
        </c:ser>
        <c:ser>
          <c:idx val="12"/>
          <c:order val="12"/>
          <c:tx>
            <c:strRef>
              <c:f>'[CASESTUDY Analytics.xlsx]General'!$N$3:$N$4</c:f>
              <c:strCache>
                <c:ptCount val="1"/>
                <c:pt idx="0">
                  <c:v>CartoonNetwork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Analytics.xlsx]General'!$N$5</c:f>
              <c:numCache>
                <c:formatCode>General</c:formatCode>
                <c:ptCount val="1"/>
                <c:pt idx="0">
                  <c:v>793</c:v>
                </c:pt>
              </c:numCache>
            </c:numRef>
          </c:val>
        </c:ser>
        <c:ser>
          <c:idx val="13"/>
          <c:order val="13"/>
          <c:tx>
            <c:strRef>
              <c:f>'[CASESTUDY Analytics.xlsx]General'!$O$3:$O$4</c:f>
              <c:strCache>
                <c:ptCount val="1"/>
                <c:pt idx="0">
                  <c:v>AfricaMagic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Analytics.xlsx]General'!$O$5</c:f>
              <c:numCache>
                <c:formatCode>General</c:formatCode>
                <c:ptCount val="1"/>
                <c:pt idx="0">
                  <c:v>859</c:v>
                </c:pt>
              </c:numCache>
            </c:numRef>
          </c:val>
        </c:ser>
        <c:ser>
          <c:idx val="14"/>
          <c:order val="14"/>
          <c:tx>
            <c:strRef>
              <c:f>'[CASESTUDY Analytics.xlsx]General'!$P$3:$P$4</c:f>
              <c:strCache>
                <c:ptCount val="1"/>
                <c:pt idx="0">
                  <c:v>SuperSportBlitz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Analytics.xlsx]General'!$P$5</c:f>
              <c:numCache>
                <c:formatCode>General</c:formatCode>
                <c:ptCount val="1"/>
                <c:pt idx="0">
                  <c:v>896</c:v>
                </c:pt>
              </c:numCache>
            </c:numRef>
          </c:val>
        </c:ser>
        <c:ser>
          <c:idx val="15"/>
          <c:order val="15"/>
          <c:tx>
            <c:strRef>
              <c:f>'[CASESTUDY Analytics.xlsx]General'!$Q$3:$Q$4</c:f>
              <c:strCache>
                <c:ptCount val="1"/>
                <c:pt idx="0">
                  <c:v>TraceTV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Analytics.xlsx]General'!$Q$5</c:f>
              <c:numCache>
                <c:formatCode>General</c:formatCode>
                <c:ptCount val="1"/>
                <c:pt idx="0">
                  <c:v>952</c:v>
                </c:pt>
              </c:numCache>
            </c:numRef>
          </c:val>
        </c:ser>
        <c:ser>
          <c:idx val="16"/>
          <c:order val="16"/>
          <c:tx>
            <c:strRef>
              <c:f>'[CASESTUDY Analytics.xlsx]General'!$R$3:$R$4</c:f>
              <c:strCache>
                <c:ptCount val="1"/>
                <c:pt idx="0">
                  <c:v>ChannelO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Analytics.xlsx]General'!$R$5</c:f>
              <c:numCache>
                <c:formatCode>General</c:formatCode>
                <c:ptCount val="1"/>
                <c:pt idx="0">
                  <c:v>1050</c:v>
                </c:pt>
              </c:numCache>
            </c:numRef>
          </c:val>
        </c:ser>
        <c:ser>
          <c:idx val="17"/>
          <c:order val="17"/>
          <c:tx>
            <c:strRef>
              <c:f>'[CASESTUDY Analytics.xlsx]General'!$S$3:$S$4</c:f>
              <c:strCache>
                <c:ptCount val="1"/>
                <c:pt idx="0">
                  <c:v>ICCCricketWorldCup2011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Analytics.xlsx]General'!$S$5</c:f>
              <c:numCache>
                <c:formatCode>General</c:formatCode>
                <c:ptCount val="1"/>
                <c:pt idx="0">
                  <c:v>1465</c:v>
                </c:pt>
              </c:numCache>
            </c:numRef>
          </c:val>
        </c:ser>
        <c:ser>
          <c:idx val="18"/>
          <c:order val="18"/>
          <c:tx>
            <c:strRef>
              <c:f>'[CASESTUDY Analytics.xlsx]General'!$T$3:$T$4</c:f>
              <c:strCache>
                <c:ptCount val="1"/>
                <c:pt idx="0">
                  <c:v>SupersportLiveEvents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'[CASESTUDY Analytics.xlsx]General'!$B$5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'[CASESTUDY Analytics.xlsx]General'!$T$5</c:f>
              <c:numCache>
                <c:formatCode>General</c:formatCode>
                <c:ptCount val="1"/>
                <c:pt idx="0">
                  <c:v>1662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249430559"/>
        <c:axId val="755229554"/>
      </c:barChart>
      <c:catAx>
        <c:axId val="249430559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>
                    <a:solidFill>
                      <a:schemeClr val="tx1"/>
                    </a:solidFill>
                  </a:rPr>
                  <a:t>Distinct channels</a:t>
                </a:r>
                <a:endParaRPr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55229554"/>
        <c:crosses val="autoZero"/>
        <c:auto val="1"/>
        <c:lblAlgn val="ctr"/>
        <c:lblOffset val="100"/>
        <c:noMultiLvlLbl val="0"/>
      </c:catAx>
      <c:valAx>
        <c:axId val="755229554"/>
        <c:scaling>
          <c:orientation val="minMax"/>
        </c:scaling>
        <c:delete val="1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>
                    <a:solidFill>
                      <a:schemeClr val="tx1"/>
                    </a:solidFill>
                  </a:rPr>
                  <a:t>Number of viewers</a:t>
                </a:r>
                <a:endParaRPr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943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2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3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4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5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6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7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8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fcb5dde-6fbe-43a3-be6a-c4fa1b959007}"/>
      </c:ext>
    </c:extLst>
  </c:chart>
  <c:spPr>
    <a:noFill/>
    <a:ln>
      <a:noFill/>
    </a:ln>
    <a:effectLst/>
  </c:spPr>
  <c:txPr>
    <a:bodyPr/>
    <a:lstStyle/>
    <a:p>
      <a:pPr>
        <a:defRPr lang="en-US" b="1">
          <a:solidFill>
            <a:schemeClr val="tx1"/>
          </a:solidFill>
        </a:defRPr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 Analytics.xlsx]Sheet1!PivotTable1</c:name>
    <c:fmtId val="-1"/>
  </c:pivotSource>
  <c:chart>
    <c:autoTitleDeleted val="1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Sheet1!$A$4:$A$10</c:f>
              <c:strCache>
                <c:ptCount val="6"/>
                <c:pt idx="0">
                  <c:v>Black</c:v>
                </c:pt>
                <c:pt idx="1">
                  <c:v>Coloured</c:v>
                </c:pt>
                <c:pt idx="2">
                  <c:v>Indian_Asian</c:v>
                </c:pt>
                <c:pt idx="3">
                  <c:v>None</c:v>
                </c:pt>
                <c:pt idx="4">
                  <c:v>Other</c:v>
                </c:pt>
                <c:pt idx="5">
                  <c:v>White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4331</c:v>
                </c:pt>
                <c:pt idx="1">
                  <c:v>1633</c:v>
                </c:pt>
                <c:pt idx="2">
                  <c:v>1575</c:v>
                </c:pt>
                <c:pt idx="3">
                  <c:v>1057</c:v>
                </c:pt>
                <c:pt idx="4">
                  <c:v>102</c:v>
                </c:pt>
                <c:pt idx="5">
                  <c:v>1292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23356707-9ed3-43d8-9d7d-d161d5bccbe5}"/>
      </c:ext>
    </c:extLst>
  </c:chart>
  <c:spPr>
    <a:noFill/>
    <a:ln>
      <a:noFill/>
    </a:ln>
    <a:effectLst/>
  </c:spPr>
  <c:txPr>
    <a:bodyPr/>
    <a:lstStyle/>
    <a:p>
      <a:pPr>
        <a:defRPr lang="en-US">
          <a:solidFill>
            <a:schemeClr val="tx1"/>
          </a:solidFill>
        </a:defRPr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 Analytics.xlsx]Demographic viewership!PivotTable4</c:name>
    <c:fmtId val="-1"/>
  </c:pivotSource>
  <c:chart>
    <c:autoTitleDeleted val="1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'Demographic viewership'!$R$17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'Demographic viewership'!$Q$18:$Q$21</c:f>
              <c:strCache>
                <c:ptCount val="3"/>
                <c:pt idx="0">
                  <c:v>Male</c:v>
                </c:pt>
                <c:pt idx="1">
                  <c:v>None</c:v>
                </c:pt>
                <c:pt idx="2">
                  <c:v>Female</c:v>
                </c:pt>
              </c:strCache>
            </c:strRef>
          </c:cat>
          <c:val>
            <c:numRef>
              <c:f>'Demographic viewership'!$R$18:$R$21</c:f>
              <c:numCache>
                <c:formatCode>General</c:formatCode>
                <c:ptCount val="3"/>
                <c:pt idx="0">
                  <c:v>8761</c:v>
                </c:pt>
                <c:pt idx="1">
                  <c:v>262</c:v>
                </c:pt>
                <c:pt idx="2">
                  <c:v>977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b0c2dfdd-0d38-4553-ae01-066a0278bd56}"/>
      </c:ext>
    </c:extLst>
  </c:chart>
  <c:spPr>
    <a:noFill/>
    <a:ln>
      <a:noFill/>
    </a:ln>
    <a:effectLst/>
  </c:spPr>
  <c:txPr>
    <a:bodyPr/>
    <a:lstStyle/>
    <a:p>
      <a:pPr>
        <a:defRPr lang="en-US">
          <a:solidFill>
            <a:schemeClr val="tx1"/>
          </a:solidFill>
        </a:defRPr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 Analytics.xlsx]Demographic viewership!PivotTable2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chemeClr val="tx1"/>
                </a:solidFill>
              </a:rPr>
              <a:t>Viewership per province by race</a:t>
            </a:r>
            <a:endParaRPr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25897035881435"/>
          <c:y val="0.007697241821680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8598917618761"/>
          <c:y val="0.024390243902439"/>
          <c:w val="0.679663259170174"/>
          <c:h val="0.7726051608342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'[CASESTUDY Analytics.xlsx]Demographic viewership'!$B$20:$B$21</c:f>
              <c:strCache>
                <c:ptCount val="1"/>
                <c:pt idx="0">
                  <c:v>Coloured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'[CASESTUDY Analytics.xlsx]Demographic viewership'!$A$22:$A$32</c:f>
              <c:strCache>
                <c:ptCount val="10"/>
                <c:pt idx="0">
                  <c:v>WesternCape</c:v>
                </c:pt>
                <c:pt idx="1">
                  <c:v>Gauteng</c:v>
                </c:pt>
                <c:pt idx="2">
                  <c:v>EasternCape</c:v>
                </c:pt>
                <c:pt idx="3">
                  <c:v>KwazuluNatal</c:v>
                </c:pt>
                <c:pt idx="4">
                  <c:v>Mpumalanga</c:v>
                </c:pt>
                <c:pt idx="5">
                  <c:v>Limpopo</c:v>
                </c:pt>
                <c:pt idx="6">
                  <c:v>FreeState</c:v>
                </c:pt>
                <c:pt idx="7">
                  <c:v>NorthWest</c:v>
                </c:pt>
                <c:pt idx="8">
                  <c:v>NorthernCape</c:v>
                </c:pt>
                <c:pt idx="9">
                  <c:v>None</c:v>
                </c:pt>
              </c:strCache>
            </c:strRef>
          </c:cat>
          <c:val>
            <c:numRef>
              <c:f>'[CASESTUDY Analytics.xlsx]Demographic viewership'!$B$22:$B$32</c:f>
              <c:numCache>
                <c:formatCode>General</c:formatCode>
                <c:ptCount val="10"/>
                <c:pt idx="0">
                  <c:v>1074</c:v>
                </c:pt>
                <c:pt idx="1">
                  <c:v>193</c:v>
                </c:pt>
                <c:pt idx="2">
                  <c:v>152</c:v>
                </c:pt>
                <c:pt idx="3">
                  <c:v>55</c:v>
                </c:pt>
                <c:pt idx="4">
                  <c:v>27</c:v>
                </c:pt>
                <c:pt idx="5">
                  <c:v>25</c:v>
                </c:pt>
                <c:pt idx="6">
                  <c:v>29</c:v>
                </c:pt>
                <c:pt idx="7">
                  <c:v>2</c:v>
                </c:pt>
                <c:pt idx="8">
                  <c:v>76</c:v>
                </c:pt>
              </c:numCache>
            </c:numRef>
          </c:val>
        </c:ser>
        <c:ser>
          <c:idx val="1"/>
          <c:order val="1"/>
          <c:tx>
            <c:strRef>
              <c:f>'[CASESTUDY Analytics.xlsx]Demographic viewership'!$C$20:$C$21</c:f>
              <c:strCache>
                <c:ptCount val="1"/>
                <c:pt idx="0">
                  <c:v>Indian_Asian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'[CASESTUDY Analytics.xlsx]Demographic viewership'!$A$22:$A$32</c:f>
              <c:strCache>
                <c:ptCount val="10"/>
                <c:pt idx="0">
                  <c:v>WesternCape</c:v>
                </c:pt>
                <c:pt idx="1">
                  <c:v>Gauteng</c:v>
                </c:pt>
                <c:pt idx="2">
                  <c:v>EasternCape</c:v>
                </c:pt>
                <c:pt idx="3">
                  <c:v>KwazuluNatal</c:v>
                </c:pt>
                <c:pt idx="4">
                  <c:v>Mpumalanga</c:v>
                </c:pt>
                <c:pt idx="5">
                  <c:v>Limpopo</c:v>
                </c:pt>
                <c:pt idx="6">
                  <c:v>FreeState</c:v>
                </c:pt>
                <c:pt idx="7">
                  <c:v>NorthWest</c:v>
                </c:pt>
                <c:pt idx="8">
                  <c:v>NorthernCape</c:v>
                </c:pt>
                <c:pt idx="9">
                  <c:v>None</c:v>
                </c:pt>
              </c:strCache>
            </c:strRef>
          </c:cat>
          <c:val>
            <c:numRef>
              <c:f>'[CASESTUDY Analytics.xlsx]Demographic viewership'!$C$22:$C$32</c:f>
              <c:numCache>
                <c:formatCode>General</c:formatCode>
                <c:ptCount val="10"/>
                <c:pt idx="0">
                  <c:v>62</c:v>
                </c:pt>
                <c:pt idx="1">
                  <c:v>681</c:v>
                </c:pt>
                <c:pt idx="2">
                  <c:v>65</c:v>
                </c:pt>
                <c:pt idx="3">
                  <c:v>312</c:v>
                </c:pt>
                <c:pt idx="4">
                  <c:v>90</c:v>
                </c:pt>
                <c:pt idx="5">
                  <c:v>317</c:v>
                </c:pt>
                <c:pt idx="6">
                  <c:v>28</c:v>
                </c:pt>
                <c:pt idx="7">
                  <c:v>16</c:v>
                </c:pt>
                <c:pt idx="8">
                  <c:v>4</c:v>
                </c:pt>
              </c:numCache>
            </c:numRef>
          </c:val>
        </c:ser>
        <c:ser>
          <c:idx val="2"/>
          <c:order val="2"/>
          <c:tx>
            <c:strRef>
              <c:f>'[CASESTUDY Analytics.xlsx]Demographic viewership'!$D$20:$D$21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'[CASESTUDY Analytics.xlsx]Demographic viewership'!$A$22:$A$32</c:f>
              <c:strCache>
                <c:ptCount val="10"/>
                <c:pt idx="0">
                  <c:v>WesternCape</c:v>
                </c:pt>
                <c:pt idx="1">
                  <c:v>Gauteng</c:v>
                </c:pt>
                <c:pt idx="2">
                  <c:v>EasternCape</c:v>
                </c:pt>
                <c:pt idx="3">
                  <c:v>KwazuluNatal</c:v>
                </c:pt>
                <c:pt idx="4">
                  <c:v>Mpumalanga</c:v>
                </c:pt>
                <c:pt idx="5">
                  <c:v>Limpopo</c:v>
                </c:pt>
                <c:pt idx="6">
                  <c:v>FreeState</c:v>
                </c:pt>
                <c:pt idx="7">
                  <c:v>NorthWest</c:v>
                </c:pt>
                <c:pt idx="8">
                  <c:v>NorthernCape</c:v>
                </c:pt>
                <c:pt idx="9">
                  <c:v>None</c:v>
                </c:pt>
              </c:strCache>
            </c:strRef>
          </c:cat>
          <c:val>
            <c:numRef>
              <c:f>'[CASESTUDY Analytics.xlsx]Demographic viewership'!$D$22:$D$32</c:f>
              <c:numCache>
                <c:formatCode>General</c:formatCode>
                <c:ptCount val="10"/>
                <c:pt idx="0">
                  <c:v>180</c:v>
                </c:pt>
                <c:pt idx="1">
                  <c:v>642</c:v>
                </c:pt>
                <c:pt idx="2">
                  <c:v>96</c:v>
                </c:pt>
                <c:pt idx="3">
                  <c:v>91</c:v>
                </c:pt>
                <c:pt idx="4">
                  <c:v>119</c:v>
                </c:pt>
                <c:pt idx="5">
                  <c:v>38</c:v>
                </c:pt>
                <c:pt idx="6">
                  <c:v>57</c:v>
                </c:pt>
                <c:pt idx="7">
                  <c:v>51</c:v>
                </c:pt>
                <c:pt idx="8">
                  <c:v>18</c:v>
                </c:pt>
              </c:numCache>
            </c:numRef>
          </c:val>
        </c:ser>
        <c:ser>
          <c:idx val="3"/>
          <c:order val="3"/>
          <c:tx>
            <c:strRef>
              <c:f>'[CASESTUDY Analytics.xlsx]Demographic viewership'!$E$20:$E$21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'[CASESTUDY Analytics.xlsx]Demographic viewership'!$A$22:$A$32</c:f>
              <c:strCache>
                <c:ptCount val="10"/>
                <c:pt idx="0">
                  <c:v>WesternCape</c:v>
                </c:pt>
                <c:pt idx="1">
                  <c:v>Gauteng</c:v>
                </c:pt>
                <c:pt idx="2">
                  <c:v>EasternCape</c:v>
                </c:pt>
                <c:pt idx="3">
                  <c:v>KwazuluNatal</c:v>
                </c:pt>
                <c:pt idx="4">
                  <c:v>Mpumalanga</c:v>
                </c:pt>
                <c:pt idx="5">
                  <c:v>Limpopo</c:v>
                </c:pt>
                <c:pt idx="6">
                  <c:v>FreeState</c:v>
                </c:pt>
                <c:pt idx="7">
                  <c:v>NorthWest</c:v>
                </c:pt>
                <c:pt idx="8">
                  <c:v>NorthernCape</c:v>
                </c:pt>
                <c:pt idx="9">
                  <c:v>None</c:v>
                </c:pt>
              </c:strCache>
            </c:strRef>
          </c:cat>
          <c:val>
            <c:numRef>
              <c:f>'[CASESTUDY Analytics.xlsx]Demographic viewership'!$E$22:$E$32</c:f>
              <c:numCache>
                <c:formatCode>General</c:formatCode>
                <c:ptCount val="10"/>
                <c:pt idx="0">
                  <c:v>265</c:v>
                </c:pt>
                <c:pt idx="1">
                  <c:v>1811</c:v>
                </c:pt>
                <c:pt idx="2">
                  <c:v>321</c:v>
                </c:pt>
                <c:pt idx="3">
                  <c:v>460</c:v>
                </c:pt>
                <c:pt idx="4">
                  <c:v>599</c:v>
                </c:pt>
                <c:pt idx="5">
                  <c:v>346</c:v>
                </c:pt>
                <c:pt idx="6">
                  <c:v>149</c:v>
                </c:pt>
                <c:pt idx="7">
                  <c:v>262</c:v>
                </c:pt>
                <c:pt idx="8">
                  <c:v>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27193855"/>
        <c:axId val="103724049"/>
      </c:barChart>
      <c:catAx>
        <c:axId val="92719385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>
                    <a:solidFill>
                      <a:schemeClr val="tx1"/>
                    </a:solidFill>
                  </a:rPr>
                  <a:t>Province</a:t>
                </a:r>
                <a:endParaRPr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3724049"/>
        <c:crosses val="autoZero"/>
        <c:auto val="1"/>
        <c:lblAlgn val="ctr"/>
        <c:lblOffset val="100"/>
        <c:noMultiLvlLbl val="0"/>
      </c:catAx>
      <c:valAx>
        <c:axId val="103724049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>
                    <a:solidFill>
                      <a:schemeClr val="tx1"/>
                    </a:solidFill>
                  </a:rPr>
                  <a:t>Number of views</a:t>
                </a:r>
                <a:endParaRPr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27193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847950181629476"/>
          <c:y val="0.315933066569662"/>
          <c:w val="0.137623248572911"/>
          <c:h val="0.32102582757366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9e608d7-69b6-483c-81a7-dcf584cfb305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b="1">
          <a:solidFill>
            <a:schemeClr val="tx1"/>
          </a:solidFill>
        </a:defRPr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 Analytics.xlsx]Sheet1!PivotTable2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chemeClr val="tx1"/>
                </a:solidFill>
              </a:rPr>
              <a:t>Viewership by province</a:t>
            </a:r>
            <a:endParaRPr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'[CASESTUDY Analytics.xlsx]Sheet1'!$B$16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'[CASESTUDY Analytics.xlsx]Sheet1'!$A$17:$A$27</c:f>
              <c:strCache>
                <c:ptCount val="10"/>
                <c:pt idx="0">
                  <c:v>Gauteng</c:v>
                </c:pt>
                <c:pt idx="1">
                  <c:v>WesternCape</c:v>
                </c:pt>
                <c:pt idx="2">
                  <c:v>KwazuluNatal</c:v>
                </c:pt>
                <c:pt idx="3">
                  <c:v>Mpumalanga</c:v>
                </c:pt>
                <c:pt idx="4">
                  <c:v>Limpopo</c:v>
                </c:pt>
                <c:pt idx="5">
                  <c:v>EasternCape</c:v>
                </c:pt>
                <c:pt idx="6">
                  <c:v>NorthWest</c:v>
                </c:pt>
                <c:pt idx="7">
                  <c:v>FreeState</c:v>
                </c:pt>
                <c:pt idx="8">
                  <c:v>None</c:v>
                </c:pt>
                <c:pt idx="9">
                  <c:v>NorthernCape</c:v>
                </c:pt>
              </c:strCache>
            </c:strRef>
          </c:cat>
          <c:val>
            <c:numRef>
              <c:f>'[CASESTUDY Analytics.xlsx]Sheet1'!$B$17:$B$27</c:f>
              <c:numCache>
                <c:formatCode>General</c:formatCode>
                <c:ptCount val="10"/>
                <c:pt idx="0">
                  <c:v>3654</c:v>
                </c:pt>
                <c:pt idx="1">
                  <c:v>1845</c:v>
                </c:pt>
                <c:pt idx="2">
                  <c:v>1001</c:v>
                </c:pt>
                <c:pt idx="3">
                  <c:v>918</c:v>
                </c:pt>
                <c:pt idx="4">
                  <c:v>763</c:v>
                </c:pt>
                <c:pt idx="5">
                  <c:v>690</c:v>
                </c:pt>
                <c:pt idx="6">
                  <c:v>344</c:v>
                </c:pt>
                <c:pt idx="7">
                  <c:v>292</c:v>
                </c:pt>
                <c:pt idx="8">
                  <c:v>263</c:v>
                </c:pt>
                <c:pt idx="9">
                  <c:v>230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84207303"/>
        <c:axId val="506203389"/>
      </c:barChart>
      <c:catAx>
        <c:axId val="784207303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>
                    <a:solidFill>
                      <a:schemeClr val="tx1"/>
                    </a:solidFill>
                  </a:rPr>
                  <a:t>Province</a:t>
                </a:r>
                <a:endParaRPr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06203389"/>
        <c:crosses val="autoZero"/>
        <c:auto val="1"/>
        <c:lblAlgn val="ctr"/>
        <c:lblOffset val="100"/>
        <c:noMultiLvlLbl val="0"/>
      </c:catAx>
      <c:valAx>
        <c:axId val="50620338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>
                    <a:solidFill>
                      <a:schemeClr val="tx1"/>
                    </a:solidFill>
                  </a:rPr>
                  <a:t>Numner of views</a:t>
                </a:r>
                <a:endParaRPr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84207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cca97432-3930-415c-9a31-77e92888d874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b="1">
          <a:solidFill>
            <a:schemeClr val="tx1"/>
          </a:solidFill>
        </a:defRPr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 Analytics.xlsx]Demographic viewership!PivotTable1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ZA" altLang="en-US"/>
              <a:t>Viewership by Age class</a:t>
            </a:r>
            <a:endParaRPr lang="en-ZA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'[CASESTUDY Analytics.xlsx]Demographic viewership'!$B$3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108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'[CASESTUDY Analytics.xlsx]Demographic viewership'!$A$4:$A$10</c:f>
              <c:strCache>
                <c:ptCount val="6"/>
                <c:pt idx="0">
                  <c:v>Youth</c:v>
                </c:pt>
                <c:pt idx="1">
                  <c:v>Children</c:v>
                </c:pt>
                <c:pt idx="2">
                  <c:v>Older adults</c:v>
                </c:pt>
                <c:pt idx="3">
                  <c:v>Adults</c:v>
                </c:pt>
                <c:pt idx="4">
                  <c:v>Teenagers</c:v>
                </c:pt>
                <c:pt idx="5">
                  <c:v>Seniors</c:v>
                </c:pt>
              </c:strCache>
            </c:strRef>
          </c:cat>
          <c:val>
            <c:numRef>
              <c:f>'[CASESTUDY Analytics.xlsx]Demographic viewership'!$B$4:$B$10</c:f>
              <c:numCache>
                <c:formatCode>General</c:formatCode>
                <c:ptCount val="6"/>
                <c:pt idx="0">
                  <c:v>5733</c:v>
                </c:pt>
                <c:pt idx="1">
                  <c:v>359</c:v>
                </c:pt>
                <c:pt idx="2">
                  <c:v>452</c:v>
                </c:pt>
                <c:pt idx="3">
                  <c:v>2972</c:v>
                </c:pt>
                <c:pt idx="4">
                  <c:v>436</c:v>
                </c:pt>
                <c:pt idx="5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0955024"/>
        <c:axId val="836718851"/>
      </c:barChart>
      <c:catAx>
        <c:axId val="909550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>
                    <a:solidFill>
                      <a:schemeClr val="tx1"/>
                    </a:solidFill>
                  </a:rPr>
                  <a:t>Age</a:t>
                </a:r>
                <a:r>
                  <a:rPr lang="en-ZA" altLang="en-US" b="1">
                    <a:solidFill>
                      <a:schemeClr val="tx1"/>
                    </a:solidFill>
                  </a:rPr>
                  <a:t> range</a:t>
                </a:r>
                <a:endParaRPr lang="en-ZA" altLang="en-US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6718851"/>
        <c:crosses val="autoZero"/>
        <c:auto val="1"/>
        <c:lblAlgn val="ctr"/>
        <c:lblOffset val="100"/>
        <c:noMultiLvlLbl val="0"/>
      </c:catAx>
      <c:valAx>
        <c:axId val="836718851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>
                    <a:solidFill>
                      <a:schemeClr val="tx1"/>
                    </a:solidFill>
                  </a:rPr>
                  <a:t>Number of views</a:t>
                </a:r>
                <a:endParaRPr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095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2005ba3-4659-4c22-977d-1a525e073f86}"/>
      </c:ext>
    </c:extLst>
  </c:chart>
  <c:spPr>
    <a:noFill/>
    <a:ln>
      <a:noFill/>
    </a:ln>
    <a:effectLst/>
  </c:spPr>
  <c:txPr>
    <a:bodyPr/>
    <a:lstStyle/>
    <a:p>
      <a:pPr>
        <a:defRPr lang="en-US" b="1">
          <a:solidFill>
            <a:schemeClr val="tx1"/>
          </a:solidFill>
        </a:defRPr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ZA" altLang="en-US" b="1">
                <a:solidFill>
                  <a:schemeClr val="tx1"/>
                </a:solidFill>
              </a:rPr>
              <a:t>Viewership by time of the day</a:t>
            </a:r>
            <a:endParaRPr lang="en-ZA" altLang="en-US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9407894736842"/>
          <c:y val="0.02464298153953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'[CASESTUDY Analytics.xlsx]Sheet3'!$B$2:$B$6</c:f>
              <c:strCache>
                <c:ptCount val="5"/>
                <c:pt idx="0">
                  <c:v>Early morning</c:v>
                </c:pt>
                <c:pt idx="1">
                  <c:v>Morning</c:v>
                </c:pt>
                <c:pt idx="2">
                  <c:v>Afternoon</c:v>
                </c:pt>
                <c:pt idx="3">
                  <c:v>Evening</c:v>
                </c:pt>
                <c:pt idx="4">
                  <c:v>Night</c:v>
                </c:pt>
              </c:strCache>
            </c:strRef>
          </c:cat>
          <c:val>
            <c:numRef>
              <c:f>'[CASESTUDY Analytics.xlsx]Sheet3'!$C$2:$C$6</c:f>
              <c:numCache>
                <c:formatCode>General</c:formatCode>
                <c:ptCount val="5"/>
                <c:pt idx="0">
                  <c:v>565</c:v>
                </c:pt>
                <c:pt idx="1">
                  <c:v>2368</c:v>
                </c:pt>
                <c:pt idx="2">
                  <c:v>3087</c:v>
                </c:pt>
                <c:pt idx="3">
                  <c:v>2549</c:v>
                </c:pt>
                <c:pt idx="4">
                  <c:v>1431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409992"/>
        <c:axId val="154911879"/>
      </c:lineChart>
      <c:catAx>
        <c:axId val="70540999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altLang="en-US" b="1">
                    <a:solidFill>
                      <a:schemeClr val="tx1"/>
                    </a:solidFill>
                  </a:rPr>
                  <a:t>Time class</a:t>
                </a:r>
                <a:endParaRPr lang="en-ZA" altLang="en-US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4911879"/>
        <c:crosses val="autoZero"/>
        <c:auto val="1"/>
        <c:lblAlgn val="ctr"/>
        <c:lblOffset val="100"/>
        <c:noMultiLvlLbl val="0"/>
      </c:catAx>
      <c:valAx>
        <c:axId val="154911879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altLang="en-US" b="1">
                    <a:solidFill>
                      <a:schemeClr val="tx1"/>
                    </a:solidFill>
                  </a:rPr>
                  <a:t>Number of views</a:t>
                </a:r>
                <a:endParaRPr lang="en-ZA" altLang="en-US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05409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42899fb-b68c-42ea-94bd-7b4da53db93f}"/>
      </c:ext>
    </c:extLst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0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b="1">
          <a:solidFill>
            <a:schemeClr val="tx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1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108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1080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05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35" y="2317115"/>
            <a:ext cx="10515600" cy="2256790"/>
          </a:xfrm>
        </p:spPr>
        <p:txBody>
          <a:bodyPr>
            <a:normAutofit fontScale="90000"/>
          </a:bodyPr>
          <a:lstStyle/>
          <a:p>
            <a:pPr algn="ctr"/>
            <a:r>
              <a:rPr lang="en-ZA" altLang="en-US" dirty="0" err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BrightTV</a:t>
            </a:r>
            <a:r>
              <a:rPr lang="en-ZA" altLang="en-US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Viewership Analytics</a:t>
            </a:r>
            <a:br>
              <a:rPr lang="en-ZA" altLang="en-US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ZA" altLang="en-US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ZA" altLang="en-US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ZA" altLang="en-US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Insights and trends</a:t>
            </a:r>
            <a:br>
              <a:rPr lang="en-ZA" altLang="en-US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ZA" altLang="en-US" dirty="0"/>
            </a:br>
            <a:endParaRPr lang="en-Z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60" y="370840"/>
            <a:ext cx="2428875" cy="1802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Text Box 4"/>
          <p:cNvSpPr txBox="1"/>
          <p:nvPr/>
        </p:nvSpPr>
        <p:spPr>
          <a:xfrm>
            <a:off x="9177655" y="1805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5635" y="5126355"/>
            <a:ext cx="3248025" cy="368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  <a:outerShdw blurRad="50800" dist="508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p>
            <a:r>
              <a:rPr lang="en-ZA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Mphareng Whity Madihlaba</a:t>
            </a:r>
            <a:endParaRPr lang="en-ZA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389380" y="1126490"/>
            <a:ext cx="4064000" cy="590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ZA" altLang="en-US"/>
              <a:t>Reccomendations to grow User base</a:t>
            </a:r>
            <a:endParaRPr lang="en-ZA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389380" y="2282825"/>
            <a:ext cx="4064000" cy="2426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ctr">
              <a:buFont typeface="Wingdings" panose="05000000000000000000" charset="0"/>
              <a:buChar char="Ø"/>
            </a:pPr>
            <a:r>
              <a:rPr lang="en-ZA" altLang="en-US"/>
              <a:t>Tailor content to mobile users, as many may watch via phone in bed</a:t>
            </a:r>
            <a:endParaRPr lang="en-ZA" altLang="en-US"/>
          </a:p>
          <a:p>
            <a:pPr algn="ctr"/>
            <a:endParaRPr lang="en-ZA" altLang="en-US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ZA" altLang="en-US"/>
              <a:t>Promote missed content or catch up slots with easy access</a:t>
            </a:r>
            <a:endParaRPr lang="en-ZA" altLang="en-US"/>
          </a:p>
          <a:p>
            <a:pPr marL="285750" indent="-285750" algn="ctr">
              <a:buFont typeface="Wingdings" panose="05000000000000000000" charset="0"/>
              <a:buChar char="Ø"/>
            </a:pPr>
            <a:endParaRPr lang="en-ZA" altLang="en-US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ZA" altLang="en-US"/>
              <a:t>Cross promotions during peak hours to drive awareness of off-peak offerings</a:t>
            </a:r>
            <a:endParaRPr lang="en-Z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147820" y="25831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17040" y="2181225"/>
            <a:ext cx="3240000" cy="14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ZA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Objective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76115" y="243840"/>
            <a:ext cx="3240000" cy="14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8575" cmpd="thickThin">
            <a:noFill/>
            <a:prstDash val="sysDash"/>
          </a:ln>
          <a:effectLst>
            <a:outerShdw blurRad="50800" dist="38100" dir="16200000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sym typeface="+mn-ea"/>
              </a:rPr>
              <a:t>Agenda</a:t>
            </a:r>
            <a:endParaRPr lang="en-US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700135" y="4239895"/>
            <a:ext cx="3240000" cy="14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890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ZA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5.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Reccomendations</a:t>
            </a:r>
            <a:r>
              <a:rPr lang="en-ZA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to increase User Base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78680" y="4239895"/>
            <a:ext cx="3240000" cy="14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ZA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4.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Factors</a:t>
            </a:r>
            <a:r>
              <a:rPr lang="en-ZA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affecting Consumption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7365" y="4239895"/>
            <a:ext cx="3240000" cy="14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innerShdw blurRad="63500" dist="50800" dir="135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ZA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Demograpic analytics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2920" y="2180590"/>
            <a:ext cx="3240000" cy="14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ZA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General</a:t>
            </a:r>
            <a:r>
              <a:rPr lang="en-ZA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A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nalytics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altLang="en-US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General analytics</a:t>
            </a:r>
            <a:br>
              <a:rPr lang="en-ZA" altLang="en-US">
                <a:solidFill>
                  <a:schemeClr val="accent4"/>
                </a:solidFill>
              </a:rPr>
            </a:br>
            <a:endParaRPr lang="en-ZA" altLang="en-US">
              <a:solidFill>
                <a:schemeClr val="accent4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82640" y="1853565"/>
          <a:ext cx="4824730" cy="405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31495" y="1919605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en-ZA" dirty="0"/>
              <a:t>Viewership </a:t>
            </a:r>
            <a:r>
              <a:rPr lang="en-ZA" altLang="en-US" dirty="0"/>
              <a:t>Statistics</a:t>
            </a:r>
            <a:endParaRPr lang="en-US" altLang="en-ZA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ZA" dirty="0"/>
              <a:t>10 000 views </a:t>
            </a:r>
            <a:r>
              <a:rPr lang="en-ZA" altLang="en-US" dirty="0"/>
              <a:t>from</a:t>
            </a:r>
            <a:r>
              <a:rPr lang="en-US" altLang="en-ZA" dirty="0"/>
              <a:t> January</a:t>
            </a:r>
            <a:r>
              <a:rPr lang="en-ZA" altLang="en-US" dirty="0"/>
              <a:t> 01</a:t>
            </a:r>
            <a:r>
              <a:rPr lang="en-US" altLang="en-ZA" dirty="0"/>
              <a:t>-April</a:t>
            </a:r>
            <a:r>
              <a:rPr lang="en-ZA" altLang="en-US" dirty="0"/>
              <a:t> 01</a:t>
            </a:r>
            <a:r>
              <a:rPr lang="en-US" altLang="en-ZA" dirty="0"/>
              <a:t> 2016</a:t>
            </a:r>
            <a:endParaRPr lang="en-US" altLang="en-ZA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ZA" altLang="en-US" dirty="0"/>
              <a:t>4386</a:t>
            </a:r>
            <a:r>
              <a:rPr lang="en-US" altLang="en-ZA" dirty="0"/>
              <a:t> distinct</a:t>
            </a:r>
            <a:r>
              <a:rPr lang="en-ZA" altLang="en-US" dirty="0"/>
              <a:t> viewers</a:t>
            </a:r>
            <a:endParaRPr lang="en-ZA" alt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ZA" dirty="0"/>
              <a:t>21 distinct channels</a:t>
            </a:r>
            <a:endParaRPr lang="en-ZA" altLang="en-US" dirty="0"/>
          </a:p>
          <a:p>
            <a:pPr marL="285750" indent="-285750">
              <a:buFont typeface="Wingdings" panose="05000000000000000000" charset="0"/>
              <a:buChar char="Ø"/>
            </a:pPr>
            <a:endParaRPr lang="en-ZA" altLang="en-US" dirty="0"/>
          </a:p>
          <a:p>
            <a:pPr indent="0" algn="just">
              <a:buFont typeface="Wingdings" panose="05000000000000000000" charset="0"/>
              <a:buNone/>
            </a:pPr>
            <a:r>
              <a:rPr lang="en-ZA" altLang="en-US" dirty="0" err="1"/>
              <a:t>SupersportLiveEvents</a:t>
            </a:r>
            <a:r>
              <a:rPr lang="en-ZA" altLang="en-US" dirty="0"/>
              <a:t> is the most watched channel with 1662 views, with other sports and music channels ranking in the Top 5 most-watched channels.</a:t>
            </a:r>
            <a:endParaRPr lang="en-US" altLang="en-ZA" dirty="0"/>
          </a:p>
          <a:p>
            <a:pPr indent="0">
              <a:buFont typeface="Wingdings" panose="05000000000000000000" charset="0"/>
              <a:buNone/>
            </a:pPr>
            <a:endParaRPr lang="en-ZA" altLang="en-US" dirty="0"/>
          </a:p>
          <a:p>
            <a:pPr marL="285750" indent="-285750">
              <a:buFont typeface="Wingdings" panose="05000000000000000000" charset="0"/>
              <a:buChar char="Ø"/>
            </a:pPr>
            <a:endParaRPr lang="en-ZA" altLang="en-US" dirty="0"/>
          </a:p>
          <a:p>
            <a:pPr marL="285750" indent="-285750">
              <a:buFont typeface="Wingdings" panose="05000000000000000000" charset="0"/>
              <a:buChar char="Ø"/>
            </a:pPr>
            <a:endParaRPr lang="en-ZA" altLang="en-US" dirty="0"/>
          </a:p>
        </p:txBody>
      </p:sp>
      <p:pic>
        <p:nvPicPr>
          <p:cNvPr id="7" name="Picture Placeholder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90" y="346710"/>
            <a:ext cx="2155825" cy="1277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9612630" y="690880"/>
            <a:ext cx="1094740" cy="33972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ZA" altLang="en-US" b="1">
                <a:solidFill>
                  <a:schemeClr val="tx1"/>
                </a:solidFill>
              </a:rPr>
              <a:t>Insights</a:t>
            </a:r>
            <a:endParaRPr lang="en-ZA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9" y="804519"/>
            <a:ext cx="9603275" cy="1049235"/>
          </a:xfrm>
        </p:spPr>
        <p:txBody>
          <a:bodyPr/>
          <a:lstStyle/>
          <a:p>
            <a:pPr algn="ctr"/>
            <a:r>
              <a:rPr lang="en-ZA" altLang="en-US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Demographic Viewership Analytics</a:t>
            </a:r>
            <a:endParaRPr lang="en-ZA" altLang="en-US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68375" y="2007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Viewership by race</a:t>
            </a:r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300990" y="2396490"/>
          <a:ext cx="3871595" cy="3053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08585" y="51727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ZA" altLang="en-US"/>
              <a:t>The highest viewership is predominantly from individuals of black ethnicity</a:t>
            </a:r>
            <a:endParaRPr lang="en-ZA" alt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5080635" y="2284730"/>
          <a:ext cx="3273425" cy="3186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5590540" y="1853565"/>
            <a:ext cx="2334895" cy="478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Viewership by gender</a:t>
            </a:r>
            <a:endParaRPr lang="en-US"/>
          </a:p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032375" y="53111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ZA" altLang="en-US"/>
              <a:t>87% of the views come from males, with 3890 of them being black</a:t>
            </a:r>
            <a:endParaRPr lang="en-ZA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8985885" y="2047875"/>
            <a:ext cx="3078480" cy="1381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ZA" altLang="en-US"/>
              <a:t>There are 8761 male views, of which 3830 are from black males</a:t>
            </a:r>
            <a:endParaRPr lang="en-ZA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ZA" altLang="en-US"/>
              <a:t>There are 977 female views, of which 501 are from black females</a:t>
            </a:r>
            <a:endParaRPr lang="en-ZA" altLang="en-US"/>
          </a:p>
          <a:p>
            <a:endParaRPr lang="en-ZA" altLang="en-US"/>
          </a:p>
          <a:p>
            <a:endParaRPr lang="en-Z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97204"/>
            <a:ext cx="9603275" cy="1049235"/>
          </a:xfrm>
        </p:spPr>
        <p:txBody>
          <a:bodyPr/>
          <a:lstStyle/>
          <a:p>
            <a:r>
              <a:rPr lang="en-ZA" altLang="en-US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Viewership Per Province by </a:t>
            </a:r>
            <a:r>
              <a:rPr lang="en-US" altLang="en-ZA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RACE</a:t>
            </a:r>
            <a:br>
              <a:rPr lang="en-US" altLang="en-ZA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altLang="en-ZA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8890" y="2101850"/>
          <a:ext cx="4683125" cy="3545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622030" y="2508885"/>
            <a:ext cx="33578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Ø"/>
            </a:pPr>
            <a:r>
              <a:rPr lang="en-ZA" altLang="en-US"/>
              <a:t>Gauteng accounts for the highest viewership, contributuing 36.54%(3 654 views) of the total</a:t>
            </a:r>
            <a:endParaRPr lang="en-ZA" alt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ZA" alt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ZA"/>
              <a:t>Black viewers dominate overall viewership, except in the Western Cape, where coloured individuals account for 1 074 out of 1 845 views from that region</a:t>
            </a:r>
            <a:endParaRPr lang="en-ZA"/>
          </a:p>
        </p:txBody>
      </p:sp>
      <p:graphicFrame>
        <p:nvGraphicFramePr>
          <p:cNvPr id="6" name="Chart 5"/>
          <p:cNvGraphicFramePr/>
          <p:nvPr/>
        </p:nvGraphicFramePr>
        <p:xfrm>
          <a:off x="69215" y="2101850"/>
          <a:ext cx="3749675" cy="354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Placeholder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595" y="1823720"/>
            <a:ext cx="1466850" cy="607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645650" y="1953260"/>
            <a:ext cx="1094740" cy="14859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ZA" altLang="en-US" b="1">
                <a:solidFill>
                  <a:schemeClr val="tx1"/>
                </a:solidFill>
              </a:rPr>
              <a:t>Insights</a:t>
            </a:r>
            <a:endParaRPr lang="en-ZA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ZA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Viewership by age</a:t>
            </a:r>
            <a:endParaRPr lang="en-US" altLang="en-ZA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803910" y="1854200"/>
          <a:ext cx="4171950" cy="4037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8671560" y="3943985"/>
          <a:ext cx="2019300" cy="1512570"/>
        </p:xfrm>
        <a:graphic>
          <a:graphicData uri="http://schemas.openxmlformats.org/drawingml/2006/table">
            <a:tbl>
              <a:tblPr/>
              <a:tblGrid>
                <a:gridCol w="891540"/>
                <a:gridCol w="1127760"/>
              </a:tblGrid>
              <a:tr h="208280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Age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ZA"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Description</a:t>
                      </a:r>
                      <a:endParaRPr lang="en-ZA"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7170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1-12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Children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7805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13-19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Teenagers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7170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20-35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Youth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7170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36-49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Adults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7805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50-65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Older adults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7170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&gt;65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Seniors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639810" y="3429000"/>
            <a:ext cx="201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ZA" altLang="en-US"/>
              <a:t>Age class</a:t>
            </a:r>
            <a:endParaRPr lang="en-ZA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859020" y="213423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ZA" altLang="en-US"/>
              <a:t>Youth and adults make up the majority of the viewership, with 57.33% ( 5 733 views) from youth and 28.72% (2 872 views) from adults. Children account for the least, only 0.99% (99 views).</a:t>
            </a:r>
            <a:endParaRPr lang="en-ZA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hart 4"/>
          <p:cNvGraphicFramePr/>
          <p:nvPr/>
        </p:nvGraphicFramePr>
        <p:xfrm>
          <a:off x="775970" y="2157730"/>
          <a:ext cx="4826000" cy="3443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8646795" y="3746500"/>
          <a:ext cx="2608580" cy="1735455"/>
        </p:xfrm>
        <a:graphic>
          <a:graphicData uri="http://schemas.openxmlformats.org/drawingml/2006/table">
            <a:tbl>
              <a:tblPr/>
              <a:tblGrid>
                <a:gridCol w="1257935"/>
                <a:gridCol w="675005"/>
                <a:gridCol w="675640"/>
              </a:tblGrid>
              <a:tr h="223520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Time range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ZA"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Number of views</a:t>
                      </a:r>
                      <a:endParaRPr lang="en-ZA"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370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00:00:00-06:00:00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Early morning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565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155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06:00:00-12:00:00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Morning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2368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35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12:00:00-17:00:00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Afternoon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3087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155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17:00:00-21:00:00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Evening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2549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21:00:00-00:00:00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Night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1431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882390" y="1423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ZA" altLang="en-US"/>
              <a:t>Viewership by time of the day</a:t>
            </a:r>
            <a:endParaRPr lang="en-ZA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888355" y="2051685"/>
            <a:ext cx="4064000" cy="2252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ZA" altLang="en-US"/>
              <a:t>Viewership gradually builds from the early morming, peaks in the afternoon, and tappers off into the night. </a:t>
            </a:r>
            <a:endParaRPr lang="en-ZA" alt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ZA" altLang="en-US"/>
              <a:t>Afternoon and evening are the optimal windows for reaching the largest audience</a:t>
            </a:r>
            <a:endParaRPr lang="en-ZA" altLang="en-US"/>
          </a:p>
          <a:p>
            <a:endParaRPr lang="en-ZA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1379220" y="831215"/>
            <a:ext cx="56019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Factors affecting consumption</a:t>
            </a:r>
            <a:endParaRPr lang="en-US" sz="2800"/>
          </a:p>
          <a:p>
            <a:pPr algn="ctr"/>
            <a:endParaRPr 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8509000" y="2080895"/>
            <a:ext cx="3044825" cy="260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buFont typeface="Wingdings" panose="05000000000000000000" charset="0"/>
              <a:buNone/>
            </a:pPr>
            <a:r>
              <a:rPr lang="en-US"/>
              <a:t>Gender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Male users dominate viewership, indicating a higher engagement from male audience</a:t>
            </a:r>
            <a:r>
              <a:rPr lang="en-ZA" altLang="en-US"/>
              <a:t>, possibly reflecting preferences in channel types like spirts and music</a:t>
            </a:r>
            <a:endParaRPr lang="en-ZA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635" y="2080895"/>
            <a:ext cx="3044825" cy="260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buFont typeface="Wingdings" panose="05000000000000000000" charset="0"/>
              <a:buNone/>
            </a:pPr>
            <a:r>
              <a:rPr lang="en-US"/>
              <a:t>Age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The majority of viewers fall withing the 20 to 35 age range, suggecting that youth are more active in consumming content</a:t>
            </a:r>
            <a:r>
              <a:rPr lang="en-ZA" altLang="en-US"/>
              <a:t>, content appeals more to these age group due to relevance, accessibility and routine</a:t>
            </a:r>
            <a:endParaRPr lang="en-ZA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710565" y="2080895"/>
            <a:ext cx="3044825" cy="188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buFont typeface="Wingdings" panose="05000000000000000000" charset="0"/>
              <a:buNone/>
            </a:pPr>
            <a:r>
              <a:rPr lang="en-US"/>
              <a:t>Content relevance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Sports channels attract the highest viewership, indicating strong preference for sport related content across the dominant demographics</a:t>
            </a:r>
            <a:endParaRPr lang="en-US"/>
          </a:p>
          <a:p>
            <a:pPr indent="0" algn="just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451610" y="2015490"/>
            <a:ext cx="3044825" cy="260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Race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Black individuals form the majority of the viewership base, highlighting a significant demographic group driving channel engagement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308340" y="1941830"/>
            <a:ext cx="3044825" cy="260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Location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Location has a significant impact on the number of views, for example, Gauteng province received the most views, likely due to its status as the most populous province in South Africa</a:t>
            </a:r>
            <a:endParaRPr lang="en-ZA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572635" y="1941830"/>
            <a:ext cx="33324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ZA" altLang="en-US"/>
              <a:t>Time of the day</a:t>
            </a:r>
            <a:endParaRPr lang="en-ZA" alt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ZA" altLang="en-US"/>
              <a:t>Peak viewership in the afternoon and evening suggests people consume more content during leaisure time whereas early morming and late night viewership aligns with typical sleep hours</a:t>
            </a:r>
            <a:endParaRPr lang="en-ZA" altLang="en-US"/>
          </a:p>
          <a:p>
            <a:pPr algn="just"/>
            <a:endParaRPr lang="en-ZA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59*119"/>
  <p:tag name="TABLE_ENDDRAG_RECT" val="412*339*159*119"/>
</p:tagLst>
</file>

<file path=ppt/tags/tag2.xml><?xml version="1.0" encoding="utf-8"?>
<p:tagLst xmlns:p="http://schemas.openxmlformats.org/presentationml/2006/main">
  <p:tag name="TABLE_ENDDRAG_ORIGIN_RECT" val="205*136"/>
  <p:tag name="TABLE_ENDDRAG_RECT" val="493*323*205*136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3098</Words>
  <Application>WPS Slides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Calibri</vt:lpstr>
      <vt:lpstr>Gill Sans MT</vt:lpstr>
      <vt:lpstr>Microsoft YaHei</vt:lpstr>
      <vt:lpstr>Arial Unicode MS</vt:lpstr>
      <vt:lpstr>Gallery</vt:lpstr>
      <vt:lpstr>BrightTV Viewership Analytics   Insights and trends  </vt:lpstr>
      <vt:lpstr>PowerPoint 演示文稿</vt:lpstr>
      <vt:lpstr>General analytics </vt:lpstr>
      <vt:lpstr>Demographic Viewership Analytics</vt:lpstr>
      <vt:lpstr>Viewership Per Province by RACE </vt:lpstr>
      <vt:lpstr>Viewership by age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mphar</cp:lastModifiedBy>
  <cp:revision>84</cp:revision>
  <dcterms:created xsi:type="dcterms:W3CDTF">2025-05-07T21:49:00Z</dcterms:created>
  <dcterms:modified xsi:type="dcterms:W3CDTF">2025-05-10T13:32:32Z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81AA5C7F9BDB441687F7296F5B567530_13</vt:lpwstr>
  </property>
  <property fmtid="{D5CDD505-2E9C-101B-9397-08002B2CF9AE}" pid="3" name="KSOProductBuildVer">
    <vt:lpwstr>1033-12.2.0.20795</vt:lpwstr>
  </property>
</Properties>
</file>