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8288000" cy="10287000"/>
  <p:notesSz cx="6858000" cy="9144000"/>
  <p:embeddedFontLst>
    <p:embeddedFont>
      <p:font typeface="Proxima Nova" panose="020B0604020202020204" charset="0"/>
      <p:regular r:id="rId15"/>
    </p:embeddedFont>
    <p:embeddedFont>
      <p:font typeface="Proxima Nova Bold" panose="020B0604020202020204" charset="0"/>
      <p:regular r:id="rId16"/>
    </p:embeddedFont>
    <p:embeddedFont>
      <p:font typeface="The Seasons" panose="020B0604020202020204" charset="0"/>
      <p:regular r:id="rId17"/>
    </p:embeddedFont>
    <p:embeddedFont>
      <p:font typeface="The Season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2" d="100"/>
          <a:sy n="52" d="100"/>
        </p:scale>
        <p:origin x="850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5410186" y="1562100"/>
            <a:ext cx="7467627" cy="8058150"/>
            <a:chOff x="0" y="0"/>
            <a:chExt cx="660400" cy="71262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60400" cy="712623"/>
            </a:xfrm>
            <a:custGeom>
              <a:avLst/>
              <a:gdLst/>
              <a:ahLst/>
              <a:cxnLst/>
              <a:rect l="l" t="t" r="r" b="b"/>
              <a:pathLst>
                <a:path w="660400" h="712623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26277"/>
                  </a:cubicBezTo>
                  <a:lnTo>
                    <a:pt x="660400" y="712623"/>
                  </a:lnTo>
                  <a:lnTo>
                    <a:pt x="0" y="712623"/>
                  </a:lnTo>
                  <a:lnTo>
                    <a:pt x="0" y="326564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blipFill>
              <a:blip r:embed="rId2"/>
              <a:stretch>
                <a:fillRect t="-92" b="-92"/>
              </a:stretch>
            </a:blipFill>
          </p:spPr>
          <p:txBody>
            <a:bodyPr/>
            <a:lstStyle/>
            <a:p>
              <a:endParaRPr lang="en-ZA"/>
            </a:p>
          </p:txBody>
        </p:sp>
      </p:grpSp>
      <p:sp>
        <p:nvSpPr>
          <p:cNvPr id="4" name="TextBox 4"/>
          <p:cNvSpPr txBox="1"/>
          <p:nvPr/>
        </p:nvSpPr>
        <p:spPr>
          <a:xfrm>
            <a:off x="2105025" y="695325"/>
            <a:ext cx="14077950" cy="387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3041"/>
              </a:lnSpc>
            </a:pPr>
            <a:r>
              <a:rPr lang="en-US" sz="2764" spc="138">
                <a:solidFill>
                  <a:srgbClr val="A7D7CC"/>
                </a:solidFill>
                <a:latin typeface="Proxima Nova"/>
                <a:ea typeface="Proxima Nova"/>
                <a:cs typeface="Proxima Nova"/>
                <a:sym typeface="Proxima Nova"/>
              </a:rPr>
              <a:t>PRESENTATION OVERVIEW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66750" y="4025901"/>
            <a:ext cx="4314825" cy="23018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8499"/>
              </a:lnSpc>
              <a:spcBef>
                <a:spcPct val="0"/>
              </a:spcBef>
            </a:pPr>
            <a:r>
              <a:rPr lang="en-US" sz="8499" u="none" strike="noStrike" spc="84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Team </a:t>
            </a:r>
          </a:p>
          <a:p>
            <a:pPr marL="0" lvl="0" indent="0" algn="ctr">
              <a:lnSpc>
                <a:spcPts val="8499"/>
              </a:lnSpc>
              <a:spcBef>
                <a:spcPct val="0"/>
              </a:spcBef>
            </a:pPr>
            <a:r>
              <a:rPr lang="en-US" sz="8499" u="none" strike="noStrike" spc="84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YUE</a:t>
            </a:r>
          </a:p>
        </p:txBody>
      </p:sp>
      <p:sp>
        <p:nvSpPr>
          <p:cNvPr id="6" name="AutoShape 6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u="none" strike="noStrike" spc="-80" dirty="0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Youth Unemployment Prediction</a:t>
            </a:r>
          </a:p>
        </p:txBody>
      </p:sp>
      <p:grpSp>
        <p:nvGrpSpPr>
          <p:cNvPr id="5" name="Group 5"/>
          <p:cNvGrpSpPr/>
          <p:nvPr/>
        </p:nvGrpSpPr>
        <p:grpSpPr>
          <a:xfrm>
            <a:off x="6903952" y="3345656"/>
            <a:ext cx="4691320" cy="1640160"/>
            <a:chOff x="645469" y="-9525"/>
            <a:chExt cx="6255093" cy="2186880"/>
          </a:xfrm>
        </p:grpSpPr>
        <p:sp>
          <p:nvSpPr>
            <p:cNvPr id="6" name="TextBox 6"/>
            <p:cNvSpPr txBox="1"/>
            <p:nvPr/>
          </p:nvSpPr>
          <p:spPr>
            <a:xfrm>
              <a:off x="645469" y="-9525"/>
              <a:ext cx="6255093" cy="683948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dirty="0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</a:t>
              </a:r>
            </a:p>
          </p:txBody>
        </p:sp>
        <p:sp>
          <p:nvSpPr>
            <p:cNvPr id="7" name="TextBox 7"/>
            <p:cNvSpPr txBox="1"/>
            <p:nvPr/>
          </p:nvSpPr>
          <p:spPr>
            <a:xfrm>
              <a:off x="645469" y="1157544"/>
              <a:ext cx="5753100" cy="101981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Insights on South Africa's youth unemployment rates.</a:t>
              </a:r>
            </a:p>
          </p:txBody>
        </p:sp>
      </p:grpSp>
      <p:sp>
        <p:nvSpPr>
          <p:cNvPr id="8" name="AutoShape 8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pic>
        <p:nvPicPr>
          <p:cNvPr id="10" name="Picture 9" descr="A graph showing the difference between unemployment and unemployment&#10;&#10;AI-generated content may be incorrect.">
            <a:extLst>
              <a:ext uri="{FF2B5EF4-FFF2-40B4-BE49-F238E27FC236}">
                <a16:creationId xmlns:a16="http://schemas.microsoft.com/office/drawing/2014/main" id="{BE61EDF0-846B-AE97-4872-3157CAD14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843112"/>
            <a:ext cx="6540330" cy="4273118"/>
          </a:xfrm>
          <a:prstGeom prst="rect">
            <a:avLst/>
          </a:prstGeom>
        </p:spPr>
      </p:pic>
      <p:pic>
        <p:nvPicPr>
          <p:cNvPr id="12" name="Picture 11" descr="A graph showing the results of a jobless job&#10;&#10;AI-generated content may be incorrect.">
            <a:extLst>
              <a:ext uri="{FF2B5EF4-FFF2-40B4-BE49-F238E27FC236}">
                <a16:creationId xmlns:a16="http://schemas.microsoft.com/office/drawing/2014/main" id="{D1BE6DA0-070A-373E-AAAA-FD0E44C926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1235" y="2854589"/>
            <a:ext cx="6528129" cy="425016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C6F7E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66750" y="6953250"/>
            <a:ext cx="7191375" cy="1771650"/>
            <a:chOff x="0" y="0"/>
            <a:chExt cx="9588500" cy="2362200"/>
          </a:xfrm>
        </p:grpSpPr>
        <p:sp>
          <p:nvSpPr>
            <p:cNvPr id="4" name="TextBox 4"/>
            <p:cNvSpPr txBox="1"/>
            <p:nvPr/>
          </p:nvSpPr>
          <p:spPr>
            <a:xfrm>
              <a:off x="0" y="-9525"/>
              <a:ext cx="95885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Identified Trends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6033" y="1342390"/>
              <a:ext cx="9582467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Significant patterns in youth unemployment reveal cyclical economic impacts.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9296400" y="6953250"/>
            <a:ext cx="7191375" cy="1771650"/>
            <a:chOff x="0" y="0"/>
            <a:chExt cx="9588500" cy="23622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95885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Robustness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6033" y="1342390"/>
              <a:ext cx="9582467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Selected algorithms demonstrate strong predictive capabilities with minimal overfitting.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66750" y="666750"/>
            <a:ext cx="16954500" cy="2341245"/>
            <a:chOff x="0" y="0"/>
            <a:chExt cx="22606000" cy="312166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47625"/>
              <a:ext cx="22606000" cy="1569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80">
                  <a:solidFill>
                    <a:srgbClr val="C6F7E2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Discussion &amp; Findings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2378075"/>
              <a:ext cx="226060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Key Insights and Model Evaluation</a:t>
              </a:r>
            </a:p>
          </p:txBody>
        </p:sp>
      </p:grpSp>
      <p:pic>
        <p:nvPicPr>
          <p:cNvPr id="19" name="Picture 18" descr="A graph of unemployment rate over time&#10;&#10;AI-generated content may be incorrect.">
            <a:extLst>
              <a:ext uri="{FF2B5EF4-FFF2-40B4-BE49-F238E27FC236}">
                <a16:creationId xmlns:a16="http://schemas.microsoft.com/office/drawing/2014/main" id="{33936B02-5F57-8E17-DDCA-D0D6B75F5C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156" y="2193196"/>
            <a:ext cx="7548562" cy="452478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66750" y="666750"/>
            <a:ext cx="16954500" cy="2341245"/>
            <a:chOff x="0" y="0"/>
            <a:chExt cx="22606000" cy="3121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2606000" cy="1569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80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Conclusion &amp; Future Work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8075"/>
              <a:ext cx="226060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Recap achievements and suggest improvements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6750" y="6953250"/>
            <a:ext cx="5448300" cy="1771650"/>
            <a:chOff x="0" y="0"/>
            <a:chExt cx="7264400" cy="23622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Accurate Forecasting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Developed models that effectively predicted youth unemployment trends.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19850" y="6953250"/>
            <a:ext cx="5448300" cy="1771650"/>
            <a:chOff x="0" y="0"/>
            <a:chExt cx="7264400" cy="23622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Insights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Gained valuable understanding of influencing factors on predictions.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2950" y="6953250"/>
            <a:ext cx="5448300" cy="1771650"/>
            <a:chOff x="0" y="0"/>
            <a:chExt cx="7264400" cy="23622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Future Enhancements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Will incorporate advanced models and additional data features for accuracy.</a:t>
              </a:r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714375"/>
            <a:ext cx="9763125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Any Questions?</a:t>
            </a:r>
          </a:p>
        </p:txBody>
      </p:sp>
      <p:sp>
        <p:nvSpPr>
          <p:cNvPr id="3" name="AutoShape 3"/>
          <p:cNvSpPr/>
          <p:nvPr/>
        </p:nvSpPr>
        <p:spPr>
          <a:xfrm>
            <a:off x="-22" y="515778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4" name="Group 4"/>
          <p:cNvGrpSpPr/>
          <p:nvPr/>
        </p:nvGrpSpPr>
        <p:grpSpPr>
          <a:xfrm>
            <a:off x="666750" y="6777990"/>
            <a:ext cx="5448300" cy="1946910"/>
            <a:chOff x="0" y="0"/>
            <a:chExt cx="7264400" cy="2595880"/>
          </a:xfrm>
        </p:grpSpPr>
        <p:sp>
          <p:nvSpPr>
            <p:cNvPr id="5" name="TextBox 5"/>
            <p:cNvSpPr txBox="1"/>
            <p:nvPr/>
          </p:nvSpPr>
          <p:spPr>
            <a:xfrm>
              <a:off x="0" y="-9525"/>
              <a:ext cx="7264400" cy="1411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Khensani Emmelda Chabalala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14065" y="2096770"/>
              <a:ext cx="7250335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230072321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6419850" y="6777990"/>
            <a:ext cx="5448300" cy="1946910"/>
            <a:chOff x="0" y="0"/>
            <a:chExt cx="7264400" cy="2595880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7264400" cy="14116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Tshifhiwa Samuel Mphephu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14065" y="2096770"/>
              <a:ext cx="7250335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222012773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12172950" y="7280910"/>
            <a:ext cx="5448300" cy="1443990"/>
            <a:chOff x="0" y="0"/>
            <a:chExt cx="7264400" cy="1925320"/>
          </a:xfrm>
        </p:grpSpPr>
        <p:sp>
          <p:nvSpPr>
            <p:cNvPr id="11" name="TextBox 11"/>
            <p:cNvSpPr txBox="1"/>
            <p:nvPr/>
          </p:nvSpPr>
          <p:spPr>
            <a:xfrm>
              <a:off x="0" y="-9525"/>
              <a:ext cx="7264400" cy="741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Lindelani Prince Maseko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14065" y="1426210"/>
              <a:ext cx="7250335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231096429</a:t>
              </a:r>
            </a:p>
          </p:txBody>
        </p:sp>
      </p:grpSp>
      <p:sp>
        <p:nvSpPr>
          <p:cNvPr id="13" name="AutoShape 13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80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The Youth Unemployment Challenge</a:t>
            </a:r>
          </a:p>
        </p:txBody>
      </p:sp>
      <p:sp>
        <p:nvSpPr>
          <p:cNvPr id="3" name="AutoShape 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4" name="Group 4"/>
          <p:cNvGrpSpPr/>
          <p:nvPr/>
        </p:nvGrpSpPr>
        <p:grpSpPr>
          <a:xfrm>
            <a:off x="671241" y="6774180"/>
            <a:ext cx="8629650" cy="1950720"/>
            <a:chOff x="0" y="0"/>
            <a:chExt cx="11506200" cy="2600960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1150"/>
              <a:ext cx="11500212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unemployment in South Africa is a critical issue, requiring effective forecasting for policy and planning solutions.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506200" cy="1416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Addressing South Africa's pressing socio-economic issue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  <a:spcBef>
                <a:spcPct val="0"/>
              </a:spcBef>
            </a:pPr>
            <a:r>
              <a:rPr lang="en-US" sz="8000" u="none" strike="noStrike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Introduction to Forecasting</a:t>
            </a:r>
          </a:p>
        </p:txBody>
      </p:sp>
      <p:sp>
        <p:nvSpPr>
          <p:cNvPr id="3" name="AutoShape 3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C6F7E2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4" name="Group 4"/>
          <p:cNvGrpSpPr/>
          <p:nvPr/>
        </p:nvGrpSpPr>
        <p:grpSpPr>
          <a:xfrm>
            <a:off x="671241" y="6383655"/>
            <a:ext cx="8629650" cy="2341245"/>
            <a:chOff x="0" y="0"/>
            <a:chExt cx="11506200" cy="3121660"/>
          </a:xfrm>
        </p:grpSpPr>
        <p:sp>
          <p:nvSpPr>
            <p:cNvPr id="5" name="TextBox 5"/>
            <p:cNvSpPr txBox="1"/>
            <p:nvPr/>
          </p:nvSpPr>
          <p:spPr>
            <a:xfrm>
              <a:off x="0" y="1581150"/>
              <a:ext cx="11500212" cy="1540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Accurate forecasting is vital for addressing socio-economic challenges, enabling policymakers to implement targeted interventions for youth unemployment.</a:t>
              </a: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9525"/>
              <a:ext cx="11506200" cy="14166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Understanding Youth Unemployment for Effective Planning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u="none" strike="noStrike" spc="-80">
                <a:solidFill>
                  <a:srgbClr val="00796B"/>
                </a:solidFill>
                <a:latin typeface="The Seasons"/>
                <a:ea typeface="The Seasons"/>
                <a:cs typeface="The Seasons"/>
                <a:sym typeface="The Seasons"/>
              </a:rPr>
              <a:t>Project Objectives</a:t>
            </a:r>
          </a:p>
        </p:txBody>
      </p:sp>
      <p:sp>
        <p:nvSpPr>
          <p:cNvPr id="3" name="AutoShape 3"/>
          <p:cNvSpPr/>
          <p:nvPr/>
        </p:nvSpPr>
        <p:spPr>
          <a:xfrm>
            <a:off x="-11" y="336708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sp>
        <p:nvSpPr>
          <p:cNvPr id="4" name="TextBox 4"/>
          <p:cNvSpPr txBox="1"/>
          <p:nvPr/>
        </p:nvSpPr>
        <p:spPr>
          <a:xfrm>
            <a:off x="666750" y="4238625"/>
            <a:ext cx="1133475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r>
              <a:rPr lang="en-US" sz="3600" b="1" u="none" strike="noStrik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01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9296400" y="4238625"/>
            <a:ext cx="1133475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r>
              <a:rPr lang="en-US" sz="3600" b="1" u="none" strike="noStrik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02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66750" y="6029325"/>
            <a:ext cx="1133475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r>
              <a:rPr lang="en-US" sz="3600" b="1" u="none" strike="noStrik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03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296400" y="6029325"/>
            <a:ext cx="1133475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r>
              <a:rPr lang="en-US" sz="3600" b="1" u="none" strike="noStrik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66750" y="7818120"/>
            <a:ext cx="1133475" cy="5600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960"/>
              </a:lnSpc>
              <a:spcBef>
                <a:spcPct val="0"/>
              </a:spcBef>
            </a:pPr>
            <a:r>
              <a:rPr lang="en-US" sz="3600" b="1" u="none" strike="noStrike">
                <a:solidFill>
                  <a:srgbClr val="004D40"/>
                </a:solidFill>
                <a:latin typeface="The Seasons Bold"/>
                <a:ea typeface="The Seasons Bold"/>
                <a:cs typeface="The Seasons Bold"/>
                <a:sym typeface="The Seasons Bold"/>
              </a:rPr>
              <a:t>05</a:t>
            </a:r>
          </a:p>
        </p:txBody>
      </p:sp>
      <p:grpSp>
        <p:nvGrpSpPr>
          <p:cNvPr id="9" name="Group 9"/>
          <p:cNvGrpSpPr/>
          <p:nvPr/>
        </p:nvGrpSpPr>
        <p:grpSpPr>
          <a:xfrm>
            <a:off x="2105025" y="4248150"/>
            <a:ext cx="5448300" cy="1236345"/>
            <a:chOff x="0" y="0"/>
            <a:chExt cx="7264400" cy="164846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114935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Clean and organize data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Preparation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0734675" y="4248150"/>
            <a:ext cx="5448300" cy="1236345"/>
            <a:chOff x="0" y="0"/>
            <a:chExt cx="7264400" cy="164846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114935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Explore data patterns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Analysis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2105025" y="6038850"/>
            <a:ext cx="5448300" cy="1236345"/>
            <a:chOff x="0" y="0"/>
            <a:chExt cx="7264400" cy="1648460"/>
          </a:xfrm>
        </p:grpSpPr>
        <p:sp>
          <p:nvSpPr>
            <p:cNvPr id="16" name="TextBox 16"/>
            <p:cNvSpPr txBox="1"/>
            <p:nvPr/>
          </p:nvSpPr>
          <p:spPr>
            <a:xfrm>
              <a:off x="0" y="114935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Create multiple models</a:t>
              </a:r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Development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0734675" y="6038850"/>
            <a:ext cx="5448300" cy="1236345"/>
            <a:chOff x="0" y="0"/>
            <a:chExt cx="7264400" cy="1648460"/>
          </a:xfrm>
        </p:grpSpPr>
        <p:sp>
          <p:nvSpPr>
            <p:cNvPr id="19" name="TextBox 19"/>
            <p:cNvSpPr txBox="1"/>
            <p:nvPr/>
          </p:nvSpPr>
          <p:spPr>
            <a:xfrm>
              <a:off x="0" y="114935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Assess model performance</a:t>
              </a:r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Evaluation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2105025" y="7827645"/>
            <a:ext cx="5448300" cy="1236345"/>
            <a:chOff x="0" y="0"/>
            <a:chExt cx="7264400" cy="1648460"/>
          </a:xfrm>
        </p:grpSpPr>
        <p:sp>
          <p:nvSpPr>
            <p:cNvPr id="22" name="TextBox 22"/>
            <p:cNvSpPr txBox="1"/>
            <p:nvPr/>
          </p:nvSpPr>
          <p:spPr>
            <a:xfrm>
              <a:off x="0" y="114935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Predict unemployment rates</a:t>
              </a:r>
            </a:p>
          </p:txBody>
        </p:sp>
        <p:sp>
          <p:nvSpPr>
            <p:cNvPr id="23" name="TextBox 2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Forecasting</a:t>
              </a:r>
            </a:p>
          </p:txBody>
        </p:sp>
      </p:grpSp>
      <p:sp>
        <p:nvSpPr>
          <p:cNvPr id="24" name="AutoShape 24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66750" y="2457450"/>
            <a:ext cx="5448300" cy="4470805"/>
            <a:chOff x="0" y="0"/>
            <a:chExt cx="1015061" cy="8329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015061" cy="832946"/>
            </a:xfrm>
            <a:custGeom>
              <a:avLst/>
              <a:gdLst/>
              <a:ahLst/>
              <a:cxnLst/>
              <a:rect l="l" t="t" r="r" b="b"/>
              <a:pathLst>
                <a:path w="1015061" h="832946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r="-265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4" name="Group 4"/>
          <p:cNvGrpSpPr/>
          <p:nvPr/>
        </p:nvGrpSpPr>
        <p:grpSpPr>
          <a:xfrm>
            <a:off x="6419850" y="2463395"/>
            <a:ext cx="5448300" cy="4470805"/>
            <a:chOff x="0" y="0"/>
            <a:chExt cx="1015061" cy="8329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5061" cy="832946"/>
            </a:xfrm>
            <a:custGeom>
              <a:avLst/>
              <a:gdLst/>
              <a:ahLst/>
              <a:cxnLst/>
              <a:rect l="l" t="t" r="r" b="b"/>
              <a:pathLst>
                <a:path w="1015061" h="832946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3"/>
              <a:stretch>
                <a:fillRect l="-265" r="-265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2172950" y="2475286"/>
            <a:ext cx="5452633" cy="4458914"/>
            <a:chOff x="0" y="0"/>
            <a:chExt cx="1015868" cy="83073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015868" cy="830730"/>
            </a:xfrm>
            <a:custGeom>
              <a:avLst/>
              <a:gdLst/>
              <a:ahLst/>
              <a:cxnLst/>
              <a:rect l="l" t="t" r="r" b="b"/>
              <a:pathLst>
                <a:path w="1015868" h="830730">
                  <a:moveTo>
                    <a:pt x="0" y="0"/>
                  </a:moveTo>
                  <a:lnTo>
                    <a:pt x="1015868" y="0"/>
                  </a:lnTo>
                  <a:lnTo>
                    <a:pt x="1015868" y="830730"/>
                  </a:lnTo>
                  <a:lnTo>
                    <a:pt x="0" y="830730"/>
                  </a:lnTo>
                  <a:close/>
                </a:path>
              </a:pathLst>
            </a:custGeom>
            <a:blipFill>
              <a:blip r:embed="rId4"/>
              <a:stretch>
                <a:fillRect l="-92" r="-92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6750" y="7829550"/>
            <a:ext cx="5448300" cy="1228725"/>
            <a:chOff x="0" y="0"/>
            <a:chExt cx="7264400" cy="1638300"/>
          </a:xfrm>
        </p:grpSpPr>
        <p:sp>
          <p:nvSpPr>
            <p:cNvPr id="9" name="TextBox 9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Global sources used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Collection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19850" y="7829550"/>
            <a:ext cx="5448300" cy="1228725"/>
            <a:chOff x="0" y="0"/>
            <a:chExt cx="7264400" cy="16383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Refining datasets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Data Cleaning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72950" y="7829550"/>
            <a:ext cx="5448300" cy="1228725"/>
            <a:chOff x="0" y="0"/>
            <a:chExt cx="7264400" cy="16383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Identifying patterns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Exploratory Analysis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Data and Methodology</a:t>
            </a:r>
          </a:p>
        </p:txBody>
      </p:sp>
      <p:sp>
        <p:nvSpPr>
          <p:cNvPr id="18" name="AutoShape 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66750" y="666750"/>
            <a:ext cx="16954500" cy="2341245"/>
            <a:chOff x="0" y="0"/>
            <a:chExt cx="22606000" cy="3121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2606000" cy="1569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80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Data and Methodology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8075"/>
              <a:ext cx="226060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Modeling Techniques and Evaluation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6750" y="6953250"/>
            <a:ext cx="5448300" cy="1771650"/>
            <a:chOff x="0" y="0"/>
            <a:chExt cx="7264400" cy="23622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Modeling Approaches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Various machine learning models were applied for accurate forecasting.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19850" y="6562725"/>
            <a:ext cx="5448300" cy="2162175"/>
            <a:chOff x="0" y="0"/>
            <a:chExt cx="7264400" cy="28829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Model Evaluation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70" y="1342390"/>
              <a:ext cx="7259830" cy="1540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Performance metrics were utilized to assess model effectiveness and reliability.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2950" y="6562725"/>
            <a:ext cx="5448300" cy="2162175"/>
            <a:chOff x="0" y="0"/>
            <a:chExt cx="7264400" cy="28829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Prediction Outcomes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70" y="1342390"/>
              <a:ext cx="7259830" cy="15405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Forecasts were generated to inform policy decisions on youth unemployment.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666750" y="7829550"/>
            <a:ext cx="5448300" cy="1228725"/>
            <a:chOff x="0" y="0"/>
            <a:chExt cx="7264400" cy="1638300"/>
          </a:xfrm>
        </p:grpSpPr>
        <p:sp>
          <p:nvSpPr>
            <p:cNvPr id="9" name="TextBox 9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Youth rates over time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Unemployment Trends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19850" y="7829550"/>
            <a:ext cx="5448300" cy="1228725"/>
            <a:chOff x="0" y="0"/>
            <a:chExt cx="7264400" cy="16383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Key variable relationships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Correlation Insights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72950" y="7829550"/>
            <a:ext cx="5448300" cy="1228725"/>
            <a:chOff x="0" y="0"/>
            <a:chExt cx="7264400" cy="16383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dirty="0">
                  <a:solidFill>
                    <a:srgbClr val="A7D7CC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Different countries</a:t>
              </a:r>
              <a:endParaRPr lang="en-US" sz="2400" u="none" strike="noStrike" dirty="0">
                <a:solidFill>
                  <a:srgbClr val="A7D7CC"/>
                </a:solidFill>
                <a:latin typeface="Proxima Nova"/>
                <a:ea typeface="Proxima Nova"/>
                <a:cs typeface="Proxima Nova"/>
                <a:sym typeface="Proxima Nova"/>
              </a:endParaRP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Comparative Analysis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spc="-80" dirty="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Key Patterns and Correlations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pic>
        <p:nvPicPr>
          <p:cNvPr id="44" name="Picture 43" descr="A screenshot of a graph&#10;&#10;AI-generated content may be incorrect.">
            <a:extLst>
              <a:ext uri="{FF2B5EF4-FFF2-40B4-BE49-F238E27FC236}">
                <a16:creationId xmlns:a16="http://schemas.microsoft.com/office/drawing/2014/main" id="{CB3A011F-F447-8517-D1BC-E0DAB737BA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9850" y="3204102"/>
            <a:ext cx="4933950" cy="4369435"/>
          </a:xfrm>
          <a:prstGeom prst="rect">
            <a:avLst/>
          </a:prstGeom>
        </p:spPr>
      </p:pic>
      <p:pic>
        <p:nvPicPr>
          <p:cNvPr id="46" name="Picture 45" descr="A graph with a line&#10;&#10;AI-generated content may be incorrect.">
            <a:extLst>
              <a:ext uri="{FF2B5EF4-FFF2-40B4-BE49-F238E27FC236}">
                <a16:creationId xmlns:a16="http://schemas.microsoft.com/office/drawing/2014/main" id="{DBA49F3C-0F8C-1786-D78C-6D5BEDA277C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5263838"/>
            <a:ext cx="4400550" cy="2359058"/>
          </a:xfrm>
          <a:prstGeom prst="rect">
            <a:avLst/>
          </a:prstGeom>
        </p:spPr>
      </p:pic>
      <p:pic>
        <p:nvPicPr>
          <p:cNvPr id="48" name="Picture 47" descr="A graph of unemployment rate over time&#10;&#10;AI-generated content may be incorrect.">
            <a:extLst>
              <a:ext uri="{FF2B5EF4-FFF2-40B4-BE49-F238E27FC236}">
                <a16:creationId xmlns:a16="http://schemas.microsoft.com/office/drawing/2014/main" id="{AACB5A30-CA11-A3E7-0C8F-23E8B470021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8700" y="4991148"/>
            <a:ext cx="4242619" cy="2543127"/>
          </a:xfrm>
          <a:prstGeom prst="rect">
            <a:avLst/>
          </a:prstGeom>
        </p:spPr>
      </p:pic>
      <p:pic>
        <p:nvPicPr>
          <p:cNvPr id="56" name="Picture 55" descr="A graph of blue lines&#10;&#10;AI-generated content may be incorrect.">
            <a:extLst>
              <a:ext uri="{FF2B5EF4-FFF2-40B4-BE49-F238E27FC236}">
                <a16:creationId xmlns:a16="http://schemas.microsoft.com/office/drawing/2014/main" id="{BE790206-32EB-0AA6-627D-33FFE1744AB1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1670975"/>
            <a:ext cx="3594919" cy="306625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6F7E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-11" y="9634538"/>
            <a:ext cx="18288022" cy="0"/>
          </a:xfrm>
          <a:prstGeom prst="line">
            <a:avLst/>
          </a:prstGeom>
          <a:ln w="28575" cap="flat">
            <a:solidFill>
              <a:srgbClr val="004D40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grpSp>
        <p:nvGrpSpPr>
          <p:cNvPr id="3" name="Group 3"/>
          <p:cNvGrpSpPr/>
          <p:nvPr/>
        </p:nvGrpSpPr>
        <p:grpSpPr>
          <a:xfrm>
            <a:off x="666750" y="666750"/>
            <a:ext cx="16954500" cy="2341245"/>
            <a:chOff x="0" y="0"/>
            <a:chExt cx="22606000" cy="3121660"/>
          </a:xfrm>
        </p:grpSpPr>
        <p:sp>
          <p:nvSpPr>
            <p:cNvPr id="4" name="TextBox 4"/>
            <p:cNvSpPr txBox="1"/>
            <p:nvPr/>
          </p:nvSpPr>
          <p:spPr>
            <a:xfrm>
              <a:off x="0" y="47625"/>
              <a:ext cx="22606000" cy="156951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8000"/>
                </a:lnSpc>
                <a:spcBef>
                  <a:spcPct val="0"/>
                </a:spcBef>
              </a:pPr>
              <a:r>
                <a:rPr lang="en-US" sz="8000" u="none" strike="noStrike" spc="-80">
                  <a:solidFill>
                    <a:srgbClr val="00796B"/>
                  </a:solidFill>
                  <a:latin typeface="The Seasons"/>
                  <a:ea typeface="The Seasons"/>
                  <a:cs typeface="The Seasons"/>
                  <a:sym typeface="The Seasons"/>
                </a:rPr>
                <a:t>Model Development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378075"/>
              <a:ext cx="226060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  <a:spcBef>
                  <a:spcPct val="0"/>
                </a:spcBef>
              </a:pPr>
              <a:r>
                <a:rPr lang="en-US" sz="3600" b="1" u="none" strike="noStrike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Overview of Machine Learning Models Applied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666750" y="6953250"/>
            <a:ext cx="5448300" cy="1771650"/>
            <a:chOff x="0" y="0"/>
            <a:chExt cx="7264400" cy="2362200"/>
          </a:xfrm>
        </p:grpSpPr>
        <p:sp>
          <p:nvSpPr>
            <p:cNvPr id="7" name="TextBox 7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Random Forest</a:t>
              </a:r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Ensemble method combining multiple decision trees for improved accuracy.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6419850" y="6953250"/>
            <a:ext cx="5448300" cy="1771650"/>
            <a:chOff x="0" y="0"/>
            <a:chExt cx="7264400" cy="2362200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Linear Regression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Baseline model predicting outcomes using a linear approach.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172950" y="6953250"/>
            <a:ext cx="5448300" cy="1771650"/>
            <a:chOff x="0" y="0"/>
            <a:chExt cx="7264400" cy="2362200"/>
          </a:xfrm>
        </p:grpSpPr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>
                  <a:solidFill>
                    <a:srgbClr val="004D40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4570" y="1342390"/>
              <a:ext cx="7259830" cy="10198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u="none" strike="noStrike">
                  <a:solidFill>
                    <a:srgbClr val="004D40"/>
                  </a:solidFill>
                  <a:latin typeface="Proxima Nova"/>
                  <a:ea typeface="Proxima Nova"/>
                  <a:cs typeface="Proxima Nova"/>
                  <a:sym typeface="Proxima Nova"/>
                </a:rPr>
                <a:t>Combines L1 and L2 regularization for optimal feature selection.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D4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6115050" y="2488640"/>
            <a:ext cx="5448300" cy="4470805"/>
            <a:chOff x="0" y="0"/>
            <a:chExt cx="1015061" cy="83294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15061" cy="832946"/>
            </a:xfrm>
            <a:custGeom>
              <a:avLst/>
              <a:gdLst/>
              <a:ahLst/>
              <a:cxnLst/>
              <a:rect l="l" t="t" r="r" b="b"/>
              <a:pathLst>
                <a:path w="1015061" h="832946">
                  <a:moveTo>
                    <a:pt x="0" y="0"/>
                  </a:moveTo>
                  <a:lnTo>
                    <a:pt x="1015061" y="0"/>
                  </a:lnTo>
                  <a:lnTo>
                    <a:pt x="1015061" y="832946"/>
                  </a:lnTo>
                  <a:lnTo>
                    <a:pt x="0" y="832946"/>
                  </a:lnTo>
                  <a:close/>
                </a:path>
              </a:pathLst>
            </a:custGeom>
            <a:blipFill>
              <a:blip r:embed="rId2"/>
              <a:stretch>
                <a:fillRect l="-265" r="-265"/>
              </a:stretch>
            </a:blipFill>
            <a:ln cap="sq">
              <a:noFill/>
              <a:prstDash val="solid"/>
              <a:miter/>
            </a:ln>
          </p:spPr>
          <p:txBody>
            <a:bodyPr/>
            <a:lstStyle/>
            <a:p>
              <a:endParaRPr lang="en-ZA"/>
            </a:p>
          </p:txBody>
        </p:sp>
      </p:grpSp>
      <p:grpSp>
        <p:nvGrpSpPr>
          <p:cNvPr id="8" name="Group 8"/>
          <p:cNvGrpSpPr/>
          <p:nvPr/>
        </p:nvGrpSpPr>
        <p:grpSpPr>
          <a:xfrm>
            <a:off x="666750" y="7829550"/>
            <a:ext cx="5448300" cy="1228725"/>
            <a:chOff x="0" y="0"/>
            <a:chExt cx="7264400" cy="1638300"/>
          </a:xfrm>
        </p:grpSpPr>
        <p:sp>
          <p:nvSpPr>
            <p:cNvPr id="9" name="TextBox 9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Best model outcome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ElasticNet Performance</a:t>
              </a:r>
            </a:p>
          </p:txBody>
        </p:sp>
      </p:grpSp>
      <p:grpSp>
        <p:nvGrpSpPr>
          <p:cNvPr id="11" name="Group 11"/>
          <p:cNvGrpSpPr/>
          <p:nvPr/>
        </p:nvGrpSpPr>
        <p:grpSpPr>
          <a:xfrm>
            <a:off x="6419850" y="7829550"/>
            <a:ext cx="5448300" cy="1228725"/>
            <a:chOff x="0" y="0"/>
            <a:chExt cx="7264400" cy="1638300"/>
          </a:xfrm>
        </p:grpSpPr>
        <p:sp>
          <p:nvSpPr>
            <p:cNvPr id="12" name="TextBox 12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Key predictors identified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Feature Importance</a:t>
              </a:r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12172950" y="7829550"/>
            <a:ext cx="5448300" cy="1228725"/>
            <a:chOff x="0" y="0"/>
            <a:chExt cx="7264400" cy="163830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1139190"/>
              <a:ext cx="7264400" cy="49911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120"/>
                </a:lnSpc>
                <a:spcBef>
                  <a:spcPct val="0"/>
                </a:spcBef>
              </a:pPr>
              <a:r>
                <a:rPr lang="en-US" sz="2400" b="1" u="none" strike="noStrike">
                  <a:solidFill>
                    <a:srgbClr val="A7D7CC"/>
                  </a:solidFill>
                  <a:latin typeface="Proxima Nova Bold"/>
                  <a:ea typeface="Proxima Nova Bold"/>
                  <a:cs typeface="Proxima Nova Bold"/>
                  <a:sym typeface="Proxima Nova Bold"/>
                </a:rPr>
                <a:t>Close to actual values</a:t>
              </a:r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-9525"/>
              <a:ext cx="7264400" cy="74358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3960"/>
                </a:lnSpc>
              </a:pPr>
              <a:r>
                <a:rPr lang="en-US" sz="3600" b="1" u="none" strike="noStrike">
                  <a:solidFill>
                    <a:srgbClr val="A7D7CC"/>
                  </a:solidFill>
                  <a:latin typeface="The Seasons Bold"/>
                  <a:ea typeface="The Seasons Bold"/>
                  <a:cs typeface="The Seasons Bold"/>
                  <a:sym typeface="The Seasons Bold"/>
                </a:rPr>
                <a:t>Prediction Accuracy</a:t>
              </a:r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66750" y="714375"/>
            <a:ext cx="16954500" cy="1165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8000"/>
              </a:lnSpc>
            </a:pPr>
            <a:r>
              <a:rPr lang="en-US" sz="8000" spc="-80">
                <a:solidFill>
                  <a:srgbClr val="C6F7E2"/>
                </a:solidFill>
                <a:latin typeface="The Seasons"/>
                <a:ea typeface="The Seasons"/>
                <a:cs typeface="The Seasons"/>
                <a:sym typeface="The Seasons"/>
              </a:rPr>
              <a:t>Model Results and Insights</a:t>
            </a:r>
          </a:p>
        </p:txBody>
      </p:sp>
      <p:sp>
        <p:nvSpPr>
          <p:cNvPr id="18" name="AutoShape 18"/>
          <p:cNvSpPr/>
          <p:nvPr/>
        </p:nvSpPr>
        <p:spPr>
          <a:xfrm>
            <a:off x="-22" y="9634538"/>
            <a:ext cx="18288022" cy="0"/>
          </a:xfrm>
          <a:prstGeom prst="line">
            <a:avLst/>
          </a:prstGeom>
          <a:ln w="28575" cap="flat">
            <a:solidFill>
              <a:srgbClr val="A7D7CC"/>
            </a:solidFill>
            <a:prstDash val="solid"/>
            <a:headEnd type="none" w="sm" len="sm"/>
            <a:tailEnd type="none" w="sm" len="sm"/>
          </a:ln>
        </p:spPr>
        <p:txBody>
          <a:bodyPr/>
          <a:lstStyle/>
          <a:p>
            <a:endParaRPr lang="en-ZA"/>
          </a:p>
        </p:txBody>
      </p:sp>
      <p:pic>
        <p:nvPicPr>
          <p:cNvPr id="22" name="Picture 21" descr="A graph showing the growth of a training&#10;&#10;AI-generated content may be incorrect.">
            <a:extLst>
              <a:ext uri="{FF2B5EF4-FFF2-40B4-BE49-F238E27FC236}">
                <a16:creationId xmlns:a16="http://schemas.microsoft.com/office/drawing/2014/main" id="{11634001-6BBA-F8C1-9CD9-8872AB07F0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225" y="2231384"/>
            <a:ext cx="4114800" cy="2688401"/>
          </a:xfrm>
          <a:prstGeom prst="rect">
            <a:avLst/>
          </a:prstGeom>
        </p:spPr>
      </p:pic>
      <p:pic>
        <p:nvPicPr>
          <p:cNvPr id="24" name="Picture 23" descr="A graph showing the number of training examples&#10;&#10;AI-generated content may be incorrect.">
            <a:extLst>
              <a:ext uri="{FF2B5EF4-FFF2-40B4-BE49-F238E27FC236}">
                <a16:creationId xmlns:a16="http://schemas.microsoft.com/office/drawing/2014/main" id="{8E2E030A-E2B5-B20E-6E86-1981DD377B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330" y="5156204"/>
            <a:ext cx="4080824" cy="2666202"/>
          </a:xfrm>
          <a:prstGeom prst="rect">
            <a:avLst/>
          </a:prstGeom>
        </p:spPr>
      </p:pic>
      <p:pic>
        <p:nvPicPr>
          <p:cNvPr id="26" name="Picture 25" descr="A graph showing the results of a jobless job&#10;&#10;AI-generated content may be incorrect.">
            <a:extLst>
              <a:ext uri="{FF2B5EF4-FFF2-40B4-BE49-F238E27FC236}">
                <a16:creationId xmlns:a16="http://schemas.microsoft.com/office/drawing/2014/main" id="{00593EA2-4633-A2D8-3010-CE358D5B9C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950" y="3049471"/>
            <a:ext cx="5745497" cy="374062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336</Words>
  <Application>Microsoft Office PowerPoint</Application>
  <PresentationFormat>Custom</PresentationFormat>
  <Paragraphs>86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The Seasons Bold</vt:lpstr>
      <vt:lpstr>Calibri</vt:lpstr>
      <vt:lpstr>Proxima Nova</vt:lpstr>
      <vt:lpstr>Proxima Nova Bold</vt:lpstr>
      <vt:lpstr>The Seasons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Team [Team Name]</dc:title>
  <dc:description>Presentation - Team [Team Name]</dc:description>
  <cp:lastModifiedBy>Khensani Chabalala</cp:lastModifiedBy>
  <cp:revision>2</cp:revision>
  <dcterms:created xsi:type="dcterms:W3CDTF">2006-08-16T00:00:00Z</dcterms:created>
  <dcterms:modified xsi:type="dcterms:W3CDTF">2025-10-19T14:34:50Z</dcterms:modified>
  <dc:identifier>DAG2M55czw8</dc:identifier>
</cp:coreProperties>
</file>