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Nyutro Sans Heavy" charset="1" panose="00000000000000000000"/>
      <p:regular r:id="rId16"/>
    </p:embeddedFont>
    <p:embeddedFont>
      <p:font typeface="Nyutro Sans" charset="1" panose="00000000000000000000"/>
      <p:regular r:id="rId17"/>
    </p:embeddedFont>
    <p:embeddedFont>
      <p:font typeface="Nyutro Sans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rive.google.com/drive/folders/1XdnX4Oc7LZztAVlxGXKmC0DS72YeADw2?usp=drive_link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A8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34675" y="666750"/>
            <a:ext cx="6886575" cy="10283443"/>
            <a:chOff x="0" y="0"/>
            <a:chExt cx="1863593" cy="27828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3594" cy="2782841"/>
            </a:xfrm>
            <a:custGeom>
              <a:avLst/>
              <a:gdLst/>
              <a:ahLst/>
              <a:cxnLst/>
              <a:rect r="r" b="b" t="t" l="l"/>
              <a:pathLst>
                <a:path h="2782841" w="1863594">
                  <a:moveTo>
                    <a:pt x="1376152" y="0"/>
                  </a:moveTo>
                  <a:lnTo>
                    <a:pt x="177673" y="0"/>
                  </a:lnTo>
                  <a:cubicBezTo>
                    <a:pt x="79547" y="0"/>
                    <a:pt x="0" y="79547"/>
                    <a:pt x="0" y="177673"/>
                  </a:cubicBezTo>
                  <a:lnTo>
                    <a:pt x="0" y="2605167"/>
                  </a:lnTo>
                  <a:cubicBezTo>
                    <a:pt x="0" y="2703293"/>
                    <a:pt x="79547" y="2782840"/>
                    <a:pt x="177673" y="2782840"/>
                  </a:cubicBezTo>
                  <a:lnTo>
                    <a:pt x="1685921" y="2782840"/>
                  </a:lnTo>
                  <a:cubicBezTo>
                    <a:pt x="1784047" y="2782840"/>
                    <a:pt x="1863594" y="2703293"/>
                    <a:pt x="1863594" y="2605167"/>
                  </a:cubicBezTo>
                  <a:lnTo>
                    <a:pt x="1863594" y="523958"/>
                  </a:lnTo>
                  <a:cubicBezTo>
                    <a:pt x="1863594" y="480251"/>
                    <a:pt x="1847484" y="438079"/>
                    <a:pt x="1818345" y="405503"/>
                  </a:cubicBezTo>
                  <a:lnTo>
                    <a:pt x="1508568" y="59214"/>
                  </a:lnTo>
                  <a:cubicBezTo>
                    <a:pt x="1474864" y="21536"/>
                    <a:pt x="1426705" y="0"/>
                    <a:pt x="1376152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62" r="0" b="-162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66750" y="666750"/>
            <a:ext cx="9763125" cy="5887625"/>
            <a:chOff x="0" y="0"/>
            <a:chExt cx="13017500" cy="785016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3017500" cy="5597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5000"/>
                </a:lnSpc>
              </a:pPr>
              <a:r>
                <a:rPr lang="en-US" b="true" sz="15000" spc="-150">
                  <a:solidFill>
                    <a:srgbClr val="FFFFFF"/>
                  </a:solidFill>
                  <a:latin typeface="Nyutro Sans Heavy"/>
                  <a:ea typeface="Nyutro Sans Heavy"/>
                  <a:cs typeface="Nyutro Sans Heavy"/>
                  <a:sym typeface="Nyutro Sans Heavy"/>
                </a:rPr>
                <a:t>Green Innovators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694342"/>
              <a:ext cx="9182100" cy="2155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spc="-60">
                  <a:solidFill>
                    <a:srgbClr val="FFFFFF"/>
                  </a:solidFill>
                  <a:latin typeface="Nyutro Sans"/>
                  <a:ea typeface="Nyutro Sans"/>
                  <a:cs typeface="Nyutro Sans"/>
                  <a:sym typeface="Nyutro Sans"/>
                </a:rPr>
                <a:t>Khensani Emmelda Chabalala</a:t>
              </a:r>
            </a:p>
            <a:p>
              <a:pPr algn="l">
                <a:lnSpc>
                  <a:spcPts val="4200"/>
                </a:lnSpc>
              </a:pPr>
              <a:r>
                <a:rPr lang="en-US" sz="3000" spc="-60">
                  <a:solidFill>
                    <a:srgbClr val="FFFFFF"/>
                  </a:solidFill>
                  <a:latin typeface="Nyutro Sans"/>
                  <a:ea typeface="Nyutro Sans"/>
                  <a:cs typeface="Nyutro Sans"/>
                  <a:sym typeface="Nyutro Sans"/>
                </a:rPr>
                <a:t>Lindelani Prince Maseko</a:t>
              </a:r>
            </a:p>
            <a:p>
              <a:pPr algn="l" marL="0" indent="0" lvl="0">
                <a:lnSpc>
                  <a:spcPts val="4200"/>
                </a:lnSpc>
              </a:pPr>
              <a:r>
                <a:rPr lang="en-US" sz="3000" spc="-60">
                  <a:solidFill>
                    <a:srgbClr val="FFFFFF"/>
                  </a:solidFill>
                  <a:latin typeface="Nyutro Sans"/>
                  <a:ea typeface="Nyutro Sans"/>
                  <a:cs typeface="Nyutro Sans"/>
                  <a:sym typeface="Nyutro Sans"/>
                </a:rPr>
                <a:t>Tshifhiwa Samuel Mphephu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4A8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67685" y="3657129"/>
            <a:ext cx="9069586" cy="2866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30"/>
              </a:lnSpc>
            </a:pPr>
            <a:r>
              <a:rPr lang="en-US" sz="15021" b="true">
                <a:solidFill>
                  <a:srgbClr val="FFFFFF"/>
                </a:solidFill>
                <a:latin typeface="Nyutro Sans Bold"/>
                <a:ea typeface="Nyutro Sans Bold"/>
                <a:cs typeface="Nyutro Sans Bold"/>
                <a:sym typeface="Nyutro Sans Bold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397750"/>
            <a:ext cx="6886575" cy="222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A8A4A"/>
                </a:solidFill>
                <a:latin typeface="Nyutro Sans"/>
                <a:ea typeface="Nyutro Sans"/>
                <a:cs typeface="Nyutro Sans"/>
                <a:sym typeface="Nyutro Sans"/>
              </a:rPr>
              <a:t>C</a:t>
            </a:r>
            <a:r>
              <a:rPr lang="en-US" sz="2499" strike="noStrike" u="none">
                <a:solidFill>
                  <a:srgbClr val="4A8A4A"/>
                </a:solidFill>
                <a:latin typeface="Nyutro Sans"/>
                <a:ea typeface="Nyutro Sans"/>
                <a:cs typeface="Nyutro Sans"/>
                <a:sym typeface="Nyutro Sans"/>
              </a:rPr>
              <a:t>limate action as inclusive and measurable.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4A8A4A"/>
                </a:solidFill>
                <a:latin typeface="Nyutro Sans"/>
                <a:ea typeface="Nyutro Sans"/>
                <a:cs typeface="Nyutro Sans"/>
                <a:sym typeface="Nyutro Sans"/>
              </a:rPr>
              <a:t>Empower industries and communities to participate actively.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4A8A4A"/>
                </a:solidFill>
                <a:latin typeface="Nyutro Sans"/>
                <a:ea typeface="Nyutro Sans"/>
                <a:cs typeface="Nyutro Sans"/>
                <a:sym typeface="Nyutro Sans"/>
              </a:rPr>
              <a:t>Foster collaboration for sustainable solutions and resilience.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6750" y="742950"/>
            <a:ext cx="688657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00"/>
              </a:lnSpc>
              <a:spcBef>
                <a:spcPct val="0"/>
              </a:spcBef>
            </a:pPr>
            <a:r>
              <a:rPr lang="en-US" b="true" sz="9000" spc="-89" strike="noStrike" u="none">
                <a:solidFill>
                  <a:srgbClr val="4A8A4A"/>
                </a:solidFill>
                <a:latin typeface="Nyutro Sans Heavy"/>
                <a:ea typeface="Nyutro Sans Heavy"/>
                <a:cs typeface="Nyutro Sans Heavy"/>
                <a:sym typeface="Nyutro Sans Heavy"/>
              </a:rPr>
              <a:t>Introduction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296400" y="666750"/>
            <a:ext cx="8324850" cy="8953500"/>
            <a:chOff x="0" y="0"/>
            <a:chExt cx="2576171" cy="27707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76172" cy="2770723"/>
            </a:xfrm>
            <a:custGeom>
              <a:avLst/>
              <a:gdLst/>
              <a:ahLst/>
              <a:cxnLst/>
              <a:rect r="r" b="b" t="t" l="l"/>
              <a:pathLst>
                <a:path h="2770723" w="2576172">
                  <a:moveTo>
                    <a:pt x="2088730" y="0"/>
                  </a:moveTo>
                  <a:lnTo>
                    <a:pt x="177673" y="0"/>
                  </a:lnTo>
                  <a:cubicBezTo>
                    <a:pt x="79547" y="0"/>
                    <a:pt x="0" y="79547"/>
                    <a:pt x="0" y="177673"/>
                  </a:cubicBezTo>
                  <a:lnTo>
                    <a:pt x="0" y="2593050"/>
                  </a:lnTo>
                  <a:cubicBezTo>
                    <a:pt x="0" y="2691176"/>
                    <a:pt x="79547" y="2770723"/>
                    <a:pt x="177673" y="2770723"/>
                  </a:cubicBezTo>
                  <a:lnTo>
                    <a:pt x="2398500" y="2770723"/>
                  </a:lnTo>
                  <a:cubicBezTo>
                    <a:pt x="2496626" y="2770723"/>
                    <a:pt x="2576172" y="2691176"/>
                    <a:pt x="2576172" y="2593050"/>
                  </a:cubicBezTo>
                  <a:lnTo>
                    <a:pt x="2576172" y="523958"/>
                  </a:lnTo>
                  <a:cubicBezTo>
                    <a:pt x="2576172" y="480251"/>
                    <a:pt x="2560063" y="438079"/>
                    <a:pt x="2530924" y="405503"/>
                  </a:cubicBezTo>
                  <a:lnTo>
                    <a:pt x="2221146" y="59214"/>
                  </a:lnTo>
                  <a:cubicBezTo>
                    <a:pt x="2187442" y="21536"/>
                    <a:pt x="2139283" y="0"/>
                    <a:pt x="208873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58" r="0" b="-258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F0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96400" y="666750"/>
            <a:ext cx="8324850" cy="6267450"/>
            <a:chOff x="0" y="0"/>
            <a:chExt cx="2252808" cy="16960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2809" cy="1696063"/>
            </a:xfrm>
            <a:custGeom>
              <a:avLst/>
              <a:gdLst/>
              <a:ahLst/>
              <a:cxnLst/>
              <a:rect r="r" b="b" t="t" l="l"/>
              <a:pathLst>
                <a:path h="1696063" w="2252809">
                  <a:moveTo>
                    <a:pt x="1765367" y="0"/>
                  </a:moveTo>
                  <a:lnTo>
                    <a:pt x="177673" y="0"/>
                  </a:lnTo>
                  <a:cubicBezTo>
                    <a:pt x="79547" y="0"/>
                    <a:pt x="0" y="79547"/>
                    <a:pt x="0" y="177673"/>
                  </a:cubicBezTo>
                  <a:lnTo>
                    <a:pt x="0" y="1518390"/>
                  </a:lnTo>
                  <a:cubicBezTo>
                    <a:pt x="0" y="1616516"/>
                    <a:pt x="79547" y="1696063"/>
                    <a:pt x="177673" y="1696063"/>
                  </a:cubicBezTo>
                  <a:lnTo>
                    <a:pt x="2075136" y="1696063"/>
                  </a:lnTo>
                  <a:cubicBezTo>
                    <a:pt x="2173262" y="1696063"/>
                    <a:pt x="2252809" y="1616516"/>
                    <a:pt x="2252809" y="1518390"/>
                  </a:cubicBezTo>
                  <a:lnTo>
                    <a:pt x="2252809" y="523958"/>
                  </a:lnTo>
                  <a:cubicBezTo>
                    <a:pt x="2252809" y="480251"/>
                    <a:pt x="2236699" y="438079"/>
                    <a:pt x="2207560" y="405503"/>
                  </a:cubicBezTo>
                  <a:lnTo>
                    <a:pt x="1897783" y="59214"/>
                  </a:lnTo>
                  <a:cubicBezTo>
                    <a:pt x="1864079" y="21536"/>
                    <a:pt x="1815920" y="0"/>
                    <a:pt x="1765367" y="0"/>
                  </a:cubicBezTo>
                  <a:close/>
                </a:path>
              </a:pathLst>
            </a:custGeom>
            <a:blipFill>
              <a:blip r:embed="rId2"/>
              <a:stretch>
                <a:fillRect l="-358" t="0" r="-35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66750" y="666750"/>
            <a:ext cx="6886575" cy="6411057"/>
            <a:chOff x="0" y="0"/>
            <a:chExt cx="9182100" cy="854807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76200"/>
              <a:ext cx="9182100" cy="5867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100"/>
                </a:lnSpc>
                <a:spcBef>
                  <a:spcPct val="0"/>
                </a:spcBef>
              </a:pPr>
              <a:r>
                <a:rPr lang="en-US" b="true" sz="9000" spc="-89" strike="noStrike" u="none">
                  <a:solidFill>
                    <a:srgbClr val="4A8A4A"/>
                  </a:solidFill>
                  <a:latin typeface="Nyutro Sans Heavy"/>
                  <a:ea typeface="Nyutro Sans Heavy"/>
                  <a:cs typeface="Nyutro Sans Heavy"/>
                  <a:sym typeface="Nyutro Sans Heavy"/>
                </a:rPr>
                <a:t>Problem Statement: CO₂ Emissions Overview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7369092"/>
              <a:ext cx="9182100" cy="11789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sz="2499">
                  <a:solidFill>
                    <a:srgbClr val="4A8A4A"/>
                  </a:solidFill>
                  <a:latin typeface="Nyutro Sans"/>
                  <a:ea typeface="Nyutro Sans"/>
                  <a:cs typeface="Nyutro Sans"/>
                  <a:sym typeface="Nyutro Sans"/>
                </a:rPr>
                <a:t>South Africa's emissions total </a:t>
              </a:r>
              <a:r>
                <a:rPr lang="en-US" b="true" sz="2499">
                  <a:solidFill>
                    <a:srgbClr val="4A8A4A"/>
                  </a:solidFill>
                  <a:latin typeface="Nyutro Sans Bold"/>
                  <a:ea typeface="Nyutro Sans Bold"/>
                  <a:cs typeface="Nyutro Sans Bold"/>
                  <a:sym typeface="Nyutro Sans Bold"/>
                </a:rPr>
                <a:t>400 million tons</a:t>
              </a:r>
              <a:r>
                <a:rPr lang="en-US" sz="2499">
                  <a:solidFill>
                    <a:srgbClr val="4A8A4A"/>
                  </a:solidFill>
                  <a:latin typeface="Nyutro Sans"/>
                  <a:ea typeface="Nyutro Sans"/>
                  <a:cs typeface="Nyutro Sans"/>
                  <a:sym typeface="Nyutro Sans"/>
                </a:rPr>
                <a:t> annually.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6080125"/>
              <a:ext cx="9182100" cy="1285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</a:pPr>
              <a:r>
                <a:rPr lang="en-US" b="true" sz="3000">
                  <a:solidFill>
                    <a:srgbClr val="4A8A4A"/>
                  </a:solidFill>
                  <a:latin typeface="Nyutro Sans Bold"/>
                  <a:ea typeface="Nyutro Sans Bold"/>
                  <a:cs typeface="Nyutro Sans Bold"/>
                  <a:sym typeface="Nyutro Sans Bold"/>
                </a:rPr>
                <a:t>Visualizing South Africa's Environmental Challenges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A8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6959600"/>
            <a:ext cx="6886575" cy="266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FFFFFF"/>
                </a:solidFill>
                <a:latin typeface="Nyutro Sans"/>
                <a:ea typeface="Nyutro Sans"/>
                <a:cs typeface="Nyutro Sans"/>
                <a:sym typeface="Nyutro Sans"/>
              </a:rPr>
              <a:t>Over 20 million citizens in South Africa’s rural areas face climate-related risks.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FFFFFF"/>
                </a:solidFill>
                <a:latin typeface="Nyutro Sans"/>
                <a:ea typeface="Nyutro Sans"/>
                <a:cs typeface="Nyutro Sans"/>
                <a:sym typeface="Nyutro Sans"/>
              </a:rPr>
              <a:t>High levels of poverty and limited resources exacerbate these vulnerabilities.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FFFFFF"/>
                </a:solidFill>
                <a:latin typeface="Nyutro Sans"/>
                <a:ea typeface="Nyutro Sans"/>
                <a:cs typeface="Nyutro Sans"/>
                <a:sym typeface="Nyutro Sans"/>
              </a:rPr>
              <a:t>Immediate action is needed to empower communities and enhance resilience.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6750" y="742950"/>
            <a:ext cx="688657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00"/>
              </a:lnSpc>
              <a:spcBef>
                <a:spcPct val="0"/>
              </a:spcBef>
            </a:pPr>
            <a:r>
              <a:rPr lang="en-US" b="true" sz="9000" spc="-89" strike="noStrike" u="none">
                <a:solidFill>
                  <a:srgbClr val="FFFFFF"/>
                </a:solidFill>
                <a:latin typeface="Nyutro Sans Heavy"/>
                <a:ea typeface="Nyutro Sans Heavy"/>
                <a:cs typeface="Nyutro Sans Heavy"/>
                <a:sym typeface="Nyutro Sans Heavy"/>
              </a:rPr>
              <a:t>Vulnerability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296400" y="666750"/>
            <a:ext cx="8324850" cy="8953500"/>
            <a:chOff x="0" y="0"/>
            <a:chExt cx="2576171" cy="27707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76172" cy="2770723"/>
            </a:xfrm>
            <a:custGeom>
              <a:avLst/>
              <a:gdLst/>
              <a:ahLst/>
              <a:cxnLst/>
              <a:rect r="r" b="b" t="t" l="l"/>
              <a:pathLst>
                <a:path h="2770723" w="2576172">
                  <a:moveTo>
                    <a:pt x="2088730" y="0"/>
                  </a:moveTo>
                  <a:lnTo>
                    <a:pt x="177673" y="0"/>
                  </a:lnTo>
                  <a:cubicBezTo>
                    <a:pt x="79547" y="0"/>
                    <a:pt x="0" y="79547"/>
                    <a:pt x="0" y="177673"/>
                  </a:cubicBezTo>
                  <a:lnTo>
                    <a:pt x="0" y="2593050"/>
                  </a:lnTo>
                  <a:cubicBezTo>
                    <a:pt x="0" y="2691176"/>
                    <a:pt x="79547" y="2770723"/>
                    <a:pt x="177673" y="2770723"/>
                  </a:cubicBezTo>
                  <a:lnTo>
                    <a:pt x="2398500" y="2770723"/>
                  </a:lnTo>
                  <a:cubicBezTo>
                    <a:pt x="2496626" y="2770723"/>
                    <a:pt x="2576172" y="2691176"/>
                    <a:pt x="2576172" y="2593050"/>
                  </a:cubicBezTo>
                  <a:lnTo>
                    <a:pt x="2576172" y="523958"/>
                  </a:lnTo>
                  <a:cubicBezTo>
                    <a:pt x="2576172" y="480251"/>
                    <a:pt x="2560063" y="438079"/>
                    <a:pt x="2530924" y="405503"/>
                  </a:cubicBezTo>
                  <a:lnTo>
                    <a:pt x="2221146" y="59214"/>
                  </a:lnTo>
                  <a:cubicBezTo>
                    <a:pt x="2187442" y="21536"/>
                    <a:pt x="2139283" y="0"/>
                    <a:pt x="208873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58" r="0" b="-258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6838950"/>
            <a:ext cx="5448300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4A8A4A"/>
                </a:solidFill>
                <a:latin typeface="Nyutro Sans"/>
                <a:ea typeface="Nyutro Sans"/>
                <a:cs typeface="Nyutro Sans"/>
                <a:sym typeface="Nyutro Sans"/>
              </a:rPr>
              <a:t>Real-time IoT emissions tracking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19850" y="6838950"/>
            <a:ext cx="5448300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4A8A4A"/>
                </a:solidFill>
                <a:latin typeface="Nyutro Sans"/>
                <a:ea typeface="Nyutro Sans"/>
                <a:cs typeface="Nyutro Sans"/>
                <a:sym typeface="Nyutro Sans"/>
              </a:rPr>
              <a:t>Multilingual chatbot via WhatsApp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72950" y="6838950"/>
            <a:ext cx="5448300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4A8A4A"/>
                </a:solidFill>
                <a:latin typeface="Nyutro Sans"/>
                <a:ea typeface="Nyutro Sans"/>
                <a:cs typeface="Nyutro Sans"/>
                <a:sym typeface="Nyutro Sans"/>
              </a:rPr>
              <a:t>Gamified eco-reward system engagement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05025" y="1638300"/>
            <a:ext cx="14077950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00"/>
              </a:lnSpc>
            </a:pPr>
            <a:r>
              <a:rPr lang="en-US" b="true" sz="9000" spc="-89">
                <a:solidFill>
                  <a:srgbClr val="4A8A4A"/>
                </a:solidFill>
                <a:latin typeface="Nyutro Sans Heavy"/>
                <a:ea typeface="Nyutro Sans Heavy"/>
                <a:cs typeface="Nyutro Sans Heavy"/>
                <a:sym typeface="Nyutro Sans Heavy"/>
              </a:rPr>
              <a:t>Accessible Tools for Climate Action Participation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439246" y="5143500"/>
            <a:ext cx="1903307" cy="899745"/>
          </a:xfrm>
          <a:custGeom>
            <a:avLst/>
            <a:gdLst/>
            <a:ahLst/>
            <a:cxnLst/>
            <a:rect r="r" b="b" t="t" l="l"/>
            <a:pathLst>
              <a:path h="899745" w="1903307">
                <a:moveTo>
                  <a:pt x="0" y="0"/>
                </a:moveTo>
                <a:lnTo>
                  <a:pt x="1903308" y="0"/>
                </a:lnTo>
                <a:lnTo>
                  <a:pt x="1903308" y="899745"/>
                </a:lnTo>
                <a:lnTo>
                  <a:pt x="0" y="899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19800" y="5143500"/>
            <a:ext cx="1903307" cy="899745"/>
          </a:xfrm>
          <a:custGeom>
            <a:avLst/>
            <a:gdLst/>
            <a:ahLst/>
            <a:cxnLst/>
            <a:rect r="r" b="b" t="t" l="l"/>
            <a:pathLst>
              <a:path h="899745" w="1903307">
                <a:moveTo>
                  <a:pt x="0" y="0"/>
                </a:moveTo>
                <a:lnTo>
                  <a:pt x="1903307" y="0"/>
                </a:lnTo>
                <a:lnTo>
                  <a:pt x="1903307" y="899745"/>
                </a:lnTo>
                <a:lnTo>
                  <a:pt x="0" y="899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59107" y="5143500"/>
            <a:ext cx="1903307" cy="899745"/>
          </a:xfrm>
          <a:custGeom>
            <a:avLst/>
            <a:gdLst/>
            <a:ahLst/>
            <a:cxnLst/>
            <a:rect r="r" b="b" t="t" l="l"/>
            <a:pathLst>
              <a:path h="899745" w="1903307">
                <a:moveTo>
                  <a:pt x="0" y="0"/>
                </a:moveTo>
                <a:lnTo>
                  <a:pt x="1903307" y="0"/>
                </a:lnTo>
                <a:lnTo>
                  <a:pt x="1903307" y="899745"/>
                </a:lnTo>
                <a:lnTo>
                  <a:pt x="0" y="899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A8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6959600"/>
            <a:ext cx="6886575" cy="266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FFFFFF"/>
                </a:solidFill>
                <a:latin typeface="Nyutro Sans"/>
                <a:ea typeface="Nyutro Sans"/>
                <a:cs typeface="Nyutro Sans"/>
                <a:sym typeface="Nyutro Sans"/>
              </a:rPr>
              <a:t>Real-time emissions monitoring through IoT technology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FFFFFF"/>
                </a:solidFill>
                <a:latin typeface="Nyutro Sans"/>
                <a:ea typeface="Nyutro Sans"/>
                <a:cs typeface="Nyutro Sans"/>
                <a:sym typeface="Nyutro Sans"/>
              </a:rPr>
              <a:t>Empowering citizens with accessible tools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FFFFFF"/>
                </a:solidFill>
                <a:latin typeface="Nyutro Sans"/>
                <a:ea typeface="Nyutro Sans"/>
                <a:cs typeface="Nyutro Sans"/>
                <a:sym typeface="Nyutro Sans"/>
              </a:rPr>
              <a:t>Enhancing community engagement for climate action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FFFFFF"/>
                </a:solidFill>
                <a:latin typeface="Nyutro Sans"/>
                <a:ea typeface="Nyutro Sans"/>
                <a:cs typeface="Nyutro Sans"/>
                <a:sym typeface="Nyutro Sans"/>
              </a:rPr>
              <a:t>Enabling measurable impact on sustainability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6750" y="742950"/>
            <a:ext cx="688657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00"/>
              </a:lnSpc>
              <a:spcBef>
                <a:spcPct val="0"/>
              </a:spcBef>
            </a:pPr>
            <a:r>
              <a:rPr lang="en-US" b="true" sz="9000" spc="-89" strike="noStrike" u="none">
                <a:solidFill>
                  <a:srgbClr val="FFFFFF"/>
                </a:solidFill>
                <a:latin typeface="Nyutro Sans Heavy"/>
                <a:ea typeface="Nyutro Sans Heavy"/>
                <a:cs typeface="Nyutro Sans Heavy"/>
                <a:sym typeface="Nyutro Sans Heavy"/>
              </a:rPr>
              <a:t>Tracking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296400" y="666750"/>
            <a:ext cx="8324850" cy="8953500"/>
            <a:chOff x="0" y="0"/>
            <a:chExt cx="2576171" cy="27707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76172" cy="2770723"/>
            </a:xfrm>
            <a:custGeom>
              <a:avLst/>
              <a:gdLst/>
              <a:ahLst/>
              <a:cxnLst/>
              <a:rect r="r" b="b" t="t" l="l"/>
              <a:pathLst>
                <a:path h="2770723" w="2576172">
                  <a:moveTo>
                    <a:pt x="2088730" y="0"/>
                  </a:moveTo>
                  <a:lnTo>
                    <a:pt x="177673" y="0"/>
                  </a:lnTo>
                  <a:cubicBezTo>
                    <a:pt x="79547" y="0"/>
                    <a:pt x="0" y="79547"/>
                    <a:pt x="0" y="177673"/>
                  </a:cubicBezTo>
                  <a:lnTo>
                    <a:pt x="0" y="2593050"/>
                  </a:lnTo>
                  <a:cubicBezTo>
                    <a:pt x="0" y="2691176"/>
                    <a:pt x="79547" y="2770723"/>
                    <a:pt x="177673" y="2770723"/>
                  </a:cubicBezTo>
                  <a:lnTo>
                    <a:pt x="2398500" y="2770723"/>
                  </a:lnTo>
                  <a:cubicBezTo>
                    <a:pt x="2496626" y="2770723"/>
                    <a:pt x="2576172" y="2691176"/>
                    <a:pt x="2576172" y="2593050"/>
                  </a:cubicBezTo>
                  <a:lnTo>
                    <a:pt x="2576172" y="523958"/>
                  </a:lnTo>
                  <a:cubicBezTo>
                    <a:pt x="2576172" y="480251"/>
                    <a:pt x="2560063" y="438079"/>
                    <a:pt x="2530924" y="405503"/>
                  </a:cubicBezTo>
                  <a:lnTo>
                    <a:pt x="2221146" y="59214"/>
                  </a:lnTo>
                  <a:cubicBezTo>
                    <a:pt x="2187442" y="21536"/>
                    <a:pt x="2139283" y="0"/>
                    <a:pt x="208873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58" r="0" b="-258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666750"/>
            <a:ext cx="9763125" cy="1990725"/>
            <a:chOff x="0" y="0"/>
            <a:chExt cx="13017500" cy="26543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76200"/>
              <a:ext cx="13017500" cy="1752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100"/>
                </a:lnSpc>
                <a:spcBef>
                  <a:spcPct val="0"/>
                </a:spcBef>
              </a:pPr>
              <a:r>
                <a:rPr lang="en-US" b="true" sz="9000" spc="-89" strike="noStrike" u="none">
                  <a:solidFill>
                    <a:srgbClr val="4A8A4A"/>
                  </a:solidFill>
                  <a:latin typeface="Nyutro Sans Heavy"/>
                  <a:ea typeface="Nyutro Sans Heavy"/>
                  <a:cs typeface="Nyutro Sans Heavy"/>
                  <a:sym typeface="Nyutro Sans Heavy"/>
                </a:rPr>
                <a:t>Technology Insights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38100" y="2000250"/>
              <a:ext cx="12979400" cy="654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99"/>
                </a:lnSpc>
                <a:spcBef>
                  <a:spcPct val="0"/>
                </a:spcBef>
              </a:pPr>
              <a:r>
                <a:rPr lang="en-US" b="true" sz="2999" strike="noStrike" u="none">
                  <a:solidFill>
                    <a:srgbClr val="4A8A4A"/>
                  </a:solidFill>
                  <a:latin typeface="Nyutro Sans Bold"/>
                  <a:ea typeface="Nyutro Sans Bold"/>
                  <a:cs typeface="Nyutro Sans Bold"/>
                  <a:sym typeface="Nyutro Sans Bold"/>
                </a:rPr>
                <a:t>Key components driving eco-innovation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95325" y="6038850"/>
            <a:ext cx="6858000" cy="2574888"/>
            <a:chOff x="0" y="0"/>
            <a:chExt cx="9144000" cy="343318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085800"/>
              <a:ext cx="9144000" cy="2347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  <a:spcBef>
                  <a:spcPct val="0"/>
                </a:spcBef>
              </a:pPr>
              <a:r>
                <a:rPr lang="en-US" sz="2499" strike="noStrike" u="none">
                  <a:solidFill>
                    <a:srgbClr val="4A8A4A"/>
                  </a:solidFill>
                  <a:latin typeface="Nyutro Sans"/>
                  <a:ea typeface="Nyutro Sans"/>
                  <a:cs typeface="Nyutro Sans"/>
                  <a:sym typeface="Nyutro Sans"/>
                </a:rPr>
                <a:t>IoT sensors collect real-time data on emissions, enabling businesses and individuals to make informed decisions and adjust their behaviors to reduce their carbon footprint effectively.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57150"/>
              <a:ext cx="9144000" cy="654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99"/>
                </a:lnSpc>
                <a:spcBef>
                  <a:spcPct val="0"/>
                </a:spcBef>
              </a:pPr>
              <a:r>
                <a:rPr lang="en-US" b="true" sz="2999" strike="noStrike" u="none">
                  <a:solidFill>
                    <a:srgbClr val="4A8A4A"/>
                  </a:solidFill>
                  <a:latin typeface="Nyutro Sans Bold"/>
                  <a:ea typeface="Nyutro Sans Bold"/>
                  <a:cs typeface="Nyutro Sans Bold"/>
                  <a:sym typeface="Nyutro Sans Bold"/>
                </a:rPr>
                <a:t>IoT Sensors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858125" y="6038850"/>
            <a:ext cx="6858000" cy="3013038"/>
            <a:chOff x="0" y="0"/>
            <a:chExt cx="9144000" cy="401738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085800"/>
              <a:ext cx="9144000" cy="2931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  <a:spcBef>
                  <a:spcPct val="0"/>
                </a:spcBef>
              </a:pPr>
              <a:r>
                <a:rPr lang="en-US" sz="2499" strike="noStrike" u="none">
                  <a:solidFill>
                    <a:srgbClr val="4A8A4A"/>
                  </a:solidFill>
                  <a:latin typeface="Nyutro Sans"/>
                  <a:ea typeface="Nyutro Sans"/>
                  <a:cs typeface="Nyutro Sans"/>
                  <a:sym typeface="Nyutro Sans"/>
                </a:rPr>
                <a:t>Machine learning algorithms analyze emissions data to predict trends and identify opportunities for emission reductions, enhancing the effectiveness of climate action initiatives across various sectors.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9144000" cy="654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99"/>
                </a:lnSpc>
                <a:spcBef>
                  <a:spcPct val="0"/>
                </a:spcBef>
              </a:pPr>
              <a:r>
                <a:rPr lang="en-US" b="true" sz="2999" strike="noStrike" u="none">
                  <a:solidFill>
                    <a:srgbClr val="4A8A4A"/>
                  </a:solidFill>
                  <a:latin typeface="Nyutro Sans Bold"/>
                  <a:ea typeface="Nyutro Sans Bold"/>
                  <a:cs typeface="Nyutro Sans Bold"/>
                  <a:sym typeface="Nyutro Sans Bold"/>
                </a:rPr>
                <a:t>Machine Learning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A8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6959600"/>
            <a:ext cx="6886575" cy="266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 strike="noStrike" u="none">
                <a:solidFill>
                  <a:srgbClr val="A7D49B"/>
                </a:solidFill>
                <a:latin typeface="Nyutro Sans Bold"/>
                <a:ea typeface="Nyutro Sans Bold"/>
                <a:cs typeface="Nyutro Sans Bold"/>
                <a:sym typeface="Nyutro Sans Bold"/>
              </a:rPr>
              <a:t>200,000 tons</a:t>
            </a:r>
            <a:r>
              <a:rPr lang="en-US" sz="2499" strike="noStrike" u="none">
                <a:solidFill>
                  <a:srgbClr val="A7D49B"/>
                </a:solidFill>
                <a:latin typeface="Nyutro Sans"/>
                <a:ea typeface="Nyutro Sans"/>
                <a:cs typeface="Nyutro Sans"/>
                <a:sym typeface="Nyutro Sans"/>
              </a:rPr>
              <a:t> of emissions saved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FFFFFF"/>
                </a:solidFill>
                <a:latin typeface="Nyutro Sans"/>
                <a:ea typeface="Nyutro Sans"/>
                <a:cs typeface="Nyutro Sans"/>
                <a:sym typeface="Nyutro Sans"/>
              </a:rPr>
              <a:t>Increased community engagement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FFFFFF"/>
                </a:solidFill>
                <a:latin typeface="Nyutro Sans"/>
                <a:ea typeface="Nyutro Sans"/>
                <a:cs typeface="Nyutro Sans"/>
                <a:sym typeface="Nyutro Sans"/>
              </a:rPr>
              <a:t>Alignment with SDGs: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trike="noStrike" u="none">
                <a:solidFill>
                  <a:srgbClr val="FFFFFF"/>
                </a:solidFill>
                <a:latin typeface="Nyutro Sans"/>
                <a:ea typeface="Nyutro Sans"/>
                <a:cs typeface="Nyutro Sans"/>
                <a:sym typeface="Nyutro Sans"/>
              </a:rPr>
              <a:t>4: Quality Education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trike="noStrike" u="none">
                <a:solidFill>
                  <a:srgbClr val="FFFFFF"/>
                </a:solidFill>
                <a:latin typeface="Nyutro Sans"/>
                <a:ea typeface="Nyutro Sans"/>
                <a:cs typeface="Nyutro Sans"/>
                <a:sym typeface="Nyutro Sans"/>
              </a:rPr>
              <a:t>11: Sustainable Cities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trike="noStrike" u="none">
                <a:solidFill>
                  <a:srgbClr val="FFFFFF"/>
                </a:solidFill>
                <a:latin typeface="Nyutro Sans"/>
                <a:ea typeface="Nyutro Sans"/>
                <a:cs typeface="Nyutro Sans"/>
                <a:sym typeface="Nyutro Sans"/>
              </a:rPr>
              <a:t>13: Climate Action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6750" y="742950"/>
            <a:ext cx="688657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00"/>
              </a:lnSpc>
              <a:spcBef>
                <a:spcPct val="0"/>
              </a:spcBef>
            </a:pPr>
            <a:r>
              <a:rPr lang="en-US" b="true" sz="9000" spc="-89" strike="noStrike" u="none">
                <a:solidFill>
                  <a:srgbClr val="FFFFFF"/>
                </a:solidFill>
                <a:latin typeface="Nyutro Sans Heavy"/>
                <a:ea typeface="Nyutro Sans Heavy"/>
                <a:cs typeface="Nyutro Sans Heavy"/>
                <a:sym typeface="Nyutro Sans Heavy"/>
              </a:rPr>
              <a:t>Impact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296400" y="666750"/>
            <a:ext cx="8324850" cy="8953500"/>
            <a:chOff x="0" y="0"/>
            <a:chExt cx="2576171" cy="27707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76172" cy="2770723"/>
            </a:xfrm>
            <a:custGeom>
              <a:avLst/>
              <a:gdLst/>
              <a:ahLst/>
              <a:cxnLst/>
              <a:rect r="r" b="b" t="t" l="l"/>
              <a:pathLst>
                <a:path h="2770723" w="2576172">
                  <a:moveTo>
                    <a:pt x="2088730" y="0"/>
                  </a:moveTo>
                  <a:lnTo>
                    <a:pt x="177673" y="0"/>
                  </a:lnTo>
                  <a:cubicBezTo>
                    <a:pt x="79547" y="0"/>
                    <a:pt x="0" y="79547"/>
                    <a:pt x="0" y="177673"/>
                  </a:cubicBezTo>
                  <a:lnTo>
                    <a:pt x="0" y="2593050"/>
                  </a:lnTo>
                  <a:cubicBezTo>
                    <a:pt x="0" y="2691176"/>
                    <a:pt x="79547" y="2770723"/>
                    <a:pt x="177673" y="2770723"/>
                  </a:cubicBezTo>
                  <a:lnTo>
                    <a:pt x="2398500" y="2770723"/>
                  </a:lnTo>
                  <a:cubicBezTo>
                    <a:pt x="2496626" y="2770723"/>
                    <a:pt x="2576172" y="2691176"/>
                    <a:pt x="2576172" y="2593050"/>
                  </a:cubicBezTo>
                  <a:lnTo>
                    <a:pt x="2576172" y="523958"/>
                  </a:lnTo>
                  <a:cubicBezTo>
                    <a:pt x="2576172" y="480251"/>
                    <a:pt x="2560063" y="438079"/>
                    <a:pt x="2530924" y="405503"/>
                  </a:cubicBezTo>
                  <a:lnTo>
                    <a:pt x="2221146" y="59214"/>
                  </a:lnTo>
                  <a:cubicBezTo>
                    <a:pt x="2187442" y="21536"/>
                    <a:pt x="2139283" y="0"/>
                    <a:pt x="208873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58" r="0" b="-258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A8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314700"/>
            <a:ext cx="18288000" cy="331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b="true" sz="9000" spc="-89" u="sng">
                <a:solidFill>
                  <a:srgbClr val="FFFFFF"/>
                </a:solidFill>
                <a:latin typeface="Nyutro Sans Heavy"/>
                <a:ea typeface="Nyutro Sans Heavy"/>
                <a:cs typeface="Nyutro Sans Heavy"/>
                <a:sym typeface="Nyutro Sans Heavy"/>
                <a:hlinkClick r:id="rId2" tooltip="https://drive.google.com/drive/folders/1XdnX4Oc7LZztAVlxGXKmC0DS72YeADw2?usp=drive_link"/>
              </a:rPr>
              <a:t>Data visuals, model insights, and  deployment.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Green Innovators</dc:description>
  <dc:identifier>DAG15c2rMts</dc:identifier>
  <dcterms:modified xsi:type="dcterms:W3CDTF">2011-08-01T06:04:30Z</dcterms:modified>
  <cp:revision>1</cp:revision>
  <dc:title>Presentation - Green Innovators</dc:title>
</cp:coreProperties>
</file>