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roxima Nova" charset="1" panose="02000506030000020004"/>
      <p:regular r:id="rId19"/>
    </p:embeddedFont>
    <p:embeddedFont>
      <p:font typeface="The Seasons" charset="1" panose="00000000000000000000"/>
      <p:regular r:id="rId20"/>
    </p:embeddedFont>
    <p:embeddedFont>
      <p:font typeface="The Seasons Bold" charset="1" panose="00000000000000000000"/>
      <p:regular r:id="rId21"/>
    </p:embeddedFont>
    <p:embeddedFont>
      <p:font typeface="Proxima Nova Bold" charset="1" panose="0200050603000002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10186" y="1562100"/>
            <a:ext cx="7467627" cy="8058150"/>
            <a:chOff x="0" y="0"/>
            <a:chExt cx="660400" cy="7126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712623"/>
            </a:xfrm>
            <a:custGeom>
              <a:avLst/>
              <a:gdLst/>
              <a:ahLst/>
              <a:cxnLst/>
              <a:rect r="r" b="b" t="t" l="l"/>
              <a:pathLst>
                <a:path h="712623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6277"/>
                  </a:cubicBezTo>
                  <a:lnTo>
                    <a:pt x="660400" y="712623"/>
                  </a:lnTo>
                  <a:lnTo>
                    <a:pt x="0" y="712623"/>
                  </a:lnTo>
                  <a:lnTo>
                    <a:pt x="0" y="32656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blipFill>
              <a:blip r:embed="rId2"/>
              <a:stretch>
                <a:fillRect l="0" t="-92" r="0" b="-9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05025" y="695325"/>
            <a:ext cx="14077950" cy="38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1"/>
              </a:lnSpc>
            </a:pPr>
            <a:r>
              <a:rPr lang="en-US" sz="2764" spc="138">
                <a:solidFill>
                  <a:srgbClr val="A7D7CC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750" y="4025901"/>
            <a:ext cx="4314825" cy="2301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99"/>
              </a:lnSpc>
              <a:spcBef>
                <a:spcPct val="0"/>
              </a:spcBef>
            </a:pPr>
            <a:r>
              <a:rPr lang="en-US" sz="8499" spc="84" strike="noStrike" u="none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Team </a:t>
            </a:r>
          </a:p>
          <a:p>
            <a:pPr algn="ctr" marL="0" indent="0" lvl="0">
              <a:lnSpc>
                <a:spcPts val="8499"/>
              </a:lnSpc>
              <a:spcBef>
                <a:spcPct val="0"/>
              </a:spcBef>
            </a:pPr>
            <a:r>
              <a:rPr lang="en-US" sz="8499" spc="84" strike="noStrike" u="none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YUE</a:t>
            </a:r>
          </a:p>
        </p:txBody>
      </p:sp>
      <p:sp>
        <p:nvSpPr>
          <p:cNvPr name="AutoShape 6" id="6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3352800"/>
            <a:ext cx="5448300" cy="5372100"/>
            <a:chOff x="0" y="0"/>
            <a:chExt cx="1015061" cy="1000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061" cy="1000864"/>
            </a:xfrm>
            <a:custGeom>
              <a:avLst/>
              <a:gdLst/>
              <a:ahLst/>
              <a:cxnLst/>
              <a:rect r="r" b="b" t="t" l="l"/>
              <a:pathLst>
                <a:path h="1000864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1000864"/>
                  </a:lnTo>
                  <a:lnTo>
                    <a:pt x="0" y="1000864"/>
                  </a:lnTo>
                  <a:close/>
                </a:path>
              </a:pathLst>
            </a:custGeom>
            <a:blipFill>
              <a:blip r:embed="rId2"/>
              <a:stretch>
                <a:fillRect l="-178" t="0" r="-178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 strike="noStrike" u="none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Youth Unemployment Prediction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419850" y="3352800"/>
            <a:ext cx="4314825" cy="1626870"/>
            <a:chOff x="0" y="0"/>
            <a:chExt cx="5753100" cy="21691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57531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Forecast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49350"/>
              <a:ext cx="575310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Insights on South Africa's youth unemployment rates.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C6F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953250"/>
            <a:ext cx="7191375" cy="1771650"/>
            <a:chOff x="0" y="0"/>
            <a:chExt cx="9588500" cy="23622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95885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Identified Trends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033" y="1342390"/>
              <a:ext cx="9582467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Significant patterns in youth unemployment reveal cyclical economic impacts.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96400" y="6953250"/>
            <a:ext cx="7191375" cy="1771650"/>
            <a:chOff x="0" y="0"/>
            <a:chExt cx="9588500" cy="2362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95885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Robustness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6033" y="1342390"/>
              <a:ext cx="9582467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Selected algorithms demonstrate strong predictive capabilities with minimal overfitting.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C6F7E2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Discussion &amp; Findings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Key Insights and Model Evaluation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Conclusion &amp; Future Work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Recap achievements and suggest improvements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750" y="6953250"/>
            <a:ext cx="5448300" cy="1771650"/>
            <a:chOff x="0" y="0"/>
            <a:chExt cx="7264400" cy="2362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Accurate Forecasting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Developed models that effectively predicted youth unemployment trends.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19850" y="6953250"/>
            <a:ext cx="5448300" cy="1771650"/>
            <a:chOff x="0" y="0"/>
            <a:chExt cx="7264400" cy="2362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Insights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Gained valuable understanding of influencing factors on predictions.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72950" y="6953250"/>
            <a:ext cx="5448300" cy="1771650"/>
            <a:chOff x="0" y="0"/>
            <a:chExt cx="7264400" cy="23622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Future Enhancements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Will incorporate advanced models and additional data features for accuracy.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9763125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Any Questions?</a:t>
            </a:r>
          </a:p>
        </p:txBody>
      </p:sp>
      <p:sp>
        <p:nvSpPr>
          <p:cNvPr name="AutoShape 3" id="3"/>
          <p:cNvSpPr/>
          <p:nvPr/>
        </p:nvSpPr>
        <p:spPr>
          <a:xfrm>
            <a:off x="-22" y="515778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66750" y="6777990"/>
            <a:ext cx="5448300" cy="1946910"/>
            <a:chOff x="0" y="0"/>
            <a:chExt cx="7264400" cy="259588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7264400" cy="1411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Khensani Emmelda Chabalala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4065" y="2096770"/>
              <a:ext cx="7250335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230072321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19850" y="6777990"/>
            <a:ext cx="5448300" cy="1946910"/>
            <a:chOff x="0" y="0"/>
            <a:chExt cx="7264400" cy="25958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7264400" cy="1411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Tshifhiwa Samuel Mphephu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065" y="2096770"/>
              <a:ext cx="7250335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222012773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172950" y="7280910"/>
            <a:ext cx="5448300" cy="1443990"/>
            <a:chOff x="0" y="0"/>
            <a:chExt cx="7264400" cy="19253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7264400" cy="741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Lindelani Prince Maseko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4065" y="1426210"/>
              <a:ext cx="7250335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231096429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80" strike="noStrike" u="none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The Youth Unemployment Challenge</a:t>
            </a:r>
          </a:p>
        </p:txBody>
      </p:sp>
      <p:sp>
        <p:nvSpPr>
          <p:cNvPr name="AutoShape 3" id="3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71241" y="6774180"/>
            <a:ext cx="8629650" cy="1950720"/>
            <a:chOff x="0" y="0"/>
            <a:chExt cx="11506200" cy="26009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81150"/>
              <a:ext cx="11500212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Youth unemployment in South Africa is a critical issue, requiring effective forecasting for policy and planning solutions.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506200" cy="1416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Addressing South Africa's pressing socio-economic issue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 spc="-80" strike="noStrike" u="none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Introduction to Forecasting</a:t>
            </a:r>
          </a:p>
        </p:txBody>
      </p:sp>
      <p:sp>
        <p:nvSpPr>
          <p:cNvPr name="AutoShape 3" id="3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C6F7E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71241" y="6383655"/>
            <a:ext cx="8629650" cy="2341245"/>
            <a:chOff x="0" y="0"/>
            <a:chExt cx="11506200" cy="31216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81150"/>
              <a:ext cx="11500212" cy="154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Accurate forecasting is vital for addressing socio-economic challenges, enabling policymakers to implement targeted interventions for youth unemployment.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1506200" cy="1416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Understanding Youth Unemployment for Effective Planning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 strike="noStrike" u="none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Project Objectives</a:t>
            </a:r>
          </a:p>
        </p:txBody>
      </p:sp>
      <p:sp>
        <p:nvSpPr>
          <p:cNvPr name="AutoShape 3" id="3"/>
          <p:cNvSpPr/>
          <p:nvPr/>
        </p:nvSpPr>
        <p:spPr>
          <a:xfrm>
            <a:off x="-11" y="336708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66750" y="42386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6400" y="42386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750" y="60293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6400" y="6029325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750" y="7818120"/>
            <a:ext cx="1133475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05025" y="4248150"/>
            <a:ext cx="5448300" cy="1236345"/>
            <a:chOff x="0" y="0"/>
            <a:chExt cx="7264400" cy="164846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Clean and organize data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Preparation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734675" y="4248150"/>
            <a:ext cx="5448300" cy="1236345"/>
            <a:chOff x="0" y="0"/>
            <a:chExt cx="7264400" cy="164846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Explore data patterns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Analysis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05025" y="6038850"/>
            <a:ext cx="5448300" cy="1236345"/>
            <a:chOff x="0" y="0"/>
            <a:chExt cx="7264400" cy="1648460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Create multiple models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Development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734675" y="6038850"/>
            <a:ext cx="5448300" cy="1236345"/>
            <a:chOff x="0" y="0"/>
            <a:chExt cx="7264400" cy="164846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Assess model performance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Evaluation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05025" y="7827645"/>
            <a:ext cx="5448300" cy="1236345"/>
            <a:chOff x="0" y="0"/>
            <a:chExt cx="7264400" cy="164846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14935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Predict unemployment rates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Forecasting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2457450"/>
            <a:ext cx="5448300" cy="4470805"/>
            <a:chOff x="0" y="0"/>
            <a:chExt cx="1015061" cy="832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419850" y="2463395"/>
            <a:ext cx="5448300" cy="4470805"/>
            <a:chOff x="0" y="0"/>
            <a:chExt cx="1015061" cy="83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3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2172950" y="2475286"/>
            <a:ext cx="5452633" cy="4458914"/>
            <a:chOff x="0" y="0"/>
            <a:chExt cx="1015868" cy="8307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868" cy="830730"/>
            </a:xfrm>
            <a:custGeom>
              <a:avLst/>
              <a:gdLst/>
              <a:ahLst/>
              <a:cxnLst/>
              <a:rect r="r" b="b" t="t" l="l"/>
              <a:pathLst>
                <a:path h="830730" w="1015868">
                  <a:moveTo>
                    <a:pt x="0" y="0"/>
                  </a:moveTo>
                  <a:lnTo>
                    <a:pt x="1015868" y="0"/>
                  </a:lnTo>
                  <a:lnTo>
                    <a:pt x="1015868" y="830730"/>
                  </a:lnTo>
                  <a:lnTo>
                    <a:pt x="0" y="830730"/>
                  </a:lnTo>
                  <a:close/>
                </a:path>
              </a:pathLst>
            </a:custGeom>
            <a:blipFill>
              <a:blip r:embed="rId4"/>
              <a:stretch>
                <a:fillRect l="-92" t="0" r="-92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66750" y="7829550"/>
            <a:ext cx="5448300" cy="1228725"/>
            <a:chOff x="0" y="0"/>
            <a:chExt cx="7264400" cy="16383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Global sources used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Data Collection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19850" y="7829550"/>
            <a:ext cx="5448300" cy="1228725"/>
            <a:chOff x="0" y="0"/>
            <a:chExt cx="7264400" cy="16383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Refining datasets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Data Cleaning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72950" y="7829550"/>
            <a:ext cx="5448300" cy="1228725"/>
            <a:chOff x="0" y="0"/>
            <a:chExt cx="7264400" cy="16383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Identifying patterns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Exploratory Analysis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Data and Methodology</a:t>
            </a:r>
          </a:p>
        </p:txBody>
      </p:sp>
      <p:sp>
        <p:nvSpPr>
          <p:cNvPr name="AutoShape 18" id="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Data and Methodology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Overview of Modeling Techniques and Evaluation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750" y="6953250"/>
            <a:ext cx="5448300" cy="1771650"/>
            <a:chOff x="0" y="0"/>
            <a:chExt cx="7264400" cy="2362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Modeling Approaches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Various machine learning models were applied for accurate forecasting.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19850" y="6562725"/>
            <a:ext cx="5448300" cy="2162175"/>
            <a:chOff x="0" y="0"/>
            <a:chExt cx="7264400" cy="28829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Evaluation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0" y="1342390"/>
              <a:ext cx="7259830" cy="154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Performance metrics were utilized to assess model effectiveness and reliability.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72950" y="6562725"/>
            <a:ext cx="5448300" cy="2162175"/>
            <a:chOff x="0" y="0"/>
            <a:chExt cx="7264400" cy="28829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Prediction Outcomes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70" y="1342390"/>
              <a:ext cx="7259830" cy="1540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Forecasts were generated to inform policy decisions on youth unemployment.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2457450"/>
            <a:ext cx="5448300" cy="4470805"/>
            <a:chOff x="0" y="0"/>
            <a:chExt cx="1015061" cy="832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419850" y="2463395"/>
            <a:ext cx="5448300" cy="4470805"/>
            <a:chOff x="0" y="0"/>
            <a:chExt cx="1015061" cy="83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3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2172950" y="2475286"/>
            <a:ext cx="5452633" cy="4458914"/>
            <a:chOff x="0" y="0"/>
            <a:chExt cx="1015868" cy="8307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868" cy="830730"/>
            </a:xfrm>
            <a:custGeom>
              <a:avLst/>
              <a:gdLst/>
              <a:ahLst/>
              <a:cxnLst/>
              <a:rect r="r" b="b" t="t" l="l"/>
              <a:pathLst>
                <a:path h="830730" w="1015868">
                  <a:moveTo>
                    <a:pt x="0" y="0"/>
                  </a:moveTo>
                  <a:lnTo>
                    <a:pt x="1015868" y="0"/>
                  </a:lnTo>
                  <a:lnTo>
                    <a:pt x="1015868" y="830730"/>
                  </a:lnTo>
                  <a:lnTo>
                    <a:pt x="0" y="830730"/>
                  </a:lnTo>
                  <a:close/>
                </a:path>
              </a:pathLst>
            </a:custGeom>
            <a:blipFill>
              <a:blip r:embed="rId4"/>
              <a:stretch>
                <a:fillRect l="-92" t="0" r="-92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66750" y="7829550"/>
            <a:ext cx="5448300" cy="1228725"/>
            <a:chOff x="0" y="0"/>
            <a:chExt cx="7264400" cy="16383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Youth rates over time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Unemployment Trends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19850" y="7829550"/>
            <a:ext cx="5448300" cy="1228725"/>
            <a:chOff x="0" y="0"/>
            <a:chExt cx="7264400" cy="16383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Key variable relationships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Correlation Insights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72950" y="7829550"/>
            <a:ext cx="5448300" cy="1228725"/>
            <a:chOff x="0" y="0"/>
            <a:chExt cx="7264400" cy="16383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Insights from peers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Comparative Analysis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Key Patterns and Correlations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6F7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cap="flat" w="28575">
            <a:solidFill>
              <a:srgbClr val="004D4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2341245"/>
            <a:chOff x="0" y="0"/>
            <a:chExt cx="22606000" cy="31216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569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000"/>
                </a:lnSpc>
                <a:spcBef>
                  <a:spcPct val="0"/>
                </a:spcBef>
              </a:pPr>
              <a:r>
                <a:rPr lang="en-US" sz="8000" spc="-80" strike="noStrike" u="none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Model Development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78075"/>
              <a:ext cx="226060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  <a:spcBef>
                  <a:spcPct val="0"/>
                </a:spcBef>
              </a:pPr>
              <a:r>
                <a:rPr lang="en-US" b="true" sz="3600" strike="noStrike" u="non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Overview of Machine Learning Models Applied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66750" y="6953250"/>
            <a:ext cx="5448300" cy="1771650"/>
            <a:chOff x="0" y="0"/>
            <a:chExt cx="7264400" cy="23622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Random Forest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Ensemble method combining multiple decision trees for improved accuracy.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19850" y="6953250"/>
            <a:ext cx="5448300" cy="1771650"/>
            <a:chOff x="0" y="0"/>
            <a:chExt cx="7264400" cy="236220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Linear Regression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Baseline model predicting outcomes using a linear approach.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72950" y="6953250"/>
            <a:ext cx="5448300" cy="1771650"/>
            <a:chOff x="0" y="0"/>
            <a:chExt cx="7264400" cy="23622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ElasticNet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570" y="1342390"/>
              <a:ext cx="7259830" cy="1019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Combines L1 and L2 regularization for optimal feature selection.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2457450"/>
            <a:ext cx="5448300" cy="4470805"/>
            <a:chOff x="0" y="0"/>
            <a:chExt cx="1015061" cy="8329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6419850" y="2463395"/>
            <a:ext cx="5448300" cy="4470805"/>
            <a:chOff x="0" y="0"/>
            <a:chExt cx="1015061" cy="8329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5061" cy="832946"/>
            </a:xfrm>
            <a:custGeom>
              <a:avLst/>
              <a:gdLst/>
              <a:ahLst/>
              <a:cxnLst/>
              <a:rect r="r" b="b" t="t" l="l"/>
              <a:pathLst>
                <a:path h="832946" w="1015061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3"/>
              <a:stretch>
                <a:fillRect l="-265" t="0" r="-265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2172950" y="2475286"/>
            <a:ext cx="5452633" cy="4458914"/>
            <a:chOff x="0" y="0"/>
            <a:chExt cx="1015868" cy="8307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15868" cy="830730"/>
            </a:xfrm>
            <a:custGeom>
              <a:avLst/>
              <a:gdLst/>
              <a:ahLst/>
              <a:cxnLst/>
              <a:rect r="r" b="b" t="t" l="l"/>
              <a:pathLst>
                <a:path h="830730" w="1015868">
                  <a:moveTo>
                    <a:pt x="0" y="0"/>
                  </a:moveTo>
                  <a:lnTo>
                    <a:pt x="1015868" y="0"/>
                  </a:lnTo>
                  <a:lnTo>
                    <a:pt x="1015868" y="830730"/>
                  </a:lnTo>
                  <a:lnTo>
                    <a:pt x="0" y="830730"/>
                  </a:lnTo>
                  <a:close/>
                </a:path>
              </a:pathLst>
            </a:custGeom>
            <a:blipFill>
              <a:blip r:embed="rId4"/>
              <a:stretch>
                <a:fillRect l="-92" t="0" r="-92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666750" y="7829550"/>
            <a:ext cx="5448300" cy="1228725"/>
            <a:chOff x="0" y="0"/>
            <a:chExt cx="7264400" cy="16383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Best model outcome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ElasticNet Performance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19850" y="7829550"/>
            <a:ext cx="5448300" cy="1228725"/>
            <a:chOff x="0" y="0"/>
            <a:chExt cx="7264400" cy="16383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Key predictors identified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Feature Importance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172950" y="7829550"/>
            <a:ext cx="5448300" cy="1228725"/>
            <a:chOff x="0" y="0"/>
            <a:chExt cx="7264400" cy="16383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139190"/>
              <a:ext cx="7264400" cy="499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Close to actual values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7264400" cy="743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60"/>
                </a:lnSpc>
              </a:pPr>
              <a:r>
                <a:rPr lang="en-US" b="true" sz="3600" strike="noStrike" u="non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Prediction Accuracy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6750" y="714375"/>
            <a:ext cx="16954500" cy="116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Model Results and Insights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cap="flat" w="28575">
            <a:solidFill>
              <a:srgbClr val="A7D7C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Team [Team Name]</dc:description>
  <dc:identifier>DAG2M55czw8</dc:identifier>
  <dcterms:modified xsi:type="dcterms:W3CDTF">2011-08-01T06:04:30Z</dcterms:modified>
  <cp:revision>1</cp:revision>
  <dc:title>Presentation - Team [Team Name]</dc:title>
</cp:coreProperties>
</file>