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roxima Nova" charset="1" panose="02000506030000020004"/>
      <p:regular r:id="rId20"/>
    </p:embeddedFont>
    <p:embeddedFont>
      <p:font typeface="The Seasons" charset="1" panose="00000000000000000000"/>
      <p:regular r:id="rId21"/>
    </p:embeddedFont>
    <p:embeddedFont>
      <p:font typeface="The Seasons Bold" charset="1" panose="00000000000000000000"/>
      <p:regular r:id="rId22"/>
    </p:embeddedFont>
    <p:embeddedFont>
      <p:font typeface="Proxima Nova Bold" charset="1" panose="02000506030000020004"/>
      <p:regular r:id="rId23"/>
    </p:embeddedFont>
    <p:embeddedFont>
      <p:font typeface="Arimo" charset="1" panose="020B0604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unemployment-predictions.vercel.app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10186" y="1562100"/>
            <a:ext cx="7467627" cy="8058150"/>
            <a:chOff x="0" y="0"/>
            <a:chExt cx="660400" cy="7126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712623"/>
            </a:xfrm>
            <a:custGeom>
              <a:avLst/>
              <a:gdLst/>
              <a:ahLst/>
              <a:cxnLst/>
              <a:rect r="r" b="b" t="t" l="l"/>
              <a:pathLst>
                <a:path h="712623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6277"/>
                  </a:cubicBezTo>
                  <a:lnTo>
                    <a:pt x="660400" y="712623"/>
                  </a:lnTo>
                  <a:lnTo>
                    <a:pt x="0" y="712623"/>
                  </a:lnTo>
                  <a:lnTo>
                    <a:pt x="0" y="32656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blipFill>
              <a:blip r:embed="rId2"/>
              <a:stretch>
                <a:fillRect l="0" t="-92" r="0" b="-92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105025" y="695325"/>
            <a:ext cx="14077950" cy="387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1"/>
              </a:lnSpc>
            </a:pPr>
            <a:r>
              <a:rPr lang="en-US" sz="2764" spc="138">
                <a:solidFill>
                  <a:srgbClr val="A7D7CC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6750" y="4025901"/>
            <a:ext cx="4314825" cy="2301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99"/>
              </a:lnSpc>
              <a:spcBef>
                <a:spcPct val="0"/>
              </a:spcBef>
            </a:pPr>
            <a:r>
              <a:rPr lang="en-US" sz="8499" spc="84" strike="noStrike" u="none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Team </a:t>
            </a:r>
          </a:p>
          <a:p>
            <a:pPr algn="ctr" marL="0" indent="0" lvl="0">
              <a:lnSpc>
                <a:spcPts val="8499"/>
              </a:lnSpc>
              <a:spcBef>
                <a:spcPct val="0"/>
              </a:spcBef>
            </a:pPr>
            <a:r>
              <a:rPr lang="en-US" sz="8499" spc="84" strike="noStrike" u="none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YUE</a:t>
            </a:r>
          </a:p>
        </p:txBody>
      </p:sp>
      <p:sp>
        <p:nvSpPr>
          <p:cNvPr name="AutoShape 6" id="6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cap="flat" w="28575">
            <a:solidFill>
              <a:srgbClr val="A7D7C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F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3205373"/>
            <a:ext cx="8759094" cy="5780279"/>
            <a:chOff x="0" y="0"/>
            <a:chExt cx="1662729" cy="10972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2729" cy="1097264"/>
            </a:xfrm>
            <a:custGeom>
              <a:avLst/>
              <a:gdLst/>
              <a:ahLst/>
              <a:cxnLst/>
              <a:rect r="r" b="b" t="t" l="l"/>
              <a:pathLst>
                <a:path h="1097264" w="1662729">
                  <a:moveTo>
                    <a:pt x="0" y="0"/>
                  </a:moveTo>
                  <a:lnTo>
                    <a:pt x="1662729" y="0"/>
                  </a:lnTo>
                  <a:lnTo>
                    <a:pt x="1662729" y="1097264"/>
                  </a:lnTo>
                  <a:lnTo>
                    <a:pt x="0" y="1097264"/>
                  </a:lnTo>
                  <a:close/>
                </a:path>
              </a:pathLst>
            </a:custGeom>
            <a:blipFill>
              <a:blip r:embed="rId2"/>
              <a:stretch>
                <a:fillRect l="-568" t="0" r="-568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666750" y="714375"/>
            <a:ext cx="16954500" cy="116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</a:pPr>
            <a:r>
              <a:rPr lang="en-US" sz="8000" spc="-80" strike="noStrike" u="none">
                <a:solidFill>
                  <a:srgbClr val="00796B"/>
                </a:solidFill>
                <a:latin typeface="The Seasons"/>
                <a:ea typeface="The Seasons"/>
                <a:cs typeface="The Seasons"/>
                <a:sym typeface="The Seasons"/>
              </a:rPr>
              <a:t>Youth Unemployment Prediction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905626" y="3854259"/>
            <a:ext cx="4314825" cy="1626870"/>
            <a:chOff x="0" y="0"/>
            <a:chExt cx="5753100" cy="216916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57531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Forecast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49350"/>
              <a:ext cx="5753100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Insights on South Africa's youth unemployment rates.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cap="flat" w="28575">
            <a:solidFill>
              <a:srgbClr val="004D4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4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cap="flat" w="28575">
            <a:solidFill>
              <a:srgbClr val="C6F7E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66750" y="1219618"/>
            <a:ext cx="16427313" cy="6615223"/>
            <a:chOff x="0" y="0"/>
            <a:chExt cx="21903084" cy="882029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6675"/>
              <a:ext cx="21903084" cy="1500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51"/>
                </a:lnSpc>
                <a:spcBef>
                  <a:spcPct val="0"/>
                </a:spcBef>
              </a:pPr>
              <a:r>
                <a:rPr lang="en-US" sz="7751" spc="-77" strike="noStrike" u="none">
                  <a:solidFill>
                    <a:srgbClr val="C6F7E2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Deployment Steps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03834"/>
              <a:ext cx="21903084" cy="65164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6"/>
                </a:lnSpc>
              </a:pPr>
              <a:r>
                <a:rPr lang="en-US" sz="3488" b="tru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-Deployed the model with FastAPI with docker</a:t>
              </a:r>
            </a:p>
            <a:p>
              <a:pPr algn="l">
                <a:lnSpc>
                  <a:spcPts val="3836"/>
                </a:lnSpc>
              </a:pPr>
            </a:p>
            <a:p>
              <a:pPr algn="l">
                <a:lnSpc>
                  <a:spcPts val="3836"/>
                </a:lnSpc>
              </a:pPr>
              <a:r>
                <a:rPr lang="en-US" sz="3488">
                  <a:solidFill>
                    <a:srgbClr val="A7D7CC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-T</a:t>
              </a:r>
              <a:r>
                <a:rPr lang="en-US" sz="3488" b="tru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ested locally with docker desktop</a:t>
              </a:r>
            </a:p>
            <a:p>
              <a:pPr algn="l">
                <a:lnSpc>
                  <a:spcPts val="3836"/>
                </a:lnSpc>
              </a:pPr>
            </a:p>
            <a:p>
              <a:pPr algn="l">
                <a:lnSpc>
                  <a:spcPts val="3836"/>
                </a:lnSpc>
              </a:pPr>
              <a:r>
                <a:rPr lang="en-US" sz="3488">
                  <a:solidFill>
                    <a:srgbClr val="A7D7CC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-P</a:t>
              </a:r>
              <a:r>
                <a:rPr lang="en-US" sz="3488" b="tru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ushed to dockerhub </a:t>
              </a:r>
            </a:p>
            <a:p>
              <a:pPr algn="l">
                <a:lnSpc>
                  <a:spcPts val="3836"/>
                </a:lnSpc>
              </a:pPr>
            </a:p>
            <a:p>
              <a:pPr algn="l">
                <a:lnSpc>
                  <a:spcPts val="3836"/>
                </a:lnSpc>
              </a:pPr>
              <a:r>
                <a:rPr lang="en-US" sz="3488">
                  <a:solidFill>
                    <a:srgbClr val="A7D7CC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-U</a:t>
              </a:r>
              <a:r>
                <a:rPr lang="en-US" sz="3488" b="tru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se that image to host on render</a:t>
              </a:r>
            </a:p>
            <a:p>
              <a:pPr algn="l">
                <a:lnSpc>
                  <a:spcPts val="3836"/>
                </a:lnSpc>
              </a:pPr>
            </a:p>
            <a:p>
              <a:pPr algn="l">
                <a:lnSpc>
                  <a:spcPts val="3836"/>
                </a:lnSpc>
              </a:pPr>
              <a:r>
                <a:rPr lang="en-US" sz="3488">
                  <a:solidFill>
                    <a:srgbClr val="A7D7CC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-S</a:t>
              </a:r>
              <a:r>
                <a:rPr lang="en-US" sz="3488" b="tru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etup the GitHub workflow pipelines for CI/CD</a:t>
              </a:r>
            </a:p>
            <a:p>
              <a:pPr algn="l" marL="0" indent="0" lvl="0">
                <a:lnSpc>
                  <a:spcPts val="3836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5938" y="2156935"/>
            <a:ext cx="16954500" cy="116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</a:pPr>
            <a:r>
              <a:rPr lang="en-US" sz="8000" spc="-80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Demonstration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13164" y="4682807"/>
            <a:ext cx="11461671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C6F7E2"/>
                </a:solidFill>
                <a:latin typeface="Arimo"/>
                <a:ea typeface="Arimo"/>
                <a:cs typeface="Arimo"/>
                <a:sym typeface="Arimo"/>
                <a:hlinkClick r:id="rId2" tooltip="https://unemployment-predictions.vercel.app"/>
              </a:rPr>
              <a:t>https://unemployment-predictions.vercel.app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C6F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cap="flat" w="28575">
            <a:solidFill>
              <a:srgbClr val="004D4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66750" y="666750"/>
            <a:ext cx="16954500" cy="2341245"/>
            <a:chOff x="0" y="0"/>
            <a:chExt cx="22606000" cy="312166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7625"/>
              <a:ext cx="22606000" cy="15695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000"/>
                </a:lnSpc>
                <a:spcBef>
                  <a:spcPct val="0"/>
                </a:spcBef>
              </a:pPr>
              <a:r>
                <a:rPr lang="en-US" sz="8000" spc="-80" strike="noStrike" u="none">
                  <a:solidFill>
                    <a:srgbClr val="00796B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Conclusion &amp; Future Work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78075"/>
              <a:ext cx="226060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Recap achievements and suggest improvements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66750" y="6953250"/>
            <a:ext cx="5448300" cy="1771650"/>
            <a:chOff x="0" y="0"/>
            <a:chExt cx="7264400" cy="23622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Accurate Forecasting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570" y="1342390"/>
              <a:ext cx="7259830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Developed models that effectively predicted youth unemployment trends.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419850" y="6953250"/>
            <a:ext cx="5448300" cy="1771650"/>
            <a:chOff x="0" y="0"/>
            <a:chExt cx="7264400" cy="236220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Model Insights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570" y="1342390"/>
              <a:ext cx="7259830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Gained valuable understanding of influencing factors on predictions.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172950" y="6953250"/>
            <a:ext cx="5448300" cy="1771650"/>
            <a:chOff x="0" y="0"/>
            <a:chExt cx="7264400" cy="236220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Future Enhancements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570" y="1342390"/>
              <a:ext cx="7259830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Will incorporate advanced models and additional data features for accuracy.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04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14375"/>
            <a:ext cx="9763125" cy="116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</a:pPr>
            <a:r>
              <a:rPr lang="en-US" sz="8000" spc="-80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Any Questions?</a:t>
            </a:r>
          </a:p>
        </p:txBody>
      </p:sp>
      <p:sp>
        <p:nvSpPr>
          <p:cNvPr name="AutoShape 3" id="3"/>
          <p:cNvSpPr/>
          <p:nvPr/>
        </p:nvSpPr>
        <p:spPr>
          <a:xfrm>
            <a:off x="-22" y="5157788"/>
            <a:ext cx="18288022" cy="0"/>
          </a:xfrm>
          <a:prstGeom prst="line">
            <a:avLst/>
          </a:prstGeom>
          <a:ln cap="flat" w="28575">
            <a:solidFill>
              <a:srgbClr val="A7D7C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666750" y="6777990"/>
            <a:ext cx="5448300" cy="1946910"/>
            <a:chOff x="0" y="0"/>
            <a:chExt cx="7264400" cy="259588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7264400" cy="1411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Khensani Emmelda Chabalala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4065" y="2096770"/>
              <a:ext cx="7250335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230072321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419850" y="6777990"/>
            <a:ext cx="5448300" cy="1946910"/>
            <a:chOff x="0" y="0"/>
            <a:chExt cx="7264400" cy="259588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7264400" cy="1411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Tshifhiwa Samuel Mphephu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4065" y="2096770"/>
              <a:ext cx="7250335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222012773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172950" y="7280910"/>
            <a:ext cx="5448300" cy="1443990"/>
            <a:chOff x="0" y="0"/>
            <a:chExt cx="7264400" cy="192532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7264400" cy="741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Lindelani Prince Maseko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4065" y="1426210"/>
              <a:ext cx="7250335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231096429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cap="flat" w="28575">
            <a:solidFill>
              <a:srgbClr val="A7D7C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6F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14375"/>
            <a:ext cx="16954500" cy="116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</a:pPr>
            <a:r>
              <a:rPr lang="en-US" sz="8000" spc="-80" strike="noStrike" u="none">
                <a:solidFill>
                  <a:srgbClr val="00796B"/>
                </a:solidFill>
                <a:latin typeface="The Seasons"/>
                <a:ea typeface="The Seasons"/>
                <a:cs typeface="The Seasons"/>
                <a:sym typeface="The Seasons"/>
              </a:rPr>
              <a:t>Project Objectives</a:t>
            </a:r>
          </a:p>
        </p:txBody>
      </p:sp>
      <p:sp>
        <p:nvSpPr>
          <p:cNvPr name="AutoShape 3" id="3"/>
          <p:cNvSpPr/>
          <p:nvPr/>
        </p:nvSpPr>
        <p:spPr>
          <a:xfrm>
            <a:off x="-11" y="3367088"/>
            <a:ext cx="18288022" cy="0"/>
          </a:xfrm>
          <a:prstGeom prst="line">
            <a:avLst/>
          </a:prstGeom>
          <a:ln cap="flat" w="28575">
            <a:solidFill>
              <a:srgbClr val="004D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66750" y="4238625"/>
            <a:ext cx="1133475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004D4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96400" y="4238625"/>
            <a:ext cx="1133475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004D4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6750" y="6029325"/>
            <a:ext cx="1133475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004D4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96400" y="6029325"/>
            <a:ext cx="1133475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004D4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6750" y="7818120"/>
            <a:ext cx="1133475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004D4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05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105025" y="4248150"/>
            <a:ext cx="5448300" cy="1236345"/>
            <a:chOff x="0" y="0"/>
            <a:chExt cx="7264400" cy="164846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14935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Clean and organize data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Preparation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734675" y="4248150"/>
            <a:ext cx="5448300" cy="1236345"/>
            <a:chOff x="0" y="0"/>
            <a:chExt cx="7264400" cy="164846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14935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Explore data patterns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Analysis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105025" y="6038850"/>
            <a:ext cx="5448300" cy="1236345"/>
            <a:chOff x="0" y="0"/>
            <a:chExt cx="7264400" cy="164846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14935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Create multiple models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Development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734675" y="6038850"/>
            <a:ext cx="5448300" cy="1236345"/>
            <a:chOff x="0" y="0"/>
            <a:chExt cx="7264400" cy="1648460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114935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Assess model performance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Evaluation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105025" y="7827645"/>
            <a:ext cx="5448300" cy="1236345"/>
            <a:chOff x="0" y="0"/>
            <a:chExt cx="7264400" cy="1648460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14935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Predict unemployment rates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Forecasting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cap="flat" w="28575">
            <a:solidFill>
              <a:srgbClr val="004D4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C6F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14375"/>
            <a:ext cx="16954500" cy="116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 spc="-80" strike="noStrike" u="none">
                <a:solidFill>
                  <a:srgbClr val="00796B"/>
                </a:solidFill>
                <a:latin typeface="The Seasons"/>
                <a:ea typeface="The Seasons"/>
                <a:cs typeface="The Seasons"/>
                <a:sym typeface="The Seasons"/>
              </a:rPr>
              <a:t>The Youth Unemployment Challenge</a:t>
            </a:r>
          </a:p>
        </p:txBody>
      </p:sp>
      <p:sp>
        <p:nvSpPr>
          <p:cNvPr name="AutoShape 3" id="3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cap="flat" w="28575">
            <a:solidFill>
              <a:srgbClr val="004D4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671241" y="6774180"/>
            <a:ext cx="8629650" cy="1950720"/>
            <a:chOff x="0" y="0"/>
            <a:chExt cx="11506200" cy="260096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581150"/>
              <a:ext cx="11500212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Youth unemployment in South Africa is a critical issue, requiring effective forecasting for policy and planning solutions.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1506200" cy="1416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Addressing South Africa's pressing socio-economic issue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4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14375"/>
            <a:ext cx="16954500" cy="116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 spc="-80" strike="noStrike" u="none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Introduction to Forecasting</a:t>
            </a:r>
          </a:p>
        </p:txBody>
      </p:sp>
      <p:sp>
        <p:nvSpPr>
          <p:cNvPr name="AutoShape 3" id="3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cap="flat" w="28575">
            <a:solidFill>
              <a:srgbClr val="C6F7E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671241" y="6383655"/>
            <a:ext cx="8629650" cy="2341245"/>
            <a:chOff x="0" y="0"/>
            <a:chExt cx="11506200" cy="312166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581150"/>
              <a:ext cx="11500212" cy="1540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Accurate forecasting is vital for addressing socio-economic challenges, enabling policymakers to implement targeted interventions for youth unemployment.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1506200" cy="1416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Understanding Youth Unemployment for Effective Planning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2457450"/>
            <a:ext cx="5448300" cy="4470805"/>
            <a:chOff x="0" y="0"/>
            <a:chExt cx="1015061" cy="8329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5061" cy="832946"/>
            </a:xfrm>
            <a:custGeom>
              <a:avLst/>
              <a:gdLst/>
              <a:ahLst/>
              <a:cxnLst/>
              <a:rect r="r" b="b" t="t" l="l"/>
              <a:pathLst>
                <a:path h="832946" w="1015061">
                  <a:moveTo>
                    <a:pt x="0" y="0"/>
                  </a:moveTo>
                  <a:lnTo>
                    <a:pt x="1015061" y="0"/>
                  </a:lnTo>
                  <a:lnTo>
                    <a:pt x="1015061" y="832946"/>
                  </a:lnTo>
                  <a:lnTo>
                    <a:pt x="0" y="832946"/>
                  </a:lnTo>
                  <a:close/>
                </a:path>
              </a:pathLst>
            </a:custGeom>
            <a:blipFill>
              <a:blip r:embed="rId2"/>
              <a:stretch>
                <a:fillRect l="-265" t="0" r="-265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6419850" y="2463395"/>
            <a:ext cx="5448300" cy="4470805"/>
            <a:chOff x="0" y="0"/>
            <a:chExt cx="1015061" cy="8329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5061" cy="832946"/>
            </a:xfrm>
            <a:custGeom>
              <a:avLst/>
              <a:gdLst/>
              <a:ahLst/>
              <a:cxnLst/>
              <a:rect r="r" b="b" t="t" l="l"/>
              <a:pathLst>
                <a:path h="832946" w="1015061">
                  <a:moveTo>
                    <a:pt x="0" y="0"/>
                  </a:moveTo>
                  <a:lnTo>
                    <a:pt x="1015061" y="0"/>
                  </a:lnTo>
                  <a:lnTo>
                    <a:pt x="1015061" y="832946"/>
                  </a:lnTo>
                  <a:lnTo>
                    <a:pt x="0" y="832946"/>
                  </a:lnTo>
                  <a:close/>
                </a:path>
              </a:pathLst>
            </a:custGeom>
            <a:blipFill>
              <a:blip r:embed="rId3"/>
              <a:stretch>
                <a:fillRect l="-265" t="0" r="-265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2172950" y="2475286"/>
            <a:ext cx="5452633" cy="4458914"/>
            <a:chOff x="0" y="0"/>
            <a:chExt cx="1015868" cy="8307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5868" cy="830730"/>
            </a:xfrm>
            <a:custGeom>
              <a:avLst/>
              <a:gdLst/>
              <a:ahLst/>
              <a:cxnLst/>
              <a:rect r="r" b="b" t="t" l="l"/>
              <a:pathLst>
                <a:path h="830730" w="1015868">
                  <a:moveTo>
                    <a:pt x="0" y="0"/>
                  </a:moveTo>
                  <a:lnTo>
                    <a:pt x="1015868" y="0"/>
                  </a:lnTo>
                  <a:lnTo>
                    <a:pt x="1015868" y="830730"/>
                  </a:lnTo>
                  <a:lnTo>
                    <a:pt x="0" y="830730"/>
                  </a:lnTo>
                  <a:close/>
                </a:path>
              </a:pathLst>
            </a:custGeom>
            <a:blipFill>
              <a:blip r:embed="rId4"/>
              <a:stretch>
                <a:fillRect l="0" t="-2189" r="0" b="-2189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666750" y="7829550"/>
            <a:ext cx="5448300" cy="1228725"/>
            <a:chOff x="0" y="0"/>
            <a:chExt cx="7264400" cy="16383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13919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Global sources used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Data Collection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419850" y="7829550"/>
            <a:ext cx="5448300" cy="1228725"/>
            <a:chOff x="0" y="0"/>
            <a:chExt cx="7264400" cy="16383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13919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Refining datasets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Data Cleaning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72950" y="7829550"/>
            <a:ext cx="5448300" cy="1228725"/>
            <a:chOff x="0" y="0"/>
            <a:chExt cx="7264400" cy="163830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113919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Identifying patterns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Exploratory Analysis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66750" y="714375"/>
            <a:ext cx="16954500" cy="116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</a:pPr>
            <a:r>
              <a:rPr lang="en-US" sz="8000" spc="-80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Data and Methodology</a:t>
            </a:r>
          </a:p>
        </p:txBody>
      </p:sp>
      <p:sp>
        <p:nvSpPr>
          <p:cNvPr name="AutoShape 18" id="18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cap="flat" w="28575">
            <a:solidFill>
              <a:srgbClr val="A7D7C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C6F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cap="flat" w="28575">
            <a:solidFill>
              <a:srgbClr val="004D4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66750" y="666750"/>
            <a:ext cx="16954500" cy="2341245"/>
            <a:chOff x="0" y="0"/>
            <a:chExt cx="22606000" cy="312166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7625"/>
              <a:ext cx="22606000" cy="15695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000"/>
                </a:lnSpc>
                <a:spcBef>
                  <a:spcPct val="0"/>
                </a:spcBef>
              </a:pPr>
              <a:r>
                <a:rPr lang="en-US" sz="8000" spc="-80" strike="noStrike" u="none">
                  <a:solidFill>
                    <a:srgbClr val="00796B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Data and Methodology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78075"/>
              <a:ext cx="226060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Overview of Modeling Techniques and Evaluation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66750" y="6953250"/>
            <a:ext cx="5448300" cy="1771650"/>
            <a:chOff x="0" y="0"/>
            <a:chExt cx="7264400" cy="23622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Modeling Approaches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570" y="1342390"/>
              <a:ext cx="7259830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Various machine learning models were applied for accurate forecasting.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419850" y="6562725"/>
            <a:ext cx="5448300" cy="2162175"/>
            <a:chOff x="0" y="0"/>
            <a:chExt cx="7264400" cy="288290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Model Evaluation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570" y="1342390"/>
              <a:ext cx="7259830" cy="1540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Performance metrics were utilized to assess model effectiveness and reliability.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172950" y="6562725"/>
            <a:ext cx="5448300" cy="2162175"/>
            <a:chOff x="0" y="0"/>
            <a:chExt cx="7264400" cy="288290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Prediction Outcomes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570" y="1342390"/>
              <a:ext cx="7259830" cy="1540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Forecasts were generated to inform policy decisions on youth unemployment.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36970"/>
            <a:ext cx="6134107" cy="4035215"/>
            <a:chOff x="0" y="0"/>
            <a:chExt cx="1266197" cy="8329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6197" cy="832946"/>
            </a:xfrm>
            <a:custGeom>
              <a:avLst/>
              <a:gdLst/>
              <a:ahLst/>
              <a:cxnLst/>
              <a:rect r="r" b="b" t="t" l="l"/>
              <a:pathLst>
                <a:path h="832946" w="1266197">
                  <a:moveTo>
                    <a:pt x="0" y="0"/>
                  </a:moveTo>
                  <a:lnTo>
                    <a:pt x="1266197" y="0"/>
                  </a:lnTo>
                  <a:lnTo>
                    <a:pt x="1266197" y="832946"/>
                  </a:lnTo>
                  <a:lnTo>
                    <a:pt x="0" y="832946"/>
                  </a:lnTo>
                  <a:close/>
                </a:path>
              </a:pathLst>
            </a:custGeom>
            <a:blipFill>
              <a:blip r:embed="rId2"/>
              <a:stretch>
                <a:fillRect l="-11479" t="0" r="-11479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0683093" y="2625120"/>
            <a:ext cx="5452633" cy="4458914"/>
            <a:chOff x="0" y="0"/>
            <a:chExt cx="1015868" cy="8307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5868" cy="830730"/>
            </a:xfrm>
            <a:custGeom>
              <a:avLst/>
              <a:gdLst/>
              <a:ahLst/>
              <a:cxnLst/>
              <a:rect r="r" b="b" t="t" l="l"/>
              <a:pathLst>
                <a:path h="830730" w="1015868">
                  <a:moveTo>
                    <a:pt x="0" y="0"/>
                  </a:moveTo>
                  <a:lnTo>
                    <a:pt x="1015868" y="0"/>
                  </a:lnTo>
                  <a:lnTo>
                    <a:pt x="1015868" y="830730"/>
                  </a:lnTo>
                  <a:lnTo>
                    <a:pt x="0" y="830730"/>
                  </a:lnTo>
                  <a:close/>
                </a:path>
              </a:pathLst>
            </a:custGeom>
            <a:blipFill>
              <a:blip r:embed="rId3"/>
              <a:stretch>
                <a:fillRect l="0" t="-2189" r="0" b="-2189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AutoShape 6" id="6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cap="flat" w="28575">
            <a:solidFill>
              <a:srgbClr val="A7D7C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36340" y="7829550"/>
            <a:ext cx="5448300" cy="1228725"/>
            <a:chOff x="0" y="0"/>
            <a:chExt cx="7264400" cy="163830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13919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Youth rates over time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Unemployment Trends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683093" y="7826984"/>
            <a:ext cx="5448300" cy="1228725"/>
            <a:chOff x="0" y="0"/>
            <a:chExt cx="7264400" cy="163830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13919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Insights from peers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Comparative Analysis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66750" y="714375"/>
            <a:ext cx="16954500" cy="116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</a:pPr>
            <a:r>
              <a:rPr lang="en-US" sz="8000" spc="-80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Key Patterns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F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cap="flat" w="28575">
            <a:solidFill>
              <a:srgbClr val="004D4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66750" y="666750"/>
            <a:ext cx="16954500" cy="2341245"/>
            <a:chOff x="0" y="0"/>
            <a:chExt cx="22606000" cy="312166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7625"/>
              <a:ext cx="22606000" cy="15695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000"/>
                </a:lnSpc>
                <a:spcBef>
                  <a:spcPct val="0"/>
                </a:spcBef>
              </a:pPr>
              <a:r>
                <a:rPr lang="en-US" sz="8000" spc="-80" strike="noStrike" u="none">
                  <a:solidFill>
                    <a:srgbClr val="00796B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Model Evaluation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78075"/>
              <a:ext cx="226060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Overview of Machine Learning Models Applied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344940" y="3699294"/>
            <a:ext cx="4396723" cy="2874358"/>
          </a:xfrm>
          <a:custGeom>
            <a:avLst/>
            <a:gdLst/>
            <a:ahLst/>
            <a:cxnLst/>
            <a:rect r="r" b="b" t="t" l="l"/>
            <a:pathLst>
              <a:path h="2874358" w="4396723">
                <a:moveTo>
                  <a:pt x="0" y="0"/>
                </a:moveTo>
                <a:lnTo>
                  <a:pt x="4396723" y="0"/>
                </a:lnTo>
                <a:lnTo>
                  <a:pt x="4396723" y="2874358"/>
                </a:lnTo>
                <a:lnTo>
                  <a:pt x="0" y="2874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419850" y="3699294"/>
            <a:ext cx="4281738" cy="2797469"/>
          </a:xfrm>
          <a:custGeom>
            <a:avLst/>
            <a:gdLst/>
            <a:ahLst/>
            <a:cxnLst/>
            <a:rect r="r" b="b" t="t" l="l"/>
            <a:pathLst>
              <a:path h="2797469" w="4281738">
                <a:moveTo>
                  <a:pt x="0" y="0"/>
                </a:moveTo>
                <a:lnTo>
                  <a:pt x="4281738" y="0"/>
                </a:lnTo>
                <a:lnTo>
                  <a:pt x="4281738" y="2797469"/>
                </a:lnTo>
                <a:lnTo>
                  <a:pt x="0" y="27974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6750" y="3699294"/>
            <a:ext cx="4281738" cy="2797469"/>
          </a:xfrm>
          <a:custGeom>
            <a:avLst/>
            <a:gdLst/>
            <a:ahLst/>
            <a:cxnLst/>
            <a:rect r="r" b="b" t="t" l="l"/>
            <a:pathLst>
              <a:path h="2797469" w="4281738">
                <a:moveTo>
                  <a:pt x="0" y="0"/>
                </a:moveTo>
                <a:lnTo>
                  <a:pt x="4281738" y="0"/>
                </a:lnTo>
                <a:lnTo>
                  <a:pt x="4281738" y="2797469"/>
                </a:lnTo>
                <a:lnTo>
                  <a:pt x="0" y="27974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66750" y="6953250"/>
            <a:ext cx="5448300" cy="1771650"/>
            <a:chOff x="0" y="0"/>
            <a:chExt cx="7264400" cy="236220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Random Forest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570" y="1342390"/>
              <a:ext cx="7259830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Ensemble method combining multiple decision trees for improved accuracy.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419850" y="6953250"/>
            <a:ext cx="5448300" cy="1771650"/>
            <a:chOff x="0" y="0"/>
            <a:chExt cx="7264400" cy="236220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Linear Regression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570" y="1342390"/>
              <a:ext cx="7259830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Baseline model predicting outcomes using a linear approach.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172950" y="6953250"/>
            <a:ext cx="5448300" cy="1771650"/>
            <a:chOff x="0" y="0"/>
            <a:chExt cx="7264400" cy="236220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ElasticNet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570" y="1342390"/>
              <a:ext cx="7259830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Combines L1 and L2 regularization for optimal feature selection.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cap="flat" w="28575">
            <a:solidFill>
              <a:srgbClr val="A7D7C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906367" y="2161729"/>
            <a:ext cx="8633213" cy="4262649"/>
          </a:xfrm>
          <a:custGeom>
            <a:avLst/>
            <a:gdLst/>
            <a:ahLst/>
            <a:cxnLst/>
            <a:rect r="r" b="b" t="t" l="l"/>
            <a:pathLst>
              <a:path h="4262649" w="8633213">
                <a:moveTo>
                  <a:pt x="0" y="0"/>
                </a:moveTo>
                <a:lnTo>
                  <a:pt x="8633213" y="0"/>
                </a:lnTo>
                <a:lnTo>
                  <a:pt x="8633213" y="4262649"/>
                </a:lnTo>
                <a:lnTo>
                  <a:pt x="0" y="4262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18662" y="7049148"/>
            <a:ext cx="5448300" cy="1228725"/>
            <a:chOff x="0" y="0"/>
            <a:chExt cx="7264400" cy="163830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13919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A7D7C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Best model outcome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ElasticNet Performance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66750" y="714375"/>
            <a:ext cx="16954500" cy="116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</a:pPr>
            <a:r>
              <a:rPr lang="en-US" sz="8000" spc="-80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Model Results and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Team [Team Name]</dc:description>
  <dc:identifier>DAG2M55czw8</dc:identifier>
  <dcterms:modified xsi:type="dcterms:W3CDTF">2011-08-01T06:04:30Z</dcterms:modified>
  <cp:revision>1</cp:revision>
  <dc:title>Presentation - Team YUE</dc:title>
</cp:coreProperties>
</file>