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 snapToObjects="1">
      <p:cViewPr>
        <p:scale>
          <a:sx n="148" d="100"/>
          <a:sy n="148" d="100"/>
        </p:scale>
        <p:origin x="-2264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4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8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8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ECE0-17CD-3745-8FA7-FADF3F6B0AA9}" type="datetimeFigureOut">
              <a:rPr lang="en-US" smtClean="0"/>
              <a:t>12/4/17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5901-16CC-C642-90D8-CFDB6004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7395660" y="492068"/>
            <a:ext cx="4126215" cy="5798427"/>
          </a:xfrm>
          <a:prstGeom prst="rect">
            <a:avLst/>
          </a:prstGeom>
          <a:solidFill>
            <a:srgbClr val="DEEBF7">
              <a:alpha val="3451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06151" y="214982"/>
            <a:ext cx="4099889" cy="1707491"/>
          </a:xfrm>
          <a:prstGeom prst="rect">
            <a:avLst/>
          </a:prstGeom>
          <a:solidFill>
            <a:schemeClr val="bg1">
              <a:lumMod val="85000"/>
              <a:alpha val="313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460138" y="3737876"/>
            <a:ext cx="4536847" cy="2746051"/>
          </a:xfrm>
          <a:prstGeom prst="rect">
            <a:avLst/>
          </a:prstGeom>
          <a:solidFill>
            <a:schemeClr val="accent2">
              <a:lumMod val="20000"/>
              <a:lumOff val="80000"/>
              <a:alpha val="313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1069" y="987602"/>
            <a:ext cx="2002610" cy="3369732"/>
          </a:xfrm>
          <a:prstGeom prst="rect">
            <a:avLst/>
          </a:prstGeom>
          <a:solidFill>
            <a:srgbClr val="E2F0D9">
              <a:alpha val="3137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7698" y="1615903"/>
            <a:ext cx="1610436" cy="613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Models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7698" y="2496437"/>
            <a:ext cx="1610436" cy="613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Indirect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Effects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698" y="3376970"/>
            <a:ext cx="1610436" cy="6131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Other Arguments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88359" y="2229042"/>
            <a:ext cx="3454400" cy="11479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mma</a:t>
            </a:r>
            <a:r>
              <a:rPr lang="en-US" sz="4000" b="1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endParaRPr lang="en-US" sz="4000" b="1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9" idx="1"/>
          </p:cNvCxnSpPr>
          <p:nvPr/>
        </p:nvCxnSpPr>
        <p:spPr>
          <a:xfrm>
            <a:off x="1998134" y="1922473"/>
            <a:ext cx="990225" cy="8805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9" idx="1"/>
          </p:cNvCxnSpPr>
          <p:nvPr/>
        </p:nvCxnSpPr>
        <p:spPr>
          <a:xfrm>
            <a:off x="1998134" y="2803006"/>
            <a:ext cx="990225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3"/>
            <a:endCxn id="9" idx="1"/>
          </p:cNvCxnSpPr>
          <p:nvPr/>
        </p:nvCxnSpPr>
        <p:spPr>
          <a:xfrm flipV="1">
            <a:off x="1998134" y="2803006"/>
            <a:ext cx="990225" cy="8805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541195" y="3826588"/>
            <a:ext cx="2092149" cy="10614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AMEs of Each Path </a:t>
            </a:r>
            <a:r>
              <a:rPr lang="en-US" sz="1300" dirty="0" smtClean="0">
                <a:solidFill>
                  <a:schemeClr val="accent2">
                    <a:lumMod val="75000"/>
                  </a:schemeClr>
                </a:solidFill>
              </a:rPr>
              <a:t>(a paths then b, c’ paths)</a:t>
            </a:r>
            <a:endParaRPr lang="en-US" sz="13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6442759" y="2803006"/>
            <a:ext cx="952901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731300" y="749337"/>
            <a:ext cx="1841598" cy="10614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 and data checks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 flipH="1">
            <a:off x="3274534" y="1810829"/>
            <a:ext cx="377565" cy="413951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815026" y="3840900"/>
            <a:ext cx="2092149" cy="10614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Bootstrapped CIs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18" idx="0"/>
          </p:cNvCxnSpPr>
          <p:nvPr/>
        </p:nvCxnSpPr>
        <p:spPr>
          <a:xfrm flipH="1" flipV="1">
            <a:off x="3587269" y="3376970"/>
            <a:ext cx="1" cy="4496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</p:cNvCxnSpPr>
          <p:nvPr/>
        </p:nvCxnSpPr>
        <p:spPr>
          <a:xfrm flipH="1" flipV="1">
            <a:off x="5861100" y="3391282"/>
            <a:ext cx="1" cy="4496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0828" y="10178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Inputs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68325" y="4850169"/>
            <a:ext cx="2092149" cy="106149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Indirect and Direct Effects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35" idx="0"/>
            <a:endCxn id="9" idx="2"/>
          </p:cNvCxnSpPr>
          <p:nvPr/>
        </p:nvCxnSpPr>
        <p:spPr>
          <a:xfrm flipV="1">
            <a:off x="4714400" y="3376970"/>
            <a:ext cx="1159" cy="14731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852088" y="6076599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Internal Calculations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785473" y="749337"/>
            <a:ext cx="1728359" cy="106149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Formatting Output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Straight Arrow Connector 49"/>
          <p:cNvCxnSpPr>
            <a:stCxn id="49" idx="4"/>
          </p:cNvCxnSpPr>
          <p:nvPr/>
        </p:nvCxnSpPr>
        <p:spPr>
          <a:xfrm>
            <a:off x="5649653" y="1810829"/>
            <a:ext cx="445909" cy="43228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119456" y="20728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Checks/Formatting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1177" y="18826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40075" y="3457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66110" y="34572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28350" y="3417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4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84823" y="18840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5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60882" y="1013832"/>
            <a:ext cx="3676006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┌───────────────────────────────┐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│  Marginal Mediation </a:t>
            </a:r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Analysis</a:t>
            </a:r>
            <a:r>
              <a:rPr lang="en-US" sz="15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│</a:t>
            </a:r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└───────────────────────────────┘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A marginal mediation model with: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2 mediators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2 indirect effects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1 direct effects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500 bootstrapped samples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95% confidence interval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n = 1417</a:t>
            </a:r>
          </a:p>
          <a:p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Formulas: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 ◌ outcome ~ med1 + med2 + var1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◌ med1 ~ var1 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  ◌ med2 ~ var1</a:t>
            </a:r>
          </a:p>
          <a:p>
            <a:endParaRPr lang="en-US" sz="15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Unstandardized Effects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⎺⎺⎺⎺⎺⎺⎺⎺⎺⎺⎺⎺⎺⎺⎺⎺⎺⎺⎺⎺⎺⎺⎺⎺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── Indirect Effects ──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  <a:p>
            <a:r>
              <a:rPr lang="en-US" sz="1500" dirty="0" smtClean="0">
                <a:latin typeface="Consolas" charset="0"/>
                <a:ea typeface="Consolas" charset="0"/>
                <a:cs typeface="Consolas" charset="0"/>
              </a:rPr>
              <a:t>...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56679" y="552167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Output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9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Consolas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Tyson S. Barrett</cp:lastModifiedBy>
  <cp:revision>8</cp:revision>
  <cp:lastPrinted>2017-12-04T07:01:50Z</cp:lastPrinted>
  <dcterms:created xsi:type="dcterms:W3CDTF">2017-12-04T06:19:50Z</dcterms:created>
  <dcterms:modified xsi:type="dcterms:W3CDTF">2017-12-04T07:03:52Z</dcterms:modified>
</cp:coreProperties>
</file>