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4.xml" ContentType="application/inkml+xml"/>
  <Override PartName="/ppt/notesSlides/notesSlide3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36.xml" ContentType="application/vnd.openxmlformats-officedocument.presentationml.notesSlide+xml"/>
  <Override PartName="/ppt/ink/ink7.xml" ContentType="application/inkml+xml"/>
  <Override PartName="/ppt/notesSlides/notesSlide3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notesSlides/notesSlide39.xml" ContentType="application/vnd.openxmlformats-officedocument.presentationml.notesSlide+xml"/>
  <Override PartName="/ppt/ink/ink12.xml" ContentType="application/inkml+xml"/>
  <Override PartName="/ppt/notesSlides/notesSlide40.xml" ContentType="application/vnd.openxmlformats-officedocument.presentationml.notesSlide+xml"/>
  <Override PartName="/ppt/ink/ink13.xml" ContentType="application/inkml+xml"/>
  <Override PartName="/ppt/notesSlides/notesSlide41.xml" ContentType="application/vnd.openxmlformats-officedocument.presentationml.notesSlide+xml"/>
  <Override PartName="/ppt/ink/ink14.xml" ContentType="application/inkml+xml"/>
  <Override PartName="/ppt/notesSlides/notesSlide42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43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44.xml" ContentType="application/vnd.openxmlformats-officedocument.presentationml.notesSlide+xml"/>
  <Override PartName="/ppt/ink/ink19.xml" ContentType="application/inkml+xml"/>
  <Override PartName="/ppt/notesSlides/notesSlide45.xml" ContentType="application/vnd.openxmlformats-officedocument.presentationml.notesSlide+xml"/>
  <Override PartName="/ppt/ink/ink20.xml" ContentType="application/inkml+xml"/>
  <Override PartName="/ppt/notesSlides/notesSlide46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notesSlides/notesSlide47.xml" ContentType="application/vnd.openxmlformats-officedocument.presentationml.notesSlide+xml"/>
  <Override PartName="/ppt/ink/ink38.xml" ContentType="application/inkml+xml"/>
  <Override PartName="/ppt/notesSlides/notesSlide48.xml" ContentType="application/vnd.openxmlformats-officedocument.presentationml.notesSlide+xml"/>
  <Override PartName="/ppt/ink/ink39.xml" ContentType="application/inkml+xml"/>
  <Override PartName="/ppt/notesSlides/notesSlide49.xml" ContentType="application/vnd.openxmlformats-officedocument.presentationml.notesSlide+xml"/>
  <Override PartName="/ppt/ink/ink40.xml" ContentType="application/inkml+xml"/>
  <Override PartName="/ppt/notesSlides/notesSlide50.xml" ContentType="application/vnd.openxmlformats-officedocument.presentationml.notesSlide+xml"/>
  <Override PartName="/ppt/ink/ink41.xml" ContentType="application/inkml+xml"/>
  <Override PartName="/ppt/notesSlides/notesSlide51.xml" ContentType="application/vnd.openxmlformats-officedocument.presentationml.notesSlide+xml"/>
  <Override PartName="/ppt/ink/ink42.xml" ContentType="application/inkml+xml"/>
  <Override PartName="/ppt/ink/ink4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4" r:id="rId4"/>
    <p:sldMasterId id="2147483812" r:id="rId5"/>
  </p:sldMasterIdLst>
  <p:notesMasterIdLst>
    <p:notesMasterId r:id="rId61"/>
  </p:notesMasterIdLst>
  <p:sldIdLst>
    <p:sldId id="596" r:id="rId6"/>
    <p:sldId id="597" r:id="rId7"/>
    <p:sldId id="635" r:id="rId8"/>
    <p:sldId id="392" r:id="rId9"/>
    <p:sldId id="586" r:id="rId10"/>
    <p:sldId id="620" r:id="rId11"/>
    <p:sldId id="574" r:id="rId12"/>
    <p:sldId id="622" r:id="rId13"/>
    <p:sldId id="623" r:id="rId14"/>
    <p:sldId id="394" r:id="rId15"/>
    <p:sldId id="487" r:id="rId16"/>
    <p:sldId id="489" r:id="rId17"/>
    <p:sldId id="490" r:id="rId18"/>
    <p:sldId id="555" r:id="rId19"/>
    <p:sldId id="493" r:id="rId20"/>
    <p:sldId id="592" r:id="rId21"/>
    <p:sldId id="497" r:id="rId22"/>
    <p:sldId id="503" r:id="rId23"/>
    <p:sldId id="631" r:id="rId24"/>
    <p:sldId id="632" r:id="rId25"/>
    <p:sldId id="633" r:id="rId26"/>
    <p:sldId id="499" r:id="rId27"/>
    <p:sldId id="629" r:id="rId28"/>
    <p:sldId id="546" r:id="rId29"/>
    <p:sldId id="636" r:id="rId30"/>
    <p:sldId id="634" r:id="rId31"/>
    <p:sldId id="519" r:id="rId32"/>
    <p:sldId id="520" r:id="rId33"/>
    <p:sldId id="522" r:id="rId34"/>
    <p:sldId id="543" r:id="rId35"/>
    <p:sldId id="612" r:id="rId36"/>
    <p:sldId id="533" r:id="rId37"/>
    <p:sldId id="548" r:id="rId38"/>
    <p:sldId id="550" r:id="rId39"/>
    <p:sldId id="557" r:id="rId40"/>
    <p:sldId id="625" r:id="rId41"/>
    <p:sldId id="558" r:id="rId42"/>
    <p:sldId id="559" r:id="rId43"/>
    <p:sldId id="561" r:id="rId44"/>
    <p:sldId id="562" r:id="rId45"/>
    <p:sldId id="563" r:id="rId46"/>
    <p:sldId id="564" r:id="rId47"/>
    <p:sldId id="626" r:id="rId48"/>
    <p:sldId id="627" r:id="rId49"/>
    <p:sldId id="613" r:id="rId50"/>
    <p:sldId id="616" r:id="rId51"/>
    <p:sldId id="617" r:id="rId52"/>
    <p:sldId id="614" r:id="rId53"/>
    <p:sldId id="566" r:id="rId54"/>
    <p:sldId id="567" r:id="rId55"/>
    <p:sldId id="568" r:id="rId56"/>
    <p:sldId id="569" r:id="rId57"/>
    <p:sldId id="570" r:id="rId58"/>
    <p:sldId id="571" r:id="rId59"/>
    <p:sldId id="624" r:id="rId60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A5AFF99-1F6F-4524-AAA8-D86A49B75EFE}">
          <p14:sldIdLst>
            <p14:sldId id="596"/>
            <p14:sldId id="597"/>
            <p14:sldId id="635"/>
            <p14:sldId id="392"/>
            <p14:sldId id="586"/>
            <p14:sldId id="620"/>
            <p14:sldId id="574"/>
            <p14:sldId id="622"/>
            <p14:sldId id="623"/>
            <p14:sldId id="394"/>
            <p14:sldId id="487"/>
            <p14:sldId id="489"/>
            <p14:sldId id="490"/>
            <p14:sldId id="555"/>
            <p14:sldId id="493"/>
            <p14:sldId id="592"/>
            <p14:sldId id="497"/>
            <p14:sldId id="503"/>
            <p14:sldId id="631"/>
            <p14:sldId id="632"/>
            <p14:sldId id="633"/>
            <p14:sldId id="499"/>
            <p14:sldId id="629"/>
            <p14:sldId id="546"/>
            <p14:sldId id="636"/>
            <p14:sldId id="634"/>
            <p14:sldId id="519"/>
            <p14:sldId id="520"/>
            <p14:sldId id="522"/>
            <p14:sldId id="543"/>
            <p14:sldId id="612"/>
            <p14:sldId id="533"/>
            <p14:sldId id="548"/>
            <p14:sldId id="550"/>
            <p14:sldId id="557"/>
            <p14:sldId id="625"/>
            <p14:sldId id="558"/>
            <p14:sldId id="559"/>
            <p14:sldId id="561"/>
            <p14:sldId id="562"/>
            <p14:sldId id="563"/>
            <p14:sldId id="564"/>
            <p14:sldId id="626"/>
            <p14:sldId id="627"/>
            <p14:sldId id="613"/>
            <p14:sldId id="616"/>
            <p14:sldId id="617"/>
            <p14:sldId id="614"/>
            <p14:sldId id="566"/>
            <p14:sldId id="567"/>
            <p14:sldId id="568"/>
            <p14:sldId id="569"/>
            <p14:sldId id="570"/>
            <p14:sldId id="571"/>
            <p14:sldId id="6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ssa Strydom" initials="MS" lastIdx="2" clrIdx="0">
    <p:extLst>
      <p:ext uri="{19B8F6BF-5375-455C-9EA6-DF929625EA0E}">
        <p15:presenceInfo xmlns:p15="http://schemas.microsoft.com/office/powerpoint/2012/main" userId="S-1-5-21-3998436703-1737969956-1218755172-3435" providerId="AD"/>
      </p:ext>
    </p:extLst>
  </p:cmAuthor>
  <p:cmAuthor id="2" name="Selven Govindsamy" initials="SG" lastIdx="1" clrIdx="1">
    <p:extLst>
      <p:ext uri="{19B8F6BF-5375-455C-9EA6-DF929625EA0E}">
        <p15:presenceInfo xmlns:p15="http://schemas.microsoft.com/office/powerpoint/2012/main" userId="S::selven@stsafrica.com::5e655fd0-924d-4383-bee3-5350fe8d8cee" providerId="AD"/>
      </p:ext>
    </p:extLst>
  </p:cmAuthor>
  <p:cmAuthor id="3" name="Clinton Mbelu" initials="CM" lastIdx="1" clrIdx="2">
    <p:extLst>
      <p:ext uri="{19B8F6BF-5375-455C-9EA6-DF929625EA0E}">
        <p15:presenceInfo xmlns:p15="http://schemas.microsoft.com/office/powerpoint/2012/main" userId="S::clintonm@stsafrica.com::90012ec2-bd32-4f0e-9a5a-8c59cfcff51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8301"/>
    <a:srgbClr val="FE9801"/>
    <a:srgbClr val="FE9300"/>
    <a:srgbClr val="DE5D24"/>
    <a:srgbClr val="31F527"/>
    <a:srgbClr val="666263"/>
    <a:srgbClr val="BC451B"/>
    <a:srgbClr val="008000"/>
    <a:srgbClr val="FF99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4C9980-89A4-4F10-8736-DB701FA60180}" v="4" dt="2025-01-08T09:05:53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943"/>
    <p:restoredTop sz="95853" autoAdjust="0"/>
  </p:normalViewPr>
  <p:slideViewPr>
    <p:cSldViewPr snapToGrid="0">
      <p:cViewPr varScale="1">
        <p:scale>
          <a:sx n="79" d="100"/>
          <a:sy n="79" d="100"/>
        </p:scale>
        <p:origin x="232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microsoft.com/office/2015/10/relationships/revisionInfo" Target="revisionInfo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ZA" dirty="0"/>
              <a:t>Test Execution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043838663407396E-2"/>
          <c:y val="0.39568290950366397"/>
          <c:w val="0.92650592490083961"/>
          <c:h val="0.423495050735295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 Cases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95B5-4090-86B2-BC61A0CA63A6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B40-6B40-BF00-8A47C0697A10}"/>
              </c:ext>
            </c:extLst>
          </c:dPt>
          <c:dPt>
            <c:idx val="2"/>
            <c:invertIfNegative val="0"/>
            <c:bubble3D val="0"/>
            <c:spPr>
              <a:solidFill>
                <a:srgbClr val="FD830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B40-6B40-BF00-8A47C0697A1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Passed</c:v>
                </c:pt>
                <c:pt idx="1">
                  <c:v>Failed</c:v>
                </c:pt>
                <c:pt idx="2">
                  <c:v>No Run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367</c:v>
                </c:pt>
                <c:pt idx="1">
                  <c:v>5</c:v>
                </c:pt>
                <c:pt idx="2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B40-6B40-BF00-8A47C0697A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055936"/>
        <c:axId val="236054400"/>
      </c:barChart>
      <c:valAx>
        <c:axId val="236054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36055936"/>
        <c:crosses val="autoZero"/>
        <c:crossBetween val="between"/>
      </c:valAx>
      <c:catAx>
        <c:axId val="2360559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3605440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ZA" dirty="0"/>
              <a:t>Test Execution By Feature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1559711286089239E-2"/>
          <c:y val="0.3012273956705096"/>
          <c:w val="0.97649360236220473"/>
          <c:h val="0.317158903919099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Pass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36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5E82-C345-B83A-B12F71E112E2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5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E82-C345-B83A-B12F71E112E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Sheet1!$A$2:$A$35</c:f>
              <c:strCache>
                <c:ptCount val="34"/>
                <c:pt idx="0">
                  <c:v>Login</c:v>
                </c:pt>
                <c:pt idx="1">
                  <c:v>Terms and Conditions</c:v>
                </c:pt>
                <c:pt idx="2">
                  <c:v>Profile</c:v>
                </c:pt>
                <c:pt idx="3">
                  <c:v>Discovery Pay</c:v>
                </c:pt>
                <c:pt idx="4">
                  <c:v>Public Registration</c:v>
                </c:pt>
                <c:pt idx="5">
                  <c:v>Device Registration</c:v>
                </c:pt>
                <c:pt idx="6">
                  <c:v>Digital Cards</c:v>
                </c:pt>
                <c:pt idx="7">
                  <c:v>Online Payment</c:v>
                </c:pt>
                <c:pt idx="8">
                  <c:v>Contextual Alerts</c:v>
                </c:pt>
                <c:pt idx="9">
                  <c:v>Settings</c:v>
                </c:pt>
                <c:pt idx="10">
                  <c:v>Recommender and NBOs</c:v>
                </c:pt>
                <c:pt idx="11">
                  <c:v>Privacy Policy</c:v>
                </c:pt>
                <c:pt idx="12">
                  <c:v>FAZ</c:v>
                </c:pt>
                <c:pt idx="13">
                  <c:v>Scan a code</c:v>
                </c:pt>
                <c:pt idx="14">
                  <c:v>In App Account Deletion</c:v>
                </c:pt>
                <c:pt idx="15">
                  <c:v>Digital Marketing</c:v>
                </c:pt>
                <c:pt idx="16">
                  <c:v>Visit a Discovery Store</c:v>
                </c:pt>
                <c:pt idx="17">
                  <c:v>Living the decree</c:v>
                </c:pt>
                <c:pt idx="18">
                  <c:v>Discovery News</c:v>
                </c:pt>
                <c:pt idx="19">
                  <c:v>Virtual Agent - Bot Icon</c:v>
                </c:pt>
                <c:pt idx="20">
                  <c:v>Bottom Nav</c:v>
                </c:pt>
                <c:pt idx="21">
                  <c:v>Medical Aid</c:v>
                </c:pt>
                <c:pt idx="22">
                  <c:v>In-app calling</c:v>
                </c:pt>
                <c:pt idx="23">
                  <c:v>Forget Password</c:v>
                </c:pt>
                <c:pt idx="24">
                  <c:v>Forget Username</c:v>
                </c:pt>
                <c:pt idx="25">
                  <c:v>Let us call you section</c:v>
                </c:pt>
                <c:pt idx="26">
                  <c:v>Address field/cell on leads screen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Request a document</c:v>
                </c:pt>
                <c:pt idx="30">
                  <c:v>Find a partner</c:v>
                </c:pt>
                <c:pt idx="31">
                  <c:v>Group Life</c:v>
                </c:pt>
                <c:pt idx="32">
                  <c:v>Financial Rewards</c:v>
                </c:pt>
                <c:pt idx="33">
                  <c:v>Individual Life</c:v>
                </c:pt>
              </c:strCache>
            </c:strRef>
          </c:cat>
          <c:val>
            <c:numRef>
              <c:f>Sheet1!$B$2:$B$35</c:f>
              <c:numCache>
                <c:formatCode>General</c:formatCode>
                <c:ptCount val="34"/>
                <c:pt idx="0">
                  <c:v>5</c:v>
                </c:pt>
                <c:pt idx="1">
                  <c:v>2</c:v>
                </c:pt>
                <c:pt idx="2">
                  <c:v>14</c:v>
                </c:pt>
                <c:pt idx="3">
                  <c:v>4</c:v>
                </c:pt>
                <c:pt idx="4">
                  <c:v>5</c:v>
                </c:pt>
                <c:pt idx="5">
                  <c:v>9</c:v>
                </c:pt>
                <c:pt idx="6">
                  <c:v>11</c:v>
                </c:pt>
                <c:pt idx="8">
                  <c:v>4</c:v>
                </c:pt>
                <c:pt idx="9">
                  <c:v>6</c:v>
                </c:pt>
                <c:pt idx="10">
                  <c:v>28</c:v>
                </c:pt>
                <c:pt idx="11">
                  <c:v>1</c:v>
                </c:pt>
                <c:pt idx="12">
                  <c:v>14</c:v>
                </c:pt>
                <c:pt idx="14">
                  <c:v>3</c:v>
                </c:pt>
                <c:pt idx="15">
                  <c:v>2</c:v>
                </c:pt>
                <c:pt idx="16">
                  <c:v>2</c:v>
                </c:pt>
                <c:pt idx="18">
                  <c:v>1</c:v>
                </c:pt>
                <c:pt idx="19">
                  <c:v>2</c:v>
                </c:pt>
                <c:pt idx="20">
                  <c:v>11</c:v>
                </c:pt>
                <c:pt idx="21">
                  <c:v>1</c:v>
                </c:pt>
                <c:pt idx="22">
                  <c:v>20</c:v>
                </c:pt>
                <c:pt idx="23">
                  <c:v>3</c:v>
                </c:pt>
                <c:pt idx="24">
                  <c:v>1</c:v>
                </c:pt>
                <c:pt idx="25">
                  <c:v>5</c:v>
                </c:pt>
                <c:pt idx="26">
                  <c:v>5</c:v>
                </c:pt>
                <c:pt idx="27">
                  <c:v>2</c:v>
                </c:pt>
                <c:pt idx="28">
                  <c:v>2</c:v>
                </c:pt>
                <c:pt idx="29">
                  <c:v>1</c:v>
                </c:pt>
                <c:pt idx="30">
                  <c:v>1</c:v>
                </c:pt>
                <c:pt idx="31">
                  <c:v>30</c:v>
                </c:pt>
                <c:pt idx="32">
                  <c:v>75</c:v>
                </c:pt>
                <c:pt idx="33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A1-6745-89FD-226FCA6432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Fail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Sheet1!$A$2:$A$35</c:f>
              <c:strCache>
                <c:ptCount val="34"/>
                <c:pt idx="0">
                  <c:v>Login</c:v>
                </c:pt>
                <c:pt idx="1">
                  <c:v>Terms and Conditions</c:v>
                </c:pt>
                <c:pt idx="2">
                  <c:v>Profile</c:v>
                </c:pt>
                <c:pt idx="3">
                  <c:v>Discovery Pay</c:v>
                </c:pt>
                <c:pt idx="4">
                  <c:v>Public Registration</c:v>
                </c:pt>
                <c:pt idx="5">
                  <c:v>Device Registration</c:v>
                </c:pt>
                <c:pt idx="6">
                  <c:v>Digital Cards</c:v>
                </c:pt>
                <c:pt idx="7">
                  <c:v>Online Payment</c:v>
                </c:pt>
                <c:pt idx="8">
                  <c:v>Contextual Alerts</c:v>
                </c:pt>
                <c:pt idx="9">
                  <c:v>Settings</c:v>
                </c:pt>
                <c:pt idx="10">
                  <c:v>Recommender and NBOs</c:v>
                </c:pt>
                <c:pt idx="11">
                  <c:v>Privacy Policy</c:v>
                </c:pt>
                <c:pt idx="12">
                  <c:v>FAZ</c:v>
                </c:pt>
                <c:pt idx="13">
                  <c:v>Scan a code</c:v>
                </c:pt>
                <c:pt idx="14">
                  <c:v>In App Account Deletion</c:v>
                </c:pt>
                <c:pt idx="15">
                  <c:v>Digital Marketing</c:v>
                </c:pt>
                <c:pt idx="16">
                  <c:v>Visit a Discovery Store</c:v>
                </c:pt>
                <c:pt idx="17">
                  <c:v>Living the decree</c:v>
                </c:pt>
                <c:pt idx="18">
                  <c:v>Discovery News</c:v>
                </c:pt>
                <c:pt idx="19">
                  <c:v>Virtual Agent - Bot Icon</c:v>
                </c:pt>
                <c:pt idx="20">
                  <c:v>Bottom Nav</c:v>
                </c:pt>
                <c:pt idx="21">
                  <c:v>Medical Aid</c:v>
                </c:pt>
                <c:pt idx="22">
                  <c:v>In-app calling</c:v>
                </c:pt>
                <c:pt idx="23">
                  <c:v>Forget Password</c:v>
                </c:pt>
                <c:pt idx="24">
                  <c:v>Forget Username</c:v>
                </c:pt>
                <c:pt idx="25">
                  <c:v>Let us call you section</c:v>
                </c:pt>
                <c:pt idx="26">
                  <c:v>Address field/cell on leads screen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Request a document</c:v>
                </c:pt>
                <c:pt idx="30">
                  <c:v>Find a partner</c:v>
                </c:pt>
                <c:pt idx="31">
                  <c:v>Group Life</c:v>
                </c:pt>
                <c:pt idx="32">
                  <c:v>Financial Rewards</c:v>
                </c:pt>
                <c:pt idx="33">
                  <c:v>Individual Life</c:v>
                </c:pt>
              </c:strCache>
            </c:strRef>
          </c:cat>
          <c:val>
            <c:numRef>
              <c:f>Sheet1!$C$2:$C$35</c:f>
              <c:numCache>
                <c:formatCode>General</c:formatCode>
                <c:ptCount val="34"/>
                <c:pt idx="7">
                  <c:v>1</c:v>
                </c:pt>
                <c:pt idx="9">
                  <c:v>1</c:v>
                </c:pt>
                <c:pt idx="2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A1-6745-89FD-226FCA64322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 Run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5"/>
              <c:tx>
                <c:rich>
                  <a:bodyPr/>
                  <a:lstStyle/>
                  <a:p>
                    <a:r>
                      <a:rPr lang="en-US" dirty="0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E82-C345-B83A-B12F71E112E2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r>
                      <a:rPr lang="en-US" dirty="0"/>
                      <a:t>99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FC6-453C-8E6B-E0314F2510D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Sheet1!$A$2:$A$35</c:f>
              <c:strCache>
                <c:ptCount val="34"/>
                <c:pt idx="0">
                  <c:v>Login</c:v>
                </c:pt>
                <c:pt idx="1">
                  <c:v>Terms and Conditions</c:v>
                </c:pt>
                <c:pt idx="2">
                  <c:v>Profile</c:v>
                </c:pt>
                <c:pt idx="3">
                  <c:v>Discovery Pay</c:v>
                </c:pt>
                <c:pt idx="4">
                  <c:v>Public Registration</c:v>
                </c:pt>
                <c:pt idx="5">
                  <c:v>Device Registration</c:v>
                </c:pt>
                <c:pt idx="6">
                  <c:v>Digital Cards</c:v>
                </c:pt>
                <c:pt idx="7">
                  <c:v>Online Payment</c:v>
                </c:pt>
                <c:pt idx="8">
                  <c:v>Contextual Alerts</c:v>
                </c:pt>
                <c:pt idx="9">
                  <c:v>Settings</c:v>
                </c:pt>
                <c:pt idx="10">
                  <c:v>Recommender and NBOs</c:v>
                </c:pt>
                <c:pt idx="11">
                  <c:v>Privacy Policy</c:v>
                </c:pt>
                <c:pt idx="12">
                  <c:v>FAZ</c:v>
                </c:pt>
                <c:pt idx="13">
                  <c:v>Scan a code</c:v>
                </c:pt>
                <c:pt idx="14">
                  <c:v>In App Account Deletion</c:v>
                </c:pt>
                <c:pt idx="15">
                  <c:v>Digital Marketing</c:v>
                </c:pt>
                <c:pt idx="16">
                  <c:v>Visit a Discovery Store</c:v>
                </c:pt>
                <c:pt idx="17">
                  <c:v>Living the decree</c:v>
                </c:pt>
                <c:pt idx="18">
                  <c:v>Discovery News</c:v>
                </c:pt>
                <c:pt idx="19">
                  <c:v>Virtual Agent - Bot Icon</c:v>
                </c:pt>
                <c:pt idx="20">
                  <c:v>Bottom Nav</c:v>
                </c:pt>
                <c:pt idx="21">
                  <c:v>Medical Aid</c:v>
                </c:pt>
                <c:pt idx="22">
                  <c:v>In-app calling</c:v>
                </c:pt>
                <c:pt idx="23">
                  <c:v>Forget Password</c:v>
                </c:pt>
                <c:pt idx="24">
                  <c:v>Forget Username</c:v>
                </c:pt>
                <c:pt idx="25">
                  <c:v>Let us call you section</c:v>
                </c:pt>
                <c:pt idx="26">
                  <c:v>Address field/cell on leads screen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Request a document</c:v>
                </c:pt>
                <c:pt idx="30">
                  <c:v>Find a partner</c:v>
                </c:pt>
                <c:pt idx="31">
                  <c:v>Group Life</c:v>
                </c:pt>
                <c:pt idx="32">
                  <c:v>Financial Rewards</c:v>
                </c:pt>
                <c:pt idx="33">
                  <c:v>Individual Life</c:v>
                </c:pt>
              </c:strCache>
            </c:strRef>
          </c:cat>
          <c:val>
            <c:numRef>
              <c:f>Sheet1!$D$2:$D$35</c:f>
              <c:numCache>
                <c:formatCode>General</c:formatCode>
                <c:ptCount val="34"/>
                <c:pt idx="7">
                  <c:v>2</c:v>
                </c:pt>
                <c:pt idx="11">
                  <c:v>2</c:v>
                </c:pt>
                <c:pt idx="12">
                  <c:v>3</c:v>
                </c:pt>
                <c:pt idx="13">
                  <c:v>2</c:v>
                </c:pt>
                <c:pt idx="15">
                  <c:v>7</c:v>
                </c:pt>
                <c:pt idx="17">
                  <c:v>2</c:v>
                </c:pt>
                <c:pt idx="18">
                  <c:v>4</c:v>
                </c:pt>
                <c:pt idx="22">
                  <c:v>1</c:v>
                </c:pt>
                <c:pt idx="33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8A1-6745-89FD-226FCA6432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6204800"/>
        <c:axId val="236206336"/>
      </c:barChart>
      <c:catAx>
        <c:axId val="236204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36206336"/>
        <c:crosses val="autoZero"/>
        <c:auto val="1"/>
        <c:lblAlgn val="ctr"/>
        <c:lblOffset val="100"/>
        <c:noMultiLvlLbl val="0"/>
      </c:catAx>
      <c:valAx>
        <c:axId val="2362063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36204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ZA"/>
              <a:t>Defects per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Defect Count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7509-AE4A-9EEF-44DC55294C57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0E-48A2-8A7D-7A60E5CF00B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5A8F-4A77-AC73-DC38833F8845}"/>
              </c:ext>
            </c:extLst>
          </c:dPt>
          <c:dPt>
            <c:idx val="3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90-4F9B-81BC-D8B9F831BCA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New</c:v>
                </c:pt>
                <c:pt idx="1">
                  <c:v>Deferred</c:v>
                </c:pt>
                <c:pt idx="2">
                  <c:v>Open</c:v>
                </c:pt>
                <c:pt idx="3">
                  <c:v>Closed</c:v>
                </c:pt>
                <c:pt idx="4">
                  <c:v>Reopen</c:v>
                </c:pt>
                <c:pt idx="5">
                  <c:v>Rejected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90-4F9B-81BC-D8B9F831BC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70709504"/>
        <c:axId val="271713792"/>
      </c:barChart>
      <c:catAx>
        <c:axId val="27070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71713792"/>
        <c:crosses val="autoZero"/>
        <c:auto val="1"/>
        <c:lblAlgn val="ctr"/>
        <c:lblOffset val="100"/>
        <c:noMultiLvlLbl val="0"/>
      </c:catAx>
      <c:valAx>
        <c:axId val="27171379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7070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6.3055180801762423E-2"/>
          <c:y val="0.1741822236946752"/>
          <c:w val="0.90796894985331256"/>
          <c:h val="0.17235051552297487"/>
        </c:manualLayout>
      </c:layout>
      <c:overlay val="0"/>
      <c:spPr>
        <a:noFill/>
        <a:ln>
          <a:solidFill>
            <a:srgbClr val="31F527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r>
              <a:rPr lang="en-ZA"/>
              <a:t>Defect Density per Feature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2842516991263372E-2"/>
          <c:y val="0.2755465443428059"/>
          <c:w val="0.95208177886468348"/>
          <c:h val="0.474189844161416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AAD-844B-B694-E3DFBB7B8FA1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r>
                      <a:rPr lang="en-US"/>
                      <a:t>1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D41E-1F46-9E80-5FDE96152996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r>
                      <a:rPr lang="en-US"/>
                      <a:t>9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E45-F649-9C90-72CB7BA04E4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r>
                      <a:rPr lang="en-US"/>
                      <a:t>0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48E8-4808-BFEF-F39605DFBC8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, </c:separator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Login</c:v>
                </c:pt>
                <c:pt idx="1">
                  <c:v>Terms and Conditions</c:v>
                </c:pt>
                <c:pt idx="2">
                  <c:v>Negative Logins</c:v>
                </c:pt>
                <c:pt idx="3">
                  <c:v>In app Account Deletion</c:v>
                </c:pt>
                <c:pt idx="4">
                  <c:v>Profile</c:v>
                </c:pt>
                <c:pt idx="5">
                  <c:v>Recommender</c:v>
                </c:pt>
                <c:pt idx="6">
                  <c:v>Discovery Pay</c:v>
                </c:pt>
                <c:pt idx="7">
                  <c:v>Digital Cards</c:v>
                </c:pt>
                <c:pt idx="8">
                  <c:v>Privacy Settings</c:v>
                </c:pt>
                <c:pt idx="9">
                  <c:v>Public Registration</c:v>
                </c:pt>
                <c:pt idx="10">
                  <c:v>Settings</c:v>
                </c:pt>
                <c:pt idx="11">
                  <c:v>Privacy Policy</c:v>
                </c:pt>
                <c:pt idx="12">
                  <c:v>Scan a code</c:v>
                </c:pt>
                <c:pt idx="13">
                  <c:v>Visit a Discovery Store</c:v>
                </c:pt>
                <c:pt idx="14">
                  <c:v>Contextual Alerts</c:v>
                </c:pt>
                <c:pt idx="15">
                  <c:v>Living the decree</c:v>
                </c:pt>
                <c:pt idx="16">
                  <c:v>Discovery News</c:v>
                </c:pt>
                <c:pt idx="17">
                  <c:v>FAZ</c:v>
                </c:pt>
                <c:pt idx="18">
                  <c:v>Device registration and management</c:v>
                </c:pt>
                <c:pt idx="19">
                  <c:v>Virtual Agent - Bot Icon</c:v>
                </c:pt>
                <c:pt idx="20">
                  <c:v>Online Payment</c:v>
                </c:pt>
                <c:pt idx="21">
                  <c:v>Forgot username</c:v>
                </c:pt>
                <c:pt idx="22">
                  <c:v>Deep linking</c:v>
                </c:pt>
                <c:pt idx="23">
                  <c:v>In-app calling</c:v>
                </c:pt>
                <c:pt idx="24">
                  <c:v>Recommender and NBOs</c:v>
                </c:pt>
                <c:pt idx="25">
                  <c:v>Individual life</c:v>
                </c:pt>
                <c:pt idx="26">
                  <c:v>Shortcuts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Fiancial Rewards</c:v>
                </c:pt>
              </c:strCache>
            </c:strRef>
          </c:cat>
          <c:val>
            <c:numRef>
              <c:f>Sheet1!$B$2:$B$31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1-48E8-4808-BFEF-F39605DFB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Login</c:v>
                </c:pt>
                <c:pt idx="1">
                  <c:v>Terms and Conditions</c:v>
                </c:pt>
                <c:pt idx="2">
                  <c:v>Negative Logins</c:v>
                </c:pt>
                <c:pt idx="3">
                  <c:v>In app Account Deletion</c:v>
                </c:pt>
                <c:pt idx="4">
                  <c:v>Profile</c:v>
                </c:pt>
                <c:pt idx="5">
                  <c:v>Recommender</c:v>
                </c:pt>
                <c:pt idx="6">
                  <c:v>Discovery Pay</c:v>
                </c:pt>
                <c:pt idx="7">
                  <c:v>Digital Cards</c:v>
                </c:pt>
                <c:pt idx="8">
                  <c:v>Privacy Settings</c:v>
                </c:pt>
                <c:pt idx="9">
                  <c:v>Public Registration</c:v>
                </c:pt>
                <c:pt idx="10">
                  <c:v>Settings</c:v>
                </c:pt>
                <c:pt idx="11">
                  <c:v>Privacy Policy</c:v>
                </c:pt>
                <c:pt idx="12">
                  <c:v>Scan a code</c:v>
                </c:pt>
                <c:pt idx="13">
                  <c:v>Visit a Discovery Store</c:v>
                </c:pt>
                <c:pt idx="14">
                  <c:v>Contextual Alerts</c:v>
                </c:pt>
                <c:pt idx="15">
                  <c:v>Living the decree</c:v>
                </c:pt>
                <c:pt idx="16">
                  <c:v>Discovery News</c:v>
                </c:pt>
                <c:pt idx="17">
                  <c:v>FAZ</c:v>
                </c:pt>
                <c:pt idx="18">
                  <c:v>Device registration and management</c:v>
                </c:pt>
                <c:pt idx="19">
                  <c:v>Virtual Agent - Bot Icon</c:v>
                </c:pt>
                <c:pt idx="20">
                  <c:v>Online Payment</c:v>
                </c:pt>
                <c:pt idx="21">
                  <c:v>Forgot username</c:v>
                </c:pt>
                <c:pt idx="22">
                  <c:v>Deep linking</c:v>
                </c:pt>
                <c:pt idx="23">
                  <c:v>In-app calling</c:v>
                </c:pt>
                <c:pt idx="24">
                  <c:v>Recommender and NBOs</c:v>
                </c:pt>
                <c:pt idx="25">
                  <c:v>Individual life</c:v>
                </c:pt>
                <c:pt idx="26">
                  <c:v>Shortcuts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Fiancial Rewards</c:v>
                </c:pt>
              </c:strCache>
            </c:strRef>
          </c:cat>
          <c:val>
            <c:numRef>
              <c:f>Sheet1!$C$2:$C$31</c:f>
              <c:numCache>
                <c:formatCode>General</c:formatCode>
                <c:ptCount val="30"/>
              </c:numCache>
            </c:numRef>
          </c:val>
          <c:extLst>
            <c:ext xmlns:c16="http://schemas.microsoft.com/office/drawing/2014/chart" uri="{C3380CC4-5D6E-409C-BE32-E72D297353CC}">
              <c16:uniqueId val="{00000000-EB0B-4468-A69D-1F3EABC0A8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Sheet1!$A$2:$A$31</c:f>
              <c:strCache>
                <c:ptCount val="30"/>
                <c:pt idx="0">
                  <c:v>Login</c:v>
                </c:pt>
                <c:pt idx="1">
                  <c:v>Terms and Conditions</c:v>
                </c:pt>
                <c:pt idx="2">
                  <c:v>Negative Logins</c:v>
                </c:pt>
                <c:pt idx="3">
                  <c:v>In app Account Deletion</c:v>
                </c:pt>
                <c:pt idx="4">
                  <c:v>Profile</c:v>
                </c:pt>
                <c:pt idx="5">
                  <c:v>Recommender</c:v>
                </c:pt>
                <c:pt idx="6">
                  <c:v>Discovery Pay</c:v>
                </c:pt>
                <c:pt idx="7">
                  <c:v>Digital Cards</c:v>
                </c:pt>
                <c:pt idx="8">
                  <c:v>Privacy Settings</c:v>
                </c:pt>
                <c:pt idx="9">
                  <c:v>Public Registration</c:v>
                </c:pt>
                <c:pt idx="10">
                  <c:v>Settings</c:v>
                </c:pt>
                <c:pt idx="11">
                  <c:v>Privacy Policy</c:v>
                </c:pt>
                <c:pt idx="12">
                  <c:v>Scan a code</c:v>
                </c:pt>
                <c:pt idx="13">
                  <c:v>Visit a Discovery Store</c:v>
                </c:pt>
                <c:pt idx="14">
                  <c:v>Contextual Alerts</c:v>
                </c:pt>
                <c:pt idx="15">
                  <c:v>Living the decree</c:v>
                </c:pt>
                <c:pt idx="16">
                  <c:v>Discovery News</c:v>
                </c:pt>
                <c:pt idx="17">
                  <c:v>FAZ</c:v>
                </c:pt>
                <c:pt idx="18">
                  <c:v>Device registration and management</c:v>
                </c:pt>
                <c:pt idx="19">
                  <c:v>Virtual Agent - Bot Icon</c:v>
                </c:pt>
                <c:pt idx="20">
                  <c:v>Online Payment</c:v>
                </c:pt>
                <c:pt idx="21">
                  <c:v>Forgot username</c:v>
                </c:pt>
                <c:pt idx="22">
                  <c:v>Deep linking</c:v>
                </c:pt>
                <c:pt idx="23">
                  <c:v>In-app calling</c:v>
                </c:pt>
                <c:pt idx="24">
                  <c:v>Recommender and NBOs</c:v>
                </c:pt>
                <c:pt idx="25">
                  <c:v>Individual life</c:v>
                </c:pt>
                <c:pt idx="26">
                  <c:v>Shortcuts</c:v>
                </c:pt>
                <c:pt idx="27">
                  <c:v>Get Help</c:v>
                </c:pt>
                <c:pt idx="28">
                  <c:v>Submit A Claim</c:v>
                </c:pt>
                <c:pt idx="29">
                  <c:v>Fiancial Rewards</c:v>
                </c:pt>
              </c:strCache>
            </c:strRef>
          </c:cat>
          <c:val>
            <c:numRef>
              <c:f>Sheet1!$D$2:$D$31</c:f>
              <c:numCache>
                <c:formatCode>General</c:formatCode>
                <c:ptCount val="30"/>
                <c:pt idx="10">
                  <c:v>1</c:v>
                </c:pt>
                <c:pt idx="2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B0B-4468-A69D-1F3EABC0A80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5984128"/>
        <c:axId val="165995264"/>
      </c:barChart>
      <c:catAx>
        <c:axId val="16598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65995264"/>
        <c:crosses val="autoZero"/>
        <c:auto val="1"/>
        <c:lblAlgn val="ctr"/>
        <c:lblOffset val="100"/>
        <c:noMultiLvlLbl val="0"/>
      </c:catAx>
      <c:valAx>
        <c:axId val="1659952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98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20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5243 2487 16383 0 0,'0'4'0'0'0,"0"5"0"0"0,0 4 0 0 0,0 5 0 0 0,0 2 0 0 0,0 2 0 0 0,0 1 0 0 0,0 0 0 0 0,0 1 0 0 0,0 0 0 0 0,0-2 0 0 0,0 1 0 0 0,0 4 0 0 0,0 0 0 0 0,0 4 0 0 0,0 0 0 0 0,0-1 0 0 0,0-3 0 0 0,0 0 0 0 0,0-3 0 0 0,0 0 0 0 0,0-2 0 0 0,0 0 0 0 0,0 1 0 0 0,0-1 0 0 0,0 3 0 0 0,0 2 0 0 0,0 0 0 0 0,0-1 0 0 0,0 0 0 0 0,0-2 0 0 0,0 3 0 0 0,0 0 0 0 0,0 5 0 0 0,0-2 0 0 0,0 1 0 0 0,0-4 0 0 0,0 0 0 0 0,0-4 0 0 0,0 0 0 0 0,0 0 0 0 0,0 3 0 0 0,0 1 0 0 0,0 4 0 0 0,0 0 0 0 0,0-2 0 0 0,0-1 0 0 0,0-2 0 0 0,0-2 0 0 0,0 0 0 0 0,0-1 0 0 0,0 2 0 0 0,0 2 0 0 0,0 3 0 0 0,0 6 0 0 0,0-1 0 0 0,0-3 0 0 0,0 3 0 0 0,0-1 0 0 0,0 2 0 0 0,0-5 0 0 0,0-1 0 0 0,0-3 0 0 0,0-3 0 0 0,0-1 0 0 0,0-1 0 0 0,0 0 0 0 0,0 0 0 0 0,0 0 0 0 0,0-1 0 0 0,0 1 0 0 0,0 1 0 0 0,0 3 0 0 0,0 1 0 0 0,0 0 0 0 0,0 0 0 0 0,0-2 0 0 0,0 3 0 0 0,0 0 0 0 0,0 0 0 0 0,0 2 0 0 0,0-1 0 0 0,0 5 0 0 0,0-2 0 0 0,0 1 0 0 0,0 0 0 0 0,0-3 0 0 0,0 3 0 0 0,0-3 0 0 0,0 3 0 0 0,0-1 0 0 0,0-1 0 0 0,0-5 0 0 0,0 4 0 0 0,0 0 0 0 0,0-3 0 0 0,0-2 0 0 0,0 1 0 0 0,0-3 0 0 0,0 0 0 0 0,0 4 0 0 0,0-4 0 0 0,0-1 0 0 0,0-1 0 0 0,0-1 0 0 0,0 1 0 0 0,0 1 0 0 0,0-4 0 0 0,0 0 0 0 0,0-1 0 0 0,0 1 0 0 0,0-3 0 0 0,0 2 0 0 0,0 3 0 0 0,0 3 0 0 0,0 2 0 0 0,0-1 0 0 0,0 1 0 0 0,0-5 0 0 0,0-2 0 0 0,0 0 0 0 0,0 1 0 0 0,0 1 0 0 0,0 0 0 0 0,0-2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14035 16383 0 0,'6'0'0'0'0,"7"0"0"0"0,9 0 0 0 0,5 0 0 0 0,5 0 0 0 0,2 0 0 0 0,2 0 0 0 0,1 0 0 0 0,-1 0 0 0 0,0 0 0 0 0,-1 0 0 0 0,1 0 0 0 0,4 0 0 0 0,4 0 0 0 0,-2 0 0 0 0,-2 0 0 0 0,0 0 0 0 0,-2 0 0 0 0,-2 0 0 0 0,-1 0 0 0 0,-1 0 0 0 0,1 0 0 0 0,-1 0 0 0 0,1 0 0 0 0,0 0 0 0 0,0 0 0 0 0,-1 0 0 0 0,1 0 0 0 0,-1 0 0 0 0,1 0 0 0 0,0 0 0 0 0,-1 0 0 0 0,2 0 0 0 0,-1 0 0 0 0,6 0 0 0 0,1 0 0 0 0,6 0 0 0 0,1 0 0 0 0,3 0 0 0 0,-1 0 0 0 0,4 0 0 0 0,-3 0 0 0 0,-4 0 0 0 0,-4 0 0 0 0,-4 0 0 0 0,-3 0 0 0 0,-2 0 0 0 0,1 0 0 0 0,-2 0 0 0 0,0 0 0 0 0,0 0 0 0 0,0 0 0 0 0,0 0 0 0 0,1 0 0 0 0,-1 0 0 0 0,1 0 0 0 0,0 0 0 0 0,-1 0 0 0 0,2 0 0 0 0,-1 0 0 0 0,0 0 0 0 0,-1 0 0 0 0,1 0 0 0 0,0 0 0 0 0,5 0 0 0 0,3 0 0 0 0,-1 0 0 0 0,-1 0 0 0 0,-1 0 0 0 0,-3 0 0 0 0,5 0 0 0 0,1 0 0 0 0,6 0 0 0 0,-1 0 0 0 0,-2 0 0 0 0,-3 0 0 0 0,-2 0 0 0 0,-3 0 0 0 0,4 0 0 0 0,1 0 0 0 0,5 0 0 0 0,0 0 0 0 0,-2 0 0 0 0,-3 0 0 0 0,-3 0 0 0 0,-2 0 0 0 0,-3 0 0 0 0,1 0 0 0 0,-1 0 0 0 0,-1 0 0 0 0,0 0 0 0 0,0 0 0 0 0,1 0 0 0 0,-1 0 0 0 0,1 0 0 0 0,-1 0 0 0 0,1 0 0 0 0,1 0 0 0 0,-2 0 0 0 0,1 0 0 0 0,0 0 0 0 0,-1 0 0 0 0,1 0 0 0 0,0 0 0 0 0,0 0 0 0 0,0 0 0 0 0,0 0 0 0 0,-7 0 0 0 0,0 0 0 0 0,-1 0 0 0 0,1 0 0 0 0,3 0 0 0 0,2 0 0 0 0,0 0 0 0 0,1 0 0 0 0,1 0 0 0 0,0 0 0 0 0,0 0 0 0 0,-6 0 0 0 0,-2 0 0 0 0,1 0 0 0 0,1 0 0 0 0,1 0 0 0 0,2 0 0 0 0,2 0 0 0 0,-6 0 0 0 0,-2 0 0 0 0,3 0 0 0 0,-1 0 0 0 0,3 0 0 0 0,2 0 0 0 0,1 0 0 0 0,0 0 0 0 0,1 0 0 0 0,-1 0 0 0 0,1 0 0 0 0,0 0 0 0 0,1 0 0 0 0,-1 0 0 0 0,0 0 0 0 0,0 0 0 0 0,-1 0 0 0 0,1 0 0 0 0,1 0 0 0 0,-2 0 0 0 0,1 0 0 0 0,-7 0 0 0 0,-1 0 0 0 0,1 0 0 0 0,-6 0 0 0 0,-5 0 0 0 0,-5 0 0 0 0,-7 0 0 0 0,-2 0 0 0 0,-2 0 0 0 0,-8 0 0 0 0,-2 0 0 0 0,0 0 0 0 0,2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5T20:10:07.33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14035 16383 0 0,'6'0'0'0'0,"7"0"0"0"0,9 0 0 0 0,5 0 0 0 0,5 0 0 0 0,2 0 0 0 0,2 0 0 0 0,1 0 0 0 0,-1 0 0 0 0,0 0 0 0 0,-1 0 0 0 0,1 0 0 0 0,4 0 0 0 0,4 0 0 0 0,-2 0 0 0 0,-2 0 0 0 0,0 0 0 0 0,-2 0 0 0 0,-2 0 0 0 0,-1 0 0 0 0,-1 0 0 0 0,1 0 0 0 0,-1 0 0 0 0,1 0 0 0 0,0 0 0 0 0,0 0 0 0 0,-1 0 0 0 0,1 0 0 0 0,-1 0 0 0 0,1 0 0 0 0,0 0 0 0 0,-1 0 0 0 0,2 0 0 0 0,-1 0 0 0 0,6 0 0 0 0,1 0 0 0 0,6 0 0 0 0,1 0 0 0 0,3 0 0 0 0,-1 0 0 0 0,4 0 0 0 0,-3 0 0 0 0,-4 0 0 0 0,-4 0 0 0 0,-4 0 0 0 0,-3 0 0 0 0,-2 0 0 0 0,1 0 0 0 0,-2 0 0 0 0,0 0 0 0 0,0 0 0 0 0,0 0 0 0 0,0 0 0 0 0,1 0 0 0 0,-1 0 0 0 0,1 0 0 0 0,0 0 0 0 0,-1 0 0 0 0,2 0 0 0 0,-1 0 0 0 0,0 0 0 0 0,-1 0 0 0 0,1 0 0 0 0,0 0 0 0 0,5 0 0 0 0,3 0 0 0 0,-1 0 0 0 0,-1 0 0 0 0,-1 0 0 0 0,-3 0 0 0 0,5 0 0 0 0,1 0 0 0 0,6 0 0 0 0,-1 0 0 0 0,-2 0 0 0 0,-3 0 0 0 0,-2 0 0 0 0,-3 0 0 0 0,4 0 0 0 0,1 0 0 0 0,5 0 0 0 0,0 0 0 0 0,-2 0 0 0 0,-3 0 0 0 0,-3 0 0 0 0,-2 0 0 0 0,-3 0 0 0 0,1 0 0 0 0,-1 0 0 0 0,-1 0 0 0 0,0 0 0 0 0,0 0 0 0 0,1 0 0 0 0,-1 0 0 0 0,1 0 0 0 0,-1 0 0 0 0,1 0 0 0 0,1 0 0 0 0,-2 0 0 0 0,1 0 0 0 0,0 0 0 0 0,-1 0 0 0 0,1 0 0 0 0,0 0 0 0 0,0 0 0 0 0,0 0 0 0 0,0 0 0 0 0,-7 0 0 0 0,0 0 0 0 0,-1 0 0 0 0,1 0 0 0 0,3 0 0 0 0,2 0 0 0 0,0 0 0 0 0,1 0 0 0 0,1 0 0 0 0,0 0 0 0 0,0 0 0 0 0,-6 0 0 0 0,-2 0 0 0 0,1 0 0 0 0,1 0 0 0 0,1 0 0 0 0,2 0 0 0 0,2 0 0 0 0,-6 0 0 0 0,-2 0 0 0 0,3 0 0 0 0,-1 0 0 0 0,3 0 0 0 0,2 0 0 0 0,1 0 0 0 0,0 0 0 0 0,1 0 0 0 0,-1 0 0 0 0,1 0 0 0 0,0 0 0 0 0,1 0 0 0 0,-1 0 0 0 0,0 0 0 0 0,0 0 0 0 0,-1 0 0 0 0,1 0 0 0 0,1 0 0 0 0,-2 0 0 0 0,1 0 0 0 0,-7 0 0 0 0,-1 0 0 0 0,1 0 0 0 0,-6 0 0 0 0,-5 0 0 0 0,-5 0 0 0 0,-7 0 0 0 0,-2 0 0 0 0,-2 0 0 0 0,-8 0 0 0 0,-2 0 0 0 0,0 0 0 0 0,2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14035 16383 0 0,'6'0'0'0'0,"7"0"0"0"0,9 0 0 0 0,5 0 0 0 0,5 0 0 0 0,2 0 0 0 0,2 0 0 0 0,1 0 0 0 0,-1 0 0 0 0,0 0 0 0 0,-1 0 0 0 0,1 0 0 0 0,4 0 0 0 0,4 0 0 0 0,-2 0 0 0 0,-2 0 0 0 0,0 0 0 0 0,-2 0 0 0 0,-2 0 0 0 0,-1 0 0 0 0,-1 0 0 0 0,1 0 0 0 0,-1 0 0 0 0,1 0 0 0 0,0 0 0 0 0,0 0 0 0 0,-1 0 0 0 0,1 0 0 0 0,-1 0 0 0 0,1 0 0 0 0,0 0 0 0 0,-1 0 0 0 0,2 0 0 0 0,-1 0 0 0 0,6 0 0 0 0,1 0 0 0 0,6 0 0 0 0,1 0 0 0 0,3 0 0 0 0,-1 0 0 0 0,4 0 0 0 0,-3 0 0 0 0,-4 0 0 0 0,-4 0 0 0 0,-4 0 0 0 0,-3 0 0 0 0,-2 0 0 0 0,1 0 0 0 0,-2 0 0 0 0,0 0 0 0 0,0 0 0 0 0,0 0 0 0 0,0 0 0 0 0,1 0 0 0 0,-1 0 0 0 0,1 0 0 0 0,0 0 0 0 0,-1 0 0 0 0,2 0 0 0 0,-1 0 0 0 0,0 0 0 0 0,-1 0 0 0 0,1 0 0 0 0,0 0 0 0 0,5 0 0 0 0,3 0 0 0 0,-1 0 0 0 0,-1 0 0 0 0,-1 0 0 0 0,-3 0 0 0 0,5 0 0 0 0,1 0 0 0 0,6 0 0 0 0,-1 0 0 0 0,-2 0 0 0 0,-3 0 0 0 0,-2 0 0 0 0,-3 0 0 0 0,4 0 0 0 0,1 0 0 0 0,5 0 0 0 0,0 0 0 0 0,-2 0 0 0 0,-3 0 0 0 0,-3 0 0 0 0,-2 0 0 0 0,-3 0 0 0 0,1 0 0 0 0,-1 0 0 0 0,-1 0 0 0 0,0 0 0 0 0,0 0 0 0 0,1 0 0 0 0,-1 0 0 0 0,1 0 0 0 0,-1 0 0 0 0,1 0 0 0 0,1 0 0 0 0,-2 0 0 0 0,1 0 0 0 0,0 0 0 0 0,-1 0 0 0 0,1 0 0 0 0,0 0 0 0 0,0 0 0 0 0,0 0 0 0 0,0 0 0 0 0,-7 0 0 0 0,0 0 0 0 0,-1 0 0 0 0,1 0 0 0 0,3 0 0 0 0,2 0 0 0 0,0 0 0 0 0,1 0 0 0 0,1 0 0 0 0,0 0 0 0 0,0 0 0 0 0,-6 0 0 0 0,-2 0 0 0 0,1 0 0 0 0,1 0 0 0 0,1 0 0 0 0,2 0 0 0 0,2 0 0 0 0,-6 0 0 0 0,-2 0 0 0 0,3 0 0 0 0,-1 0 0 0 0,3 0 0 0 0,2 0 0 0 0,1 0 0 0 0,0 0 0 0 0,1 0 0 0 0,-1 0 0 0 0,1 0 0 0 0,0 0 0 0 0,1 0 0 0 0,-1 0 0 0 0,0 0 0 0 0,0 0 0 0 0,-1 0 0 0 0,1 0 0 0 0,1 0 0 0 0,-2 0 0 0 0,1 0 0 0 0,-7 0 0 0 0,-1 0 0 0 0,1 0 0 0 0,-6 0 0 0 0,-5 0 0 0 0,-5 0 0 0 0,-7 0 0 0 0,-2 0 0 0 0,-2 0 0 0 0,-8 0 0 0 0,-2 0 0 0 0,0 0 0 0 0,2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49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5069 14433 16383 0 0,'6'0'0'0'0,"6"0"0"0"0,12 0 0 0 0,7 0 0 0 0,14 0 0 0 0,4 0 0 0 0,5 0 0 0 0,-2 0 0 0 0,1 0 0 0 0,-4 0 0 0 0,-5 0 0 0 0,-4 0 0 0 0,-4 0 0 0 0,-3 0 0 0 0,-2 0 0 0 0,-1 0 0 0 0,0 0 0 0 0,-1 0 0 0 0,6 0 0 0 0,2 0 0 0 0,0 0 0 0 0,-1 0 0 0 0,-2 0 0 0 0,-1 0 0 0 0,-1 0 0 0 0,0 0 0 0 0,-2 0 0 0 0,1 0 0 0 0,-1 0 0 0 0,1 0 0 0 0,4 0 0 0 0,8 0 0 0 0,1 0 0 0 0,-1 0 0 0 0,-4 0 0 0 0,9 0 0 0 0,0 0 0 0 0,3 0 0 0 0,3 0 0 0 0,2 0 0 0 0,9 0 0 0 0,2 0 0 0 0,-4 0 0 0 0,-3 0 0 0 0,-6 0 0 0 0,3 0 0 0 0,-3 0 0 0 0,1 0 0 0 0,-5 0 0 0 0,0 0 0 0 0,1 0 0 0 0,-2 0 0 0 0,1 0 0 0 0,3 0 0 0 0,-4 0 0 0 0,-4 0 0 0 0,1 0 0 0 0,-2 0 0 0 0,1 0 0 0 0,4 0 0 0 0,-1 0 0 0 0,1 0 0 0 0,3 0 0 0 0,-2 0 0 0 0,-4 0 0 0 0,-5 0 0 0 0,1 0 0 0 0,-2 0 0 0 0,4 0 0 0 0,-2 0 0 0 0,-1 0 0 0 0,-4 0 0 0 0,-2 0 0 0 0,-2 0 0 0 0,-2 0 0 0 0,0 0 0 0 0,-1 0 0 0 0,0 0 0 0 0,1 0 0 0 0,-1 0 0 0 0,0 0 0 0 0,1 0 0 0 0,4 0 0 0 0,3 0 0 0 0,-1 0 0 0 0,-1 0 0 0 0,9 0 0 0 0,2 0 0 0 0,4 0 0 0 0,-3 0 0 0 0,8 0 0 0 0,-2 0 0 0 0,-4 0 0 0 0,0 0 0 0 0,1 0 0 0 0,-2 0 0 0 0,-5 0 0 0 0,-4 0 0 0 0,1 0 0 0 0,0 0 0 0 0,-3 0 0 0 0,2 0 0 0 0,1 0 0 0 0,-2 0 0 0 0,-3 0 0 0 0,-1 0 0 0 0,-3 0 0 0 0,0 0 0 0 0,-2 0 0 0 0,1 0 0 0 0,-1 0 0 0 0,0 0 0 0 0,1 0 0 0 0,-1 0 0 0 0,1 0 0 0 0,-1 0 0 0 0,1 0 0 0 0,-1 0 0 0 0,1 0 0 0 0,0 0 0 0 0,5 0 0 0 0,1 0 0 0 0,1 0 0 0 0,-2 0 0 0 0,-2 0 0 0 0,-1 0 0 0 0,-1 0 0 0 0,-6 0 0 0 0,-8 0 0 0 0,-6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3T13:00:20.00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13126 16383 0 0,'4'0'0'0'0,"9"0"0"0"0,7 0 0 0 0,8 0 0 0 0,3 0 0 0 0,1 0 0 0 0,-1 0 0 0 0,-3 0 0 0 0,0 0 0 0 0,-3 0 0 0 0,0 0 0 0 0,-5 0 0 0 0,-2 0 0 0 0,1 0 0 0 0,-1 0 0 0 0,3 0 0 0 0,1 0 0 0 0,1 0 0 0 0,0 0 0 0 0,1 0 0 0 0,0 0 0 0 0,0 0 0 0 0,0 0 0 0 0,1 0 0 0 0,-2 0 0 0 0,6 0 0 0 0,-1 0 0 0 0,1 0 0 0 0,-1 0 0 0 0,-1 0 0 0 0,-1 0 0 0 0,-1 0 0 0 0,-1 0 0 0 0,0 0 0 0 0,-1 0 0 0 0,2 0 0 0 0,-2 0 0 0 0,0 0 0 0 0,1 0 0 0 0,0 0 0 0 0,4 0 0 0 0,1 0 0 0 0,4 0 0 0 0,0 0 0 0 0,4 0 0 0 0,-2 0 0 0 0,-3 0 0 0 0,3 0 0 0 0,-2 0 0 0 0,2 0 0 0 0,-1 0 0 0 0,-2 0 0 0 0,-2 0 0 0 0,-3 0 0 0 0,-2 0 0 0 0,0 0 0 0 0,-1 0 0 0 0,3 0 0 0 0,2 0 0 0 0,-1 0 0 0 0,0 0 0 0 0,-1 0 0 0 0,-2 0 0 0 0,0 0 0 0 0,-1 0 0 0 0,0 0 0 0 0,0 0 0 0 0,-1 0 0 0 0,0 0 0 0 0,5 0 0 0 0,1 0 0 0 0,1 0 0 0 0,-2 0 0 0 0,-2 0 0 0 0,0 0 0 0 0,3 0 0 0 0,0 0 0 0 0,1 0 0 0 0,-3 0 0 0 0,0 0 0 0 0,-1 0 0 0 0,-1 0 0 0 0,-1 0 0 0 0,0 0 0 0 0,-1 0 0 0 0,0 0 0 0 0,2 0 0 0 0,-2 0 0 0 0,1 0 0 0 0,3 0 0 0 0,3 0 0 0 0,-1 0 0 0 0,-2 0 0 0 0,1 0 0 0 0,-3 0 0 0 0,0 0 0 0 0,-1 0 0 0 0,0 0 0 0 0,0 0 0 0 0,-1 0 0 0 0,1 0 0 0 0,-1 0 0 0 0,2 0 0 0 0,-2 0 0 0 0,1 0 0 0 0,0 0 0 0 0,-1 0 0 0 0,2 0 0 0 0,-1 0 0 0 0,-1 0 0 0 0,1 0 0 0 0,0 0 0 0 0,-1 0 0 0 0,2 0 0 0 0,-1 0 0 0 0,-1 0 0 0 0,1 0 0 0 0,0 0 0 0 0,-1 0 0 0 0,2 0 0 0 0,-1 0 0 0 0,-1 0 0 0 0,1 0 0 0 0,0 0 0 0 0,0 0 0 0 0,0 0 0 0 0,0 0 0 0 0,-1 0 0 0 0,1 0 0 0 0,0 0 0 0 0,0 0 0 0 0,0 0 0 0 0,0 0 0 0 0,-1 0 0 0 0,1 0 0 0 0,0 0 0 0 0,0 0 0 0 0,0 0 0 0 0,0 0 0 0 0,4 0 0 0 0,1 0 0 0 0,0 0 0 0 0,-1 0 0 0 0,-1 0 0 0 0,-2 0 0 0 0,0 0 0 0 0,-1 0 0 0 0,0 0 0 0 0,0 0 0 0 0,0 0 0 0 0,-1 0 0 0 0,1 0 0 0 0,-1 0 0 0 0,1 0 0 0 0,0 0 0 0 0,0 0 0 0 0,0 0 0 0 0,-1 0 0 0 0,-2 0 0 0 0,-4 0 0 0 0,2 0 0 0 0,1 0 0 0 0,1 0 0 0 0,1 0 0 0 0,1 0 0 0 0,-4 0 0 0 0,0 0 0 0 0,-1 0 0 0 0,-5 0 0 0 0,-12 0 0 0 0,-8 0 0 0 0,-7 0 0 0 0,-6 0 0 0 0,-2 0 0 0 0,-3 0 0 0 0,7 0 0 0 0,11 0 0 0 0,7 0 0 0 0,3 0 0 0 0,1 0 0 0 0,0 0 0 0 0,-5 0 0 0 0,-2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14035 16383 0 0,'6'0'0'0'0,"8"0"0"0"0,8 0 0 0 0,7 0 0 0 0,4 0 0 0 0,2 0 0 0 0,3 0 0 0 0,-1 0 0 0 0,1 0 0 0 0,0 0 0 0 0,-2 0 0 0 0,1 0 0 0 0,5 0 0 0 0,3 0 0 0 0,-1 0 0 0 0,-2 0 0 0 0,-1 0 0 0 0,-2 0 0 0 0,-1 0 0 0 0,-2 0 0 0 0,0 0 0 0 0,0 0 0 0 0,0 0 0 0 0,0 0 0 0 0,-1 0 0 0 0,2 0 0 0 0,-2 0 0 0 0,2 0 0 0 0,-2 0 0 0 0,2 0 0 0 0,-1 0 0 0 0,-1 0 0 0 0,2 0 0 0 0,0 0 0 0 0,5 0 0 0 0,2 0 0 0 0,6 0 0 0 0,1 0 0 0 0,3 0 0 0 0,-1 0 0 0 0,4 0 0 0 0,-3 0 0 0 0,-5 0 0 0 0,-3 0 0 0 0,-5 0 0 0 0,-2 0 0 0 0,-2 0 0 0 0,-1 0 0 0 0,0 0 0 0 0,-1 0 0 0 0,0 0 0 0 0,1 0 0 0 0,-1 0 0 0 0,2 0 0 0 0,-2 0 0 0 0,1 0 0 0 0,1 0 0 0 0,-2 0 0 0 0,2 0 0 0 0,-1 0 0 0 0,1 0 0 0 0,-2 0 0 0 0,2 0 0 0 0,-1 0 0 0 0,5 0 0 0 0,4 0 0 0 0,-1 0 0 0 0,-2 0 0 0 0,-1 0 0 0 0,-2 0 0 0 0,5 0 0 0 0,1 0 0 0 0,5 0 0 0 0,0 0 0 0 0,-2 0 0 0 0,-3 0 0 0 0,-3 0 0 0 0,-3 0 0 0 0,5 0 0 0 0,1 0 0 0 0,4 0 0 0 0,2 0 0 0 0,-4 0 0 0 0,-2 0 0 0 0,-4 0 0 0 0,-1 0 0 0 0,-4 0 0 0 0,1 0 0 0 0,-1 0 0 0 0,0 0 0 0 0,-1 0 0 0 0,0 0 0 0 0,2 0 0 0 0,-2 0 0 0 0,2 0 0 0 0,-2 0 0 0 0,2 0 0 0 0,-1 0 0 0 0,-1 0 0 0 0,2 0 0 0 0,0 0 0 0 0,-2 0 0 0 0,1 0 0 0 0,1 0 0 0 0,-2 0 0 0 0,2 0 0 0 0,-1 0 0 0 0,-6 0 0 0 0,-2 0 0 0 0,0 0 0 0 0,2 0 0 0 0,2 0 0 0 0,2 0 0 0 0,0 0 0 0 0,1 0 0 0 0,2 0 0 0 0,-1 0 0 0 0,1 0 0 0 0,-8 0 0 0 0,-1 0 0 0 0,2 0 0 0 0,-1 0 0 0 0,3 0 0 0 0,1 0 0 0 0,3 0 0 0 0,-7 0 0 0 0,-2 0 0 0 0,3 0 0 0 0,-1 0 0 0 0,3 0 0 0 0,2 0 0 0 0,1 0 0 0 0,1 0 0 0 0,0 0 0 0 0,-1 0 0 0 0,2 0 0 0 0,0 0 0 0 0,-1 0 0 0 0,1 0 0 0 0,-1 0 0 0 0,1 0 0 0 0,-2 0 0 0 0,1 0 0 0 0,1 0 0 0 0,-2 0 0 0 0,2 0 0 0 0,-8 0 0 0 0,0 0 0 0 0,-1 0 0 0 0,-5 0 0 0 0,-5 0 0 0 0,-6 0 0 0 0,-6 0 0 0 0,-4 0 0 0 0,-1 0 0 0 0,-8 0 0 0 0,-2 0 0 0 0,-1 0 0 0 0,3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3T13:12:49.77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14035 16383 0 0,'4'0'0'0'0,"7"0"0"0"0,5 0 0 0 0,5 0 0 0 0,3 0 0 0 0,2 0 0 0 0,1 0 0 0 0,1 0 0 0 0,0 0 0 0 0,-1 0 0 0 0,0 0 0 0 0,0 0 0 0 0,4 0 0 0 0,1 0 0 0 0,0 0 0 0 0,-1 0 0 0 0,0 0 0 0 0,-3 0 0 0 0,0 0 0 0 0,-2 0 0 0 0,0 0 0 0 0,1 0 0 0 0,-1 0 0 0 0,1 0 0 0 0,-2 0 0 0 0,2 0 0 0 0,-1 0 0 0 0,1 0 0 0 0,-1 0 0 0 0,0 0 0 0 0,1 0 0 0 0,-1 0 0 0 0,1 0 0 0 0,0 0 0 0 0,4 0 0 0 0,0 0 0 0 0,7 0 0 0 0,-1 0 0 0 0,2 0 0 0 0,0 0 0 0 0,3 0 0 0 0,-3 0 0 0 0,-3 0 0 0 0,-2 0 0 0 0,-4 0 0 0 0,-1 0 0 0 0,-3 0 0 0 0,1 0 0 0 0,-1 0 0 0 0,0 0 0 0 0,0 0 0 0 0,0 0 0 0 0,0 0 0 0 0,0 0 0 0 0,0 0 0 0 0,1 0 0 0 0,0 0 0 0 0,-2 0 0 0 0,2 0 0 0 0,0 0 0 0 0,0 0 0 0 0,-1 0 0 0 0,0 0 0 0 0,1 0 0 0 0,3 0 0 0 0,3 0 0 0 0,-1 0 0 0 0,-1 0 0 0 0,-1 0 0 0 0,-1 0 0 0 0,3 0 0 0 0,0 0 0 0 0,5 0 0 0 0,0 0 0 0 0,-2 0 0 0 0,-2 0 0 0 0,-2 0 0 0 0,-3 0 0 0 0,4 0 0 0 0,1 0 0 0 0,3 0 0 0 0,1 0 0 0 0,-2 0 0 0 0,-2 0 0 0 0,-3 0 0 0 0,-1 0 0 0 0,-2 0 0 0 0,-1 0 0 0 0,1 0 0 0 0,-1 0 0 0 0,0 0 0 0 0,0 0 0 0 0,1 0 0 0 0,-2 0 0 0 0,2 0 0 0 0,-1 0 0 0 0,1 0 0 0 0,0 0 0 0 0,-2 0 0 0 0,2 0 0 0 0,0 0 0 0 0,-1 0 0 0 0,0 0 0 0 0,1 0 0 0 0,-1 0 0 0 0,1 0 0 0 0,0 0 0 0 0,-6 0 0 0 0,0 0 0 0 0,0 0 0 0 0,0 0 0 0 0,2 0 0 0 0,2 0 0 0 0,0 0 0 0 0,1 0 0 0 0,1 0 0 0 0,0 0 0 0 0,-1 0 0 0 0,-4 0 0 0 0,-1 0 0 0 0,0 0 0 0 0,1 0 0 0 0,1 0 0 0 0,1 0 0 0 0,2 0 0 0 0,-4 0 0 0 0,-2 0 0 0 0,1 0 0 0 0,1 0 0 0 0,1 0 0 0 0,2 0 0 0 0,1 0 0 0 0,0 0 0 0 0,0 0 0 0 0,0 0 0 0 0,1 0 0 0 0,0 0 0 0 0,0 0 0 0 0,-1 0 0 0 0,1 0 0 0 0,0 0 0 0 0,-1 0 0 0 0,0 0 0 0 0,1 0 0 0 0,-1 0 0 0 0,1 0 0 0 0,-6 0 0 0 0,0 0 0 0 0,0 0 0 0 0,-4 0 0 0 0,-4 0 0 0 0,-5 0 0 0 0,-3 0 0 0 0,-3 0 0 0 0,-2 0 0 0 0,-5 0 0 0 0,-2 0 0 0 0,0 0 0 0 0,2 0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1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17256 16383 0 0,'6'0'0'0'0,"9"0"0"0"0,9 0 0 0 0,5 0 0 0 0,6 0 0 0 0,2 0 0 0 0,3 0 0 0 0,-1 0 0 0 0,1 0 0 0 0,0 0 0 0 0,-2 0 0 0 0,0 0 0 0 0,7 0 0 0 0,2 0 0 0 0,-1 0 0 0 0,-2 0 0 0 0,0 0 0 0 0,-3 0 0 0 0,-2 0 0 0 0,0 0 0 0 0,-2 0 0 0 0,1 0 0 0 0,-1 0 0 0 0,2 0 0 0 0,-2 0 0 0 0,1 0 0 0 0,-1 0 0 0 0,2 0 0 0 0,-2 0 0 0 0,1 0 0 0 0,1 0 0 0 0,-2 0 0 0 0,1 0 0 0 0,1 0 0 0 0,5 0 0 0 0,2 0 0 0 0,7 0 0 0 0,0 0 0 0 0,4 0 0 0 0,-1 0 0 0 0,3 0 0 0 0,-2 0 0 0 0,-5 0 0 0 0,-3 0 0 0 0,-6 0 0 0 0,-2 0 0 0 0,-3 0 0 0 0,1 0 0 0 0,-2 0 0 0 0,0 0 0 0 0,0 0 0 0 0,0 0 0 0 0,0 0 0 0 0,2 0 0 0 0,-2 0 0 0 0,1 0 0 0 0,1 0 0 0 0,-2 0 0 0 0,1 0 0 0 0,1 0 0 0 0,-1 0 0 0 0,-1 0 0 0 0,2 0 0 0 0,-1 0 0 0 0,5 0 0 0 0,4 0 0 0 0,-1 0 0 0 0,-1 0 0 0 0,-2 0 0 0 0,-2 0 0 0 0,5 0 0 0 0,1 0 0 0 0,6 0 0 0 0,-1 0 0 0 0,-1 0 0 0 0,-4 0 0 0 0,-3 0 0 0 0,-3 0 0 0 0,5 0 0 0 0,1 0 0 0 0,5 0 0 0 0,1 0 0 0 0,-3 0 0 0 0,-3 0 0 0 0,-4 0 0 0 0,-1 0 0 0 0,-3 0 0 0 0,-1 0 0 0 0,1 0 0 0 0,-2 0 0 0 0,0 0 0 0 0,0 0 0 0 0,1 0 0 0 0,-1 0 0 0 0,2 0 0 0 0,-2 0 0 0 0,1 0 0 0 0,1 0 0 0 0,-2 0 0 0 0,1 0 0 0 0,1 0 0 0 0,-2 0 0 0 0,1 0 0 0 0,1 0 0 0 0,-2 0 0 0 0,1 0 0 0 0,1 0 0 0 0,-9 0 0 0 0,0 0 0 0 0,0 0 0 0 0,1 0 0 0 0,2 0 0 0 0,3 0 0 0 0,0 0 0 0 0,1 0 0 0 0,2 0 0 0 0,-1 0 0 0 0,0 0 0 0 0,-7 0 0 0 0,-1 0 0 0 0,1 0 0 0 0,0 0 0 0 0,2 0 0 0 0,2 0 0 0 0,2 0 0 0 0,-6 0 0 0 0,-2 0 0 0 0,2 0 0 0 0,0 0 0 0 0,2 0 0 0 0,3 0 0 0 0,1 0 0 0 0,0 0 0 0 0,2 0 0 0 0,-2 0 0 0 0,1 0 0 0 0,0 0 0 0 0,1 0 0 0 0,-1 0 0 0 0,1 0 0 0 0,-1 0 0 0 0,-1 0 0 0 0,2 0 0 0 0,-1 0 0 0 0,-1 0 0 0 0,1 0 0 0 0,-7 0 0 0 0,-1 0 0 0 0,0 0 0 0 0,-5 0 0 0 0,-7 0 0 0 0,-5 0 0 0 0,-7 0 0 0 0,-4 0 0 0 0,-1 0 0 0 0,-8 0 0 0 0,-3 0 0 0 0,0 0 0 0 0,3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3T13:25:43.48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17256 16383 0 0,'5'0'0'0'0,"6"0"0"0"0,7 0 0 0 0,5 0 0 0 0,3 0 0 0 0,2 0 0 0 0,2 0 0 0 0,1 0 0 0 0,-1 0 0 0 0,0 0 0 0 0,-1 0 0 0 0,0 0 0 0 0,5 0 0 0 0,2 0 0 0 0,-1 0 0 0 0,-1 0 0 0 0,-1 0 0 0 0,-2 0 0 0 0,-1 0 0 0 0,0 0 0 0 0,-2 0 0 0 0,1 0 0 0 0,-1 0 0 0 0,2 0 0 0 0,-2 0 0 0 0,1 0 0 0 0,-1 0 0 0 0,2 0 0 0 0,-2 0 0 0 0,1 0 0 0 0,0 0 0 0 0,0 0 0 0 0,0 0 0 0 0,0 0 0 0 0,5 0 0 0 0,1 0 0 0 0,5 0 0 0 0,1 0 0 0 0,2 0 0 0 0,0 0 0 0 0,2 0 0 0 0,-2 0 0 0 0,-3 0 0 0 0,-3 0 0 0 0,-4 0 0 0 0,-2 0 0 0 0,-2 0 0 0 0,0 0 0 0 0,0 0 0 0 0,-1 0 0 0 0,0 0 0 0 0,0 0 0 0 0,1 0 0 0 0,0 0 0 0 0,-1 0 0 0 0,2 0 0 0 0,-1 0 0 0 0,-1 0 0 0 0,1 0 0 0 0,0 0 0 0 0,1 0 0 0 0,-2 0 0 0 0,1 0 0 0 0,0 0 0 0 0,4 0 0 0 0,3 0 0 0 0,-1 0 0 0 0,-1 0 0 0 0,-1 0 0 0 0,-2 0 0 0 0,4 0 0 0 0,1 0 0 0 0,4 0 0 0 0,0 0 0 0 0,-1 0 0 0 0,-3 0 0 0 0,-2 0 0 0 0,-3 0 0 0 0,4 0 0 0 0,0 0 0 0 0,5 0 0 0 0,0 0 0 0 0,-2 0 0 0 0,-2 0 0 0 0,-3 0 0 0 0,-1 0 0 0 0,-3 0 0 0 0,1 0 0 0 0,-1 0 0 0 0,-1 0 0 0 0,0 0 0 0 0,1 0 0 0 0,0 0 0 0 0,-1 0 0 0 0,1 0 0 0 0,0 0 0 0 0,0 0 0 0 0,0 0 0 0 0,-1 0 0 0 0,2 0 0 0 0,-1 0 0 0 0,-1 0 0 0 0,1 0 0 0 0,1 0 0 0 0,-2 0 0 0 0,1 0 0 0 0,0 0 0 0 0,-5 0 0 0 0,-1 0 0 0 0,-1 0 0 0 0,2 0 0 0 0,1 0 0 0 0,3 0 0 0 0,-1 0 0 0 0,1 0 0 0 0,1 0 0 0 0,1 0 0 0 0,-1 0 0 0 0,-6 0 0 0 0,0 0 0 0 0,1 0 0 0 0,-1 0 0 0 0,3 0 0 0 0,0 0 0 0 0,2 0 0 0 0,-4 0 0 0 0,-2 0 0 0 0,1 0 0 0 0,1 0 0 0 0,1 0 0 0 0,3 0 0 0 0,0 0 0 0 0,0 0 0 0 0,1 0 0 0 0,0 0 0 0 0,0 0 0 0 0,0 0 0 0 0,0 0 0 0 0,1 0 0 0 0,-1 0 0 0 0,0 0 0 0 0,-1 0 0 0 0,2 0 0 0 0,-1 0 0 0 0,-1 0 0 0 0,1 0 0 0 0,-5 0 0 0 0,-2 0 0 0 0,1 0 0 0 0,-4 0 0 0 0,-5 0 0 0 0,-4 0 0 0 0,-6 0 0 0 0,-2 0 0 0 0,-1 0 0 0 0,-7 0 0 0 0,-1 0 0 0 0,-1 0 0 0 0,3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1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5212 2977 16383 0 0,'0'6'0'0'0,"0"6"0"0"0,0-4 0 0 0,0-8 0 0 0,0-10 0 0 0,0-8 0 0 0,0-6 0 0 0,0-4 0 0 0,0-3 0 0 0,0-2 0 0 0,0 11 0 0 0,0 14 0 0 0,0 14 0 0 0,0 10 0 0 0,0 9 0 0 0,0 4 0 0 0,0-2 0 0 0,0 0 0 0 0,0-6 0 0 0,0 0 0 0 0,0 1 0 0 0,0 2 0 0 0,0 2 0 0 0,0 8 0 0 0,0 2 0 0 0,0 1 0 0 0,0 4 0 0 0,0 1 0 0 0,0-2 0 0 0,0-2 0 0 0,0-3 0 0 0,0-2 0 0 0,0-1 0 0 0,0-1 0 0 0,0 0 0 0 0,0-1 0 0 0,0 0 0 0 0,0 0 0 0 0,0 1 0 0 0,0-1 0 0 0,0 1 0 0 0,0-1 0 0 0,0 1 0 0 0,0 0 0 0 0,0 4 0 0 0,0 3 0 0 0,0-1 0 0 0,0-1 0 0 0,0-1 0 0 0,0-2 0 0 0,0-1 0 0 0,0 4 0 0 0,0 2 0 0 0,0-1 0 0 0,0 4 0 0 0,0 5 0 0 0,0 0 0 0 0,0 3 0 0 0,0 4 0 0 0,0-3 0 0 0,0-4 0 0 0,0-5 0 0 0,0-4 0 0 0,0-3 0 0 0,0-2 0 0 0,0-2 0 0 0,0 0 0 0 0,0 5 0 0 0,0-3 0 0 0,0-3 0 0 0,0 0 0 0 0,0 0 0 0 0,0 0 0 0 0,0 1 0 0 0,0 0 0 0 0,0 0 0 0 0,0 0 0 0 0,0 1 0 0 0,0 5 0 0 0,0 2 0 0 0,0-1 0 0 0,0-1 0 0 0,0-2 0 0 0,0 0 0 0 0,0-3 0 0 0,0 1 0 0 0,0-2 0 0 0,0 1 0 0 0,0-1 0 0 0,0 1 0 0 0,0-1 0 0 0,0 0 0 0 0,0 1 0 0 0,0 0 0 0 0,0-1 0 0 0,0 1 0 0 0,0 0 0 0 0,0 4 0 0 0,0 3 0 0 0,0 5 0 0 0,0 0 0 0 0,0-2 0 0 0,0-3 0 0 0,0-2 0 0 0,0-3 0 0 0,0-1 0 0 0,0-1 0 0 0,0-6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20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5243 2487 16383 0 0,'0'5'0'0'0,"0"6"0"0"0,0 6 0 0 0,0 5 0 0 0,0 4 0 0 0,0 1 0 0 0,0 2 0 0 0,0 1 0 0 0,0-1 0 0 0,0 0 0 0 0,0-1 0 0 0,0 1 0 0 0,0 5 0 0 0,0-1 0 0 0,0 7 0 0 0,0-1 0 0 0,0-1 0 0 0,0-4 0 0 0,0-1 0 0 0,0-2 0 0 0,0-2 0 0 0,0-1 0 0 0,0 0 0 0 0,0 0 0 0 0,0-1 0 0 0,0 6 0 0 0,0 0 0 0 0,0 1 0 0 0,0-1 0 0 0,0-1 0 0 0,0-2 0 0 0,0 4 0 0 0,0 1 0 0 0,0 4 0 0 0,0 0 0 0 0,0-2 0 0 0,0-2 0 0 0,0-2 0 0 0,0-3 0 0 0,0-1 0 0 0,0 0 0 0 0,0 3 0 0 0,0 2 0 0 0,0 4 0 0 0,0 1 0 0 0,0-1 0 0 0,0-3 0 0 0,0-3 0 0 0,0-1 0 0 0,0-2 0 0 0,0-1 0 0 0,0 4 0 0 0,0 2 0 0 0,0 5 0 0 0,0 5 0 0 0,0 0 0 0 0,0-3 0 0 0,0 1 0 0 0,0 3 0 0 0,0-1 0 0 0,0-4 0 0 0,0-4 0 0 0,0-3 0 0 0,0-1 0 0 0,0-3 0 0 0,0-2 0 0 0,0 1 0 0 0,0-1 0 0 0,0 1 0 0 0,0-1 0 0 0,0 0 0 0 0,0 2 0 0 0,0 4 0 0 0,0 1 0 0 0,0-1 0 0 0,0 0 0 0 0,0-1 0 0 0,0 3 0 0 0,0 1 0 0 0,0-1 0 0 0,0 2 0 0 0,0 1 0 0 0,0 3 0 0 0,0-1 0 0 0,0 2 0 0 0,0-1 0 0 0,0-2 0 0 0,0 1 0 0 0,0-2 0 0 0,0 4 0 0 0,0-2 0 0 0,0-3 0 0 0,0-2 0 0 0,0 2 0 0 0,0-1 0 0 0,0-1 0 0 0,0-2 0 0 0,0-2 0 0 0,0-2 0 0 0,0 1 0 0 0,0 3 0 0 0,0-4 0 0 0,0-2 0 0 0,0 0 0 0 0,0-1 0 0 0,0 0 0 0 0,0 2 0 0 0,0-7 0 0 0,0 1 0 0 0,0-1 0 0 0,0 3 0 0 0,0-5 0 0 0,0 2 0 0 0,0 4 0 0 0,0 4 0 0 0,0 2 0 0 0,0 0 0 0 0,0 0 0 0 0,0-6 0 0 0,0-2 0 0 0,0 0 0 0 0,0 0 0 0 0,0 2 0 0 0,0 1 0 0 0,0-4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2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12304 16383 0 0,'5'0'0'0'0,"7"0"0"0"0,7 0 0 0 0,10 0 0 0 0,6 0 0 0 0,2 0 0 0 0,0 0 0 0 0,-1 0 0 0 0,-2 0 0 0 0,-1 0 0 0 0,-1 0 0 0 0,-1 0 0 0 0,0 0 0 0 0,0 0 0 0 0,-1 0 0 0 0,0 0 0 0 0,1 0 0 0 0,5 0 0 0 0,1 0 0 0 0,0 0 0 0 0,-1 0 0 0 0,-1 0 0 0 0,-2 0 0 0 0,-1 0 0 0 0,-1 0 0 0 0,0 0 0 0 0,-1 0 0 0 0,0 0 0 0 0,1 0 0 0 0,-1 0 0 0 0,6 0 0 0 0,2 0 0 0 0,-1 0 0 0 0,-1 0 0 0 0,-2 0 0 0 0,-1 0 0 0 0,-1 0 0 0 0,-1 0 0 0 0,0 0 0 0 0,0 0 0 0 0,-1 0 0 0 0,0 0 0 0 0,1 0 0 0 0,-1 0 0 0 0,1 0 0 0 0,5 0 0 0 0,1 0 0 0 0,1 0 0 0 0,-2 0 0 0 0,-2 0 0 0 0,-1 0 0 0 0,-1 0 0 0 0,-1 0 0 0 0,0 0 0 0 0,-1 0 0 0 0,1 0 0 0 0,-1 0 0 0 0,1 0 0 0 0,-1 0 0 0 0,1 0 0 0 0,-1 0 0 0 0,1 0 0 0 0,0 0 0 0 0,-1 0 0 0 0,6 0 0 0 0,2 0 0 0 0,-1 0 0 0 0,4 0 0 0 0,1 0 0 0 0,-3 0 0 0 0,-1 0 0 0 0,-3 0 0 0 0,-2 0 0 0 0,-2 0 0 0 0,0 0 0 0 0,0 0 0 0 0,-1 0 0 0 0,0 0 0 0 0,0 0 0 0 0,1 0 0 0 0,-1 0 0 0 0,1 0 0 0 0,-1 0 0 0 0,1 0 0 0 0,0 0 0 0 0,0 0 0 0 0,-1 0 0 0 0,1 0 0 0 0,0 0 0 0 0,-1 0 0 0 0,1 0 0 0 0,0 0 0 0 0,-1 0 0 0 0,1 0 0 0 0,0 0 0 0 0,-1 0 0 0 0,1 0 0 0 0,0 0 0 0 0,-1 0 0 0 0,1 0 0 0 0,0 0 0 0 0,5 0 0 0 0,1 0 0 0 0,1 0 0 0 0,-2 0 0 0 0,-2 0 0 0 0,-1 0 0 0 0,-1 0 0 0 0,-1 0 0 0 0,0 0 0 0 0,-1 0 0 0 0,1 0 0 0 0,-1 0 0 0 0,1 0 0 0 0,-1 0 0 0 0,1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0,0 0 0 0 0,-1 0 0 0 0,1 0 0 0 0,0 0 0 0 0,-1 0 0 0 0,1 0 0 0 0,0 0 0 0 0,-1 0 0 0 0,1 0 0 0 0,0 0 0 0 0,-1 0 0 0 0,1 0 0 0 0,0 0 0 0 0,-1 0 0 0 0,-4 0 0 0 0,-2 0 0 0 0,0 0 0 0 0,-4 0 0 0 0,-6 0 0 0 0,-9 0 0 0 0,-12 0 0 0 0,-4 0 0 0 0,-6 0 0 0 0,0 0 0 0 0,-2 0 0 0 0,2 0 0 0 0,-1 0 0 0 0,2 0 0 0 0,-1 0 0 0 0,8 0 0 0 0,10 0 0 0 0,10 0 0 0 0,3 0 0 0 0,5 0 0 0 0,4 0 0 0 0,4 0 0 0 0,-3 0 0 0 0,-6 0 0 0 0,-6 0 0 0 0,-4 0 0 0 0,-5 0 0 0 0,4 0 0 0 0,4 0 0 0 0,7 0 0 0 0,0 0 0 0 0,-3 0 0 0 0,-5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27548 9895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4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13436 16383 0 0,'10'0'0'0'0,"9"0"0"0"0,7 0 0 0 0,3 0 0 0 0,3 0 0 0 0,1 0 0 0 0,-1 0 0 0 0,1 0 0 0 0,-1 0 0 0 0,-1 0 0 0 0,1 0 0 0 0,-2 0 0 0 0,1 0 0 0 0,0 0 0 0 0,-1 0 0 0 0,1 0 0 0 0,0 0 0 0 0,-1 0 0 0 0,1 0 0 0 0,-1 0 0 0 0,1 0 0 0 0,0 0 0 0 0,-1 0 0 0 0,1 0 0 0 0,0 0 0 0 0,-1 0 0 0 0,1 0 0 0 0,0 0 0 0 0,-1 0 0 0 0,1 0 0 0 0,0 0 0 0 0,0 0 0 0 0,-1 0 0 0 0,1 0 0 0 0,0 0 0 0 0,-1 0 0 0 0,1 0 0 0 0,0 0 0 0 0,-1 0 0 0 0,1 0 0 0 0,0 0 0 0 0,-1 0 0 0 0,1 0 0 0 0,5 0 0 0 0,1 0 0 0 0,1 0 0 0 0,-2 0 0 0 0,-2 0 0 0 0,-1 0 0 0 0,-1 0 0 0 0,-1 0 0 0 0,0 0 0 0 0,-1 0 0 0 0,1 0 0 0 0,-1 0 0 0 0,1 0 0 0 0,4 0 0 0 0,3 0 0 0 0,-1 0 0 0 0,-1 0 0 0 0,-2 0 0 0 0,-1 0 0 0 0,5 0 0 0 0,0 0 0 0 0,4 0 0 0 0,1 0 0 0 0,-2 0 0 0 0,-3 0 0 0 0,-3 0 0 0 0,-1 0 0 0 0,-2 0 0 0 0,-2 0 0 0 0,1 0 0 0 0,-1 0 0 0 0,0 0 0 0 0,6 0 0 0 0,1 0 0 0 0,5 0 0 0 0,1 0 0 0 0,3 0 0 0 0,5 0 0 0 0,-2 0 0 0 0,-4 0 0 0 0,-4 0 0 0 0,-3 0 0 0 0,-4 0 0 0 0,-2 0 0 0 0,-2 0 0 0 0,0 0 0 0 0,0 0 0 0 0,0 0 0 0 0,0 0 0 0 0,0 0 0 0 0,0 0 0 0 0,1 0 0 0 0,0 0 0 0 0,-1 0 0 0 0,1 0 0 0 0,0 0 0 0 0,-1 0 0 0 0,1 0 0 0 0,0 0 0 0 0,-1 0 0 0 0,1 0 0 0 0,0 0 0 0 0,0 0 0 0 0,-1 0 0 0 0,1 0 0 0 0,0 0 0 0 0,-1 0 0 0 0,1 0 0 0 0,-6 0 0 0 0,-1 0 0 0 0,0 0 0 0 0,1 0 0 0 0,2 0 0 0 0,2 0 0 0 0,0 0 0 0 0,1 0 0 0 0,1 0 0 0 0,0 0 0 0 0,0 0 0 0 0,0 0 0 0 0,0 0 0 0 0,-1 0 0 0 0,1 0 0 0 0,0 0 0 0 0,0 0 0 0 0,-1 0 0 0 0,1 0 0 0 0,0 0 0 0 0,-1 0 0 0 0,1 0 0 0 0,0 0 0 0 0,-1 0 0 0 0,1 0 0 0 0,0 0 0 0 0,-1 0 0 0 0,-4 0 0 0 0,-3 0 0 0 0,2 0 0 0 0,0 0 0 0 0,2 0 0 0 0,1 0 0 0 0,1 0 0 0 0,2 0 0 0 0,-1 0 0 0 0,1 0 0 0 0,0 0 0 0 0,0 0 0 0 0,0 0 0 0 0,0 0 0 0 0,0 0 0 0 0,-1 0 0 0 0,1 0 0 0 0,0 0 0 0 0,-1 0 0 0 0,1 0 0 0 0,0 0 0 0 0,-1 0 0 0 0,1 0 0 0 0,0 0 0 0 0,-1 0 0 0 0,1 0 0 0 0,0 0 0 0 0,-1 0 0 0 0,1 0 0 0 0,-5 0 0 0 0,-13 0 0 0 0,-8 0 0 0 0,-10 0 0 0 0,-10 0 0 0 0,-7 0 0 0 0,-6 0 0 0 0,-2 0 0 0 0,3 0 0 0 0,1 0 0 0 0,0 0 0 0 0,10 0 0 0 0,7 0 0 0 0,11 0 0 0 0,9 0 0 0 0,4 0 0 0 0,4 0 0 0 0,5 0 0 0 0,-3 0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4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13430 2946 16383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4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23946 10793 16383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4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23936 10783 16383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23445 7837 16383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23417 7826 16383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15397 9053 16383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15390 9027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2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5183 10573 16383 0 0,'0'5'0'0'0,"0"12"0"0"0,0 14 0 0 0,0 12 0 0 0,0 9 0 0 0,0 1 0 0 0,0-3 0 0 0,0-6 0 0 0,0-4 0 0 0,0-4 0 0 0,0-3 0 0 0,0-2 0 0 0,0 0 0 0 0,0-2 0 0 0,0 1 0 0 0,0 0 0 0 0,0 0 0 0 0,0 0 0 0 0,0 1 0 0 0,0-1 0 0 0,0 1 0 0 0,0 0 0 0 0,0-1 0 0 0,0 1 0 0 0,0 0 0 0 0,0 5 0 0 0,0 1 0 0 0,0 1 0 0 0,0 3 0 0 0,0 0 0 0 0,0-1 0 0 0,0-3 0 0 0,0-2 0 0 0,0-2 0 0 0,0 4 0 0 0,0 1 0 0 0,0 4 0 0 0,0 1 0 0 0,0-3 0 0 0,0-2 0 0 0,0-2 0 0 0,0-3 0 0 0,0-1 0 0 0,0-1 0 0 0,0-1 0 0 0,0 0 0 0 0,0 0 0 0 0,0 1 0 0 0,0-1 0 0 0,0 1 0 0 0,0-1 0 0 0,0 1 0 0 0,0-1 0 0 0,0 1 0 0 0,0 0 0 0 0,0-1 0 0 0,0 1 0 0 0,0 0 0 0 0,0 0 0 0 0,0-1 0 0 0,0 1 0 0 0,0 0 0 0 0,0-1 0 0 0,0 1 0 0 0,0 0 0 0 0,0-1 0 0 0,0 1 0 0 0,0 0 0 0 0,0-1 0 0 0,0 1 0 0 0,0 0 0 0 0,0-1 0 0 0,0 1 0 0 0,0 0 0 0 0,0-1 0 0 0,0 1 0 0 0,0 0 0 0 0,0-1 0 0 0,0 1 0 0 0,0 0 0 0 0,0-1 0 0 0,0 1 0 0 0,0 0 0 0 0,0-1 0 0 0,0-4 0 0 0,0-2 0 0 0,0 0 0 0 0,0 1 0 0 0,0 2 0 0 0,0 1 0 0 0,0 2 0 0 0,0-5 0 0 0,0-2 0 0 0,0-4 0 0 0,0-5 0 0 0,0-6 0 0 0,0-3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15371 8970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5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15359 8939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15340 8882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15333 8856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23933 5010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5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23923 5000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60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15283 7011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61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15276 6983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62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13881 16383 0 0,'5'0'0'0'0,"7"0"0"0"0,7 0 0 0 0,5 0 0 0 0,4 0 0 0 0,2 0 0 0 0,2 0 0 0 0,0 0 0 0 0,0 0 0 0 0,0 0 0 0 0,-1 0 0 0 0,0 0 0 0 0,0 0 0 0 0,0 0 0 0 0,0 0 0 0 0,-1 0 0 0 0,1 0 0 0 0,0 0 0 0 0,-1 0 0 0 0,1 0 0 0 0,-1 0 0 0 0,1 0 0 0 0,0 0 0 0 0,-1 0 0 0 0,1 0 0 0 0,0 0 0 0 0,-1 0 0 0 0,1 0 0 0 0,0 0 0 0 0,-1 0 0 0 0,1 0 0 0 0,0 0 0 0 0,0 0 0 0 0,-1 0 0 0 0,1 0 0 0 0,0 0 0 0 0,-1 0 0 0 0,1 0 0 0 0,0 0 0 0 0,-1 0 0 0 0,1 0 0 0 0,0 0 0 0 0,-1 0 0 0 0,1 0 0 0 0,0 0 0 0 0,-1 0 0 0 0,1 0 0 0 0,0 0 0 0 0,4 0 0 0 0,3 0 0 0 0,-1 0 0 0 0,5 0 0 0 0,-1 0 0 0 0,-1 0 0 0 0,-3 0 0 0 0,-2 0 0 0 0,-2 0 0 0 0,-1 0 0 0 0,-2 0 0 0 0,6 0 0 0 0,1 0 0 0 0,0 0 0 0 0,-1 0 0 0 0,-2 0 0 0 0,-1 0 0 0 0,4 0 0 0 0,1 0 0 0 0,-1 0 0 0 0,-1 0 0 0 0,-2 0 0 0 0,-1 0 0 0 0,-2 0 0 0 0,0 0 0 0 0,5 0 0 0 0,2 0 0 0 0,-1 0 0 0 0,-2 0 0 0 0,-1 0 0 0 0,-1 0 0 0 0,-1 0 0 0 0,-1 0 0 0 0,0 0 0 0 0,0 0 0 0 0,0 0 0 0 0,-1 0 0 0 0,1 0 0 0 0,-1 0 0 0 0,1 0 0 0 0,-1 0 0 0 0,1 0 0 0 0,5 0 0 0 0,2 0 0 0 0,-1 0 0 0 0,-1 0 0 0 0,-2 0 0 0 0,5 0 0 0 0,-1 0 0 0 0,5 0 0 0 0,0 0 0 0 0,-2 0 0 0 0,-3 0 0 0 0,-2 0 0 0 0,-3 0 0 0 0,-1 0 0 0 0,-1 0 0 0 0,4 0 0 0 0,2 0 0 0 0,0 0 0 0 0,-1 0 0 0 0,-2 0 0 0 0,-2 0 0 0 0,6 0 0 0 0,0 0 0 0 0,-1 0 0 0 0,-1 0 0 0 0,-2 0 0 0 0,4 0 0 0 0,0 0 0 0 0,0 0 0 0 0,-2 0 0 0 0,-2 0 0 0 0,-1 0 0 0 0,-7 0 0 0 0,-2 0 0 0 0,0 0 0 0 0,6 0 0 0 0,4 0 0 0 0,1 0 0 0 0,-1 0 0 0 0,5 0 0 0 0,-4 0 0 0 0,-3 0 0 0 0,-2 0 0 0 0,-1 0 0 0 0,0 0 0 0 0,1 0 0 0 0,0 0 0 0 0,0 0 0 0 0,0 0 0 0 0,0 0 0 0 0,6 0 0 0 0,2 0 0 0 0,-1 0 0 0 0,-1 0 0 0 0,-1 0 0 0 0,-2 0 0 0 0,-1 0 0 0 0,-1 0 0 0 0,0 0 0 0 0,-1 0 0 0 0,1 0 0 0 0,-1 0 0 0 0,0 0 0 0 0,1 0 0 0 0,-1 0 0 0 0,1 0 0 0 0,0 0 0 0 0,-1 0 0 0 0,-4 0 0 0 0,-2 0 0 0 0,-6 0 0 0 0,-4 0 0 0 0,-6 0 0 0 0,-4 0 0 0 0,-3 0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64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5154 12508 16383 0 0,'6'0'0'0'0,"20"0"0"0"0,30 0 0 0 0,30 0 0 0 0,24 0 0 0 0,24 0 0 0 0,13 0 0 0 0,-7 0 0 0 0,-13 0 0 0 0,-18 0 0 0 0,-9 0 0 0 0,-9 0 0 0 0,-14 0 0 0 0,-9 0 0 0 0,-8 0 0 0 0,-4 0 0 0 0,-4 0 0 0 0,-6 0 0 0 0,3 0 0 0 0,3 0 0 0 0,0 0 0 0 0,-3 0 0 0 0,-4 0 0 0 0,-3 0 0 0 0,-3 0 0 0 0,-2 0 0 0 0,-2 0 0 0 0,1 0 0 0 0,-1 0 0 0 0,0 0 0 0 0,0 0 0 0 0,-1 0 0 0 0,8 0 0 0 0,1 0 0 0 0,0 0 0 0 0,-1 0 0 0 0,-2 0 0 0 0,-1 0 0 0 0,-2 0 0 0 0,-1 0 0 0 0,0 0 0 0 0,-7 0 0 0 0,-3 0 0 0 0,2 0 0 0 0,1 0 0 0 0,3 0 0 0 0,0 0 0 0 0,3 0 0 0 0,0 0 0 0 0,6 0 0 0 0,2 0 0 0 0,2 0 0 0 0,-4 0 0 0 0,0 0 0 0 0,-3 0 0 0 0,-1 0 0 0 0,0 0 0 0 0,-2 0 0 0 0,1 0 0 0 0,-1 0 0 0 0,0 0 0 0 0,1 0 0 0 0,-1 0 0 0 0,1 0 0 0 0,5 0 0 0 0,2 0 0 0 0,7 0 0 0 0,0 0 0 0 0,-2 0 0 0 0,-4 0 0 0 0,-3 0 0 0 0,-2 0 0 0 0,-2 0 0 0 0,-1 0 0 0 0,0 0 0 0 0,-1 0 0 0 0,5 0 0 0 0,3 0 0 0 0,0 0 0 0 0,-1 0 0 0 0,-3 0 0 0 0,0 0 0 0 0,-2 0 0 0 0,0 0 0 0 0,-2 0 0 0 0,1 0 0 0 0,-2 0 0 0 0,2 0 0 0 0,-1 0 0 0 0,0 0 0 0 0,1 0 0 0 0,0 0 0 0 0,-1 0 0 0 0,1 0 0 0 0,0 0 0 0 0,-1 0 0 0 0,0 0 0 0 0,1 0 0 0 0,-1 0 0 0 0,1 0 0 0 0,0 0 0 0 0,-1 0 0 0 0,1 0 0 0 0,0 0 0 0 0,-1 0 0 0 0,1 0 0 0 0,5 0 0 0 0,4 0 0 0 0,-3 0 0 0 0,0 0 0 0 0,-2 0 0 0 0,-2 0 0 0 0,-1 0 0 0 0,-1 0 0 0 0,0 0 0 0 0,0 0 0 0 0,-1 0 0 0 0,0 0 0 0 0,1 0 0 0 0,-2 0 0 0 0,2 0 0 0 0,-1 0 0 0 0,1 0 0 0 0,0 0 0 0 0,-1 0 0 0 0,-5 0 0 0 0,-2 0 0 0 0,-6 0 0 0 0,-1 0 0 0 0,2 0 0 0 0,4 0 0 0 0,3 0 0 0 0,2 0 0 0 0,2 0 0 0 0,1 0 0 0 0,1 0 0 0 0,1 0 0 0 0,-1 0 0 0 0,-6 0 0 0 0,-2 0 0 0 0,0 0 0 0 0,-5 0 0 0 0,-6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46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14177 16383 0 0,'5'0'0'0'0,"7"0"0"0"0,7 0 0 0 0,5 0 0 0 0,4 0 0 0 0,2 0 0 0 0,2 0 0 0 0,0 0 0 0 0,0 0 0 0 0,-1 0 0 0 0,1 0 0 0 0,-1 0 0 0 0,0 0 0 0 0,-5 0 0 0 0,-3 0 0 0 0,1 0 0 0 0,2 0 0 0 0,1 0 0 0 0,1 0 0 0 0,1 0 0 0 0,1 0 0 0 0,1 0 0 0 0,0 0 0 0 0,-5 0 0 0 0,-2 0 0 0 0,0 0 0 0 0,1 0 0 0 0,8 0 0 0 0,2 0 0 0 0,1 0 0 0 0,-1 0 0 0 0,0 0 0 0 0,-2 0 0 0 0,-1 0 0 0 0,5 0 0 0 0,-4 0 0 0 0,-3 0 0 0 0,-1 0 0 0 0,0 0 0 0 0,5 0 0 0 0,3 0 0 0 0,4 0 0 0 0,2 0 0 0 0,3 0 0 0 0,-1 0 0 0 0,-3 0 0 0 0,2 0 0 0 0,-1 0 0 0 0,-3 0 0 0 0,-3 0 0 0 0,-2 0 0 0 0,-3 0 0 0 0,-1 0 0 0 0,0 0 0 0 0,-1 0 0 0 0,5 0 0 0 0,2 0 0 0 0,6 0 0 0 0,-1 0 0 0 0,-6 0 0 0 0,-5 0 0 0 0,-2 0 0 0 0,5 0 0 0 0,1 0 0 0 0,0 0 0 0 0,0 0 0 0 0,8 0 0 0 0,4 0 0 0 0,-2 0 0 0 0,-4 0 0 0 0,-2 0 0 0 0,1 0 0 0 0,0 0 0 0 0,-2 0 0 0 0,-1 0 0 0 0,-3 0 0 0 0,-2 0 0 0 0,5 0 0 0 0,1 0 0 0 0,-1 0 0 0 0,-2 0 0 0 0,-1 0 0 0 0,-1 0 0 0 0,-1 0 0 0 0,-1 0 0 0 0,-1 0 0 0 0,1 0 0 0 0,-1 0 0 0 0,0 0 0 0 0,1 0 0 0 0,-1 0 0 0 0,6 0 0 0 0,-4 0 0 0 0,-1 0 0 0 0,-2 0 0 0 0,0 0 0 0 0,1 0 0 0 0,-1 0 0 0 0,1 0 0 0 0,5 0 0 0 0,3 0 0 0 0,4 0 0 0 0,1 0 0 0 0,4 0 0 0 0,-2 0 0 0 0,-3 0 0 0 0,-3 0 0 0 0,-3 0 0 0 0,-3 0 0 0 0,-1 0 0 0 0,-1 0 0 0 0,4 0 0 0 0,2 0 0 0 0,5 0 0 0 0,0 0 0 0 0,4 0 0 0 0,-1 0 0 0 0,-3 0 0 0 0,-3 0 0 0 0,-3 0 0 0 0,-3 0 0 0 0,-1 0 0 0 0,-1 0 0 0 0,-1 0 0 0 0,0 0 0 0 0,0 0 0 0 0,0 0 0 0 0,0 0 0 0 0,1 0 0 0 0,-1 0 0 0 0,1 0 0 0 0,0 0 0 0 0,-1 0 0 0 0,1 0 0 0 0,0 0 0 0 0,-6 0 0 0 0,-1 0 0 0 0,0 0 0 0 0,1 0 0 0 0,-3 0 0 0 0,-1 0 0 0 0,2 0 0 0 0,2 0 0 0 0,2 0 0 0 0,1 0 0 0 0,2 0 0 0 0,1 0 0 0 0,-1 0 0 0 0,2 0 0 0 0,-7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7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5133 13499 16383 0 0,'5'0'0'0'0,"7"0"0"0"0,7 0 0 0 0,5 0 0 0 0,4 0 0 0 0,2 0 0 0 0,-3 0 0 0 0,-2 0 0 0 0,0 0 0 0 0,1 0 0 0 0,2 0 0 0 0,6 0 0 0 0,3 0 0 0 0,0 0 0 0 0,-1 0 0 0 0,-2 0 0 0 0,0 0 0 0 0,-7 0 0 0 0,-3 0 0 0 0,0 0 0 0 0,1 0 0 0 0,2 0 0 0 0,-4 0 0 0 0,-1 0 0 0 0,2 0 0 0 0,1 0 0 0 0,2 0 0 0 0,1 0 0 0 0,2 0 0 0 0,0 0 0 0 0,1 0 0 0 0,0 0 0 0 0,0 0 0 0 0,0 0 0 0 0,0 0 0 0 0,0 0 0 0 0,0 0 0 0 0,0 0 0 0 0,-1 0 0 0 0,1 0 0 0 0,0 0 0 0 0,-1 0 0 0 0,1 0 0 0 0,5 0 0 0 0,1 0 0 0 0,1 0 0 0 0,-2 0 0 0 0,-2 0 0 0 0,-1 0 0 0 0,-1 0 0 0 0,-1 0 0 0 0,0 0 0 0 0,-1 0 0 0 0,1 0 0 0 0,-1 0 0 0 0,1 0 0 0 0,-1 0 0 0 0,1 0 0 0 0,-1 0 0 0 0,1 0 0 0 0,0 0 0 0 0,-1 0 0 0 0,1 0 0 0 0,0 0 0 0 0,-6 0 0 0 0,-1 0 0 0 0,0 0 0 0 0,1 0 0 0 0,2 0 0 0 0,1 0 0 0 0,2 0 0 0 0,0 0 0 0 0,1 0 0 0 0,0 0 0 0 0,0 0 0 0 0,-1 0 0 0 0,7 0 0 0 0,0 0 0 0 0,1 0 0 0 0,-2 0 0 0 0,-2 0 0 0 0,-1 0 0 0 0,4 0 0 0 0,2 0 0 0 0,-2 0 0 0 0,-1 0 0 0 0,-2 0 0 0 0,4 0 0 0 0,0 0 0 0 0,-5 0 0 0 0,-4 0 0 0 0,-2 0 0 0 0,1 0 0 0 0,-1 0 0 0 0,2 0 0 0 0,0 0 0 0 0,1 0 0 0 0,1 0 0 0 0,-1 0 0 0 0,-4 0 0 0 0,-2 0 0 0 0,0 0 0 0 0,1 0 0 0 0,2 0 0 0 0,2 0 0 0 0,0 0 0 0 0,1 0 0 0 0,1 0 0 0 0,0 0 0 0 0,-6 0 0 0 0,-1 0 0 0 0,1 0 0 0 0,0 0 0 0 0,2 0 0 0 0,2 0 0 0 0,0 0 0 0 0,1 0 0 0 0,1 0 0 0 0,0 0 0 0 0,0 0 0 0 0,0 0 0 0 0,0 0 0 0 0,-1 0 0 0 0,6 0 0 0 0,2 0 0 0 0,-1 0 0 0 0,-1 0 0 0 0,-1 0 0 0 0,-2 0 0 0 0,-1 0 0 0 0,-1 0 0 0 0,0 0 0 0 0,-1 0 0 0 0,0 0 0 0 0,1 0 0 0 0,-1 0 0 0 0,1 0 0 0 0,-1 0 0 0 0,1 0 0 0 0,0 0 0 0 0,-1 0 0 0 0,6 0 0 0 0,2 0 0 0 0,-1 0 0 0 0,-1 0 0 0 0,-2 0 0 0 0,0 0 0 0 0,-3 0 0 0 0,1 0 0 0 0,-2 0 0 0 0,1 0 0 0 0,-1 0 0 0 0,0 0 0 0 0,1 0 0 0 0,-1 0 0 0 0,1 0 0 0 0,0 0 0 0 0,-1 0 0 0 0,1 0 0 0 0,0 0 0 0 0,-1 0 0 0 0,1 0 0 0 0,0 0 0 0 0,-1 0 0 0 0,1 0 0 0 0,0 0 0 0 0,-1 0 0 0 0,-4 0 0 0 0,-2 0 0 0 0,0 0 0 0 0,1 0 0 0 0,2 0 0 0 0,-4 0 0 0 0,-1 0 0 0 0,-8 0 0 0 0,-8 0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7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13126 16383 0 0,'5'0'0'0'0,"12"0"0"0"0,9 0 0 0 0,10 0 0 0 0,4 0 0 0 0,1 0 0 0 0,-2 0 0 0 0,-2 0 0 0 0,-2 0 0 0 0,-2 0 0 0 0,-1 0 0 0 0,-7 0 0 0 0,-1 0 0 0 0,0 0 0 0 0,0 0 0 0 0,3 0 0 0 0,1 0 0 0 0,1 0 0 0 0,1 0 0 0 0,1 0 0 0 0,0 0 0 0 0,0 0 0 0 0,0 0 0 0 0,0 0 0 0 0,-1 0 0 0 0,7 0 0 0 0,0 0 0 0 0,0 0 0 0 0,-1 0 0 0 0,-1 0 0 0 0,-2 0 0 0 0,-1 0 0 0 0,-1 0 0 0 0,0 0 0 0 0,-1 0 0 0 0,1 0 0 0 0,-1 0 0 0 0,0 0 0 0 0,1 0 0 0 0,-1 0 0 0 0,6 0 0 0 0,2 0 0 0 0,4 0 0 0 0,1 0 0 0 0,4 0 0 0 0,-2 0 0 0 0,-3 0 0 0 0,2 0 0 0 0,-1 0 0 0 0,2 0 0 0 0,-1 0 0 0 0,-3 0 0 0 0,-3 0 0 0 0,-3 0 0 0 0,-2 0 0 0 0,-2 0 0 0 0,0 0 0 0 0,4 0 0 0 0,2 0 0 0 0,0 0 0 0 0,-2 0 0 0 0,0 0 0 0 0,-3 0 0 0 0,0 0 0 0 0,-1 0 0 0 0,0 0 0 0 0,0 0 0 0 0,-1 0 0 0 0,0 0 0 0 0,6 0 0 0 0,1 0 0 0 0,1 0 0 0 0,-2 0 0 0 0,-2 0 0 0 0,-1 0 0 0 0,4 0 0 0 0,1 0 0 0 0,0 0 0 0 0,-3 0 0 0 0,0 0 0 0 0,-2 0 0 0 0,-1 0 0 0 0,-1 0 0 0 0,0 0 0 0 0,-1 0 0 0 0,0 0 0 0 0,1 0 0 0 0,-1 0 0 0 0,1 0 0 0 0,4 0 0 0 0,3 0 0 0 0,-1 0 0 0 0,-1 0 0 0 0,-1 0 0 0 0,-2 0 0 0 0,-1 0 0 0 0,-1 0 0 0 0,0 0 0 0 0,-1 0 0 0 0,0 0 0 0 0,1 0 0 0 0,-1 0 0 0 0,1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0,5 0 0 0 0,1 0 0 0 0,1 0 0 0 0,-2 0 0 0 0,-2 0 0 0 0,-1 0 0 0 0,-1 0 0 0 0,-1 0 0 0 0,0 0 0 0 0,-1 0 0 0 0,1 0 0 0 0,-1 0 0 0 0,1 0 0 0 0,-1 0 0 0 0,1 0 0 0 0,-1 0 0 0 0,1 0 0 0 0,0 0 0 0 0,-1 0 0 0 0,-4 0 0 0 0,-3 0 0 0 0,1 0 0 0 0,2 0 0 0 0,1 0 0 0 0,1 0 0 0 0,1 0 0 0 0,-4 0 0 0 0,-1 0 0 0 0,0 0 0 0 0,-8 0 0 0 0,-14 0 0 0 0,-11 0 0 0 0,-9 0 0 0 0,-8 0 0 0 0,-3 0 0 0 0,-3 0 0 0 0,9 0 0 0 0,14 0 0 0 0,9 0 0 0 0,4 0 0 0 0,1 0 0 0 0,0 0 0 0 0,-6 0 0 0 0,-3 0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577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13126 16383 0 0,'5'0'0'0'0,"12"0"0"0"0,9 0 0 0 0,10 0 0 0 0,4 0 0 0 0,1 0 0 0 0,-2 0 0 0 0,-2 0 0 0 0,-2 0 0 0 0,-2 0 0 0 0,-1 0 0 0 0,-7 0 0 0 0,-1 0 0 0 0,0 0 0 0 0,0 0 0 0 0,3 0 0 0 0,1 0 0 0 0,1 0 0 0 0,1 0 0 0 0,1 0 0 0 0,0 0 0 0 0,0 0 0 0 0,0 0 0 0 0,0 0 0 0 0,-1 0 0 0 0,7 0 0 0 0,0 0 0 0 0,0 0 0 0 0,-1 0 0 0 0,-1 0 0 0 0,-2 0 0 0 0,-1 0 0 0 0,-1 0 0 0 0,0 0 0 0 0,-1 0 0 0 0,1 0 0 0 0,-1 0 0 0 0,0 0 0 0 0,1 0 0 0 0,-1 0 0 0 0,6 0 0 0 0,2 0 0 0 0,4 0 0 0 0,1 0 0 0 0,4 0 0 0 0,-2 0 0 0 0,-3 0 0 0 0,2 0 0 0 0,-1 0 0 0 0,2 0 0 0 0,-1 0 0 0 0,-3 0 0 0 0,-3 0 0 0 0,-3 0 0 0 0,-2 0 0 0 0,-2 0 0 0 0,0 0 0 0 0,4 0 0 0 0,2 0 0 0 0,0 0 0 0 0,-2 0 0 0 0,0 0 0 0 0,-3 0 0 0 0,0 0 0 0 0,-1 0 0 0 0,0 0 0 0 0,0 0 0 0 0,-1 0 0 0 0,0 0 0 0 0,6 0 0 0 0,1 0 0 0 0,1 0 0 0 0,-2 0 0 0 0,-2 0 0 0 0,-1 0 0 0 0,4 0 0 0 0,1 0 0 0 0,0 0 0 0 0,-3 0 0 0 0,0 0 0 0 0,-2 0 0 0 0,-1 0 0 0 0,-1 0 0 0 0,0 0 0 0 0,-1 0 0 0 0,0 0 0 0 0,1 0 0 0 0,-1 0 0 0 0,1 0 0 0 0,4 0 0 0 0,3 0 0 0 0,-1 0 0 0 0,-1 0 0 0 0,-1 0 0 0 0,-2 0 0 0 0,-1 0 0 0 0,-1 0 0 0 0,0 0 0 0 0,-1 0 0 0 0,0 0 0 0 0,1 0 0 0 0,-1 0 0 0 0,1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0,-1 0 0 0 0,1 0 0 0 0,0 0 0 0 0,5 0 0 0 0,1 0 0 0 0,1 0 0 0 0,-2 0 0 0 0,-2 0 0 0 0,-1 0 0 0 0,-1 0 0 0 0,-1 0 0 0 0,0 0 0 0 0,-1 0 0 0 0,1 0 0 0 0,-1 0 0 0 0,1 0 0 0 0,-1 0 0 0 0,1 0 0 0 0,-1 0 0 0 0,1 0 0 0 0,0 0 0 0 0,-1 0 0 0 0,-4 0 0 0 0,-3 0 0 0 0,1 0 0 0 0,2 0 0 0 0,1 0 0 0 0,1 0 0 0 0,1 0 0 0 0,-4 0 0 0 0,-1 0 0 0 0,0 0 0 0 0,-8 0 0 0 0,-14 0 0 0 0,-11 0 0 0 0,-9 0 0 0 0,-8 0 0 0 0,-3 0 0 0 0,-3 0 0 0 0,9 0 0 0 0,14 0 0 0 0,9 0 0 0 0,4 0 0 0 0,1 0 0 0 0,0 0 0 0 0,-6 0 0 0 0,-3 0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3T12:50:25.99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13126 16383 0 0,'5'0'0'0'0,"12"0"0"0"0,8 0 0 0 0,11 0 0 0 0,3 0 0 0 0,2 0 0 0 0,-3 0 0 0 0,-2 0 0 0 0,-1 0 0 0 0,-3 0 0 0 0,0 0 0 0 0,-7 0 0 0 0,-2 0 0 0 0,1 0 0 0 0,0 0 0 0 0,2 0 0 0 0,2 0 0 0 0,0 0 0 0 0,2 0 0 0 0,0 0 0 0 0,1 0 0 0 0,0 0 0 0 0,-1 0 0 0 0,1 0 0 0 0,-2 0 0 0 0,8 0 0 0 0,-1 0 0 0 0,1 0 0 0 0,-2 0 0 0 0,0 0 0 0 0,-3 0 0 0 0,0 0 0 0 0,-2 0 0 0 0,1 0 0 0 0,-2 0 0 0 0,2 0 0 0 0,-2 0 0 0 0,1 0 0 0 0,0 0 0 0 0,0 0 0 0 0,5 0 0 0 0,3 0 0 0 0,3 0 0 0 0,2 0 0 0 0,3 0 0 0 0,-2 0 0 0 0,-2 0 0 0 0,1 0 0 0 0,-1 0 0 0 0,3 0 0 0 0,-2 0 0 0 0,-2 0 0 0 0,-4 0 0 0 0,-3 0 0 0 0,-1 0 0 0 0,-2 0 0 0 0,-1 0 0 0 0,5 0 0 0 0,1 0 0 0 0,0 0 0 0 0,-1 0 0 0 0,-1 0 0 0 0,-2 0 0 0 0,-1 0 0 0 0,0 0 0 0 0,0 0 0 0 0,-1 0 0 0 0,0 0 0 0 0,-1 0 0 0 0,7 0 0 0 0,0 0 0 0 0,2 0 0 0 0,-3 0 0 0 0,-1 0 0 0 0,-2 0 0 0 0,5 0 0 0 0,0 0 0 0 0,0 0 0 0 0,-2 0 0 0 0,-1 0 0 0 0,-1 0 0 0 0,-2 0 0 0 0,0 0 0 0 0,0 0 0 0 0,-2 0 0 0 0,1 0 0 0 0,0 0 0 0 0,0 0 0 0 0,0 0 0 0 0,5 0 0 0 0,2 0 0 0 0,0 0 0 0 0,-2 0 0 0 0,0 0 0 0 0,-3 0 0 0 0,0 0 0 0 0,-2 0 0 0 0,1 0 0 0 0,-2 0 0 0 0,1 0 0 0 0,0 0 0 0 0,0 0 0 0 0,1 0 0 0 0,-2 0 0 0 0,2 0 0 0 0,-1 0 0 0 0,0 0 0 0 0,0 0 0 0 0,1 0 0 0 0,-2 0 0 0 0,2 0 0 0 0,0 0 0 0 0,-2 0 0 0 0,2 0 0 0 0,-1 0 0 0 0,0 0 0 0 0,0 0 0 0 0,1 0 0 0 0,-2 0 0 0 0,2 0 0 0 0,-1 0 0 0 0,0 0 0 0 0,1 0 0 0 0,-1 0 0 0 0,0 0 0 0 0,0 0 0 0 0,1 0 0 0 0,-2 0 0 0 0,2 0 0 0 0,-1 0 0 0 0,0 0 0 0 0,1 0 0 0 0,-1 0 0 0 0,0 0 0 0 0,0 0 0 0 0,1 0 0 0 0,-2 0 0 0 0,2 0 0 0 0,-1 0 0 0 0,6 0 0 0 0,0 0 0 0 0,2 0 0 0 0,-3 0 0 0 0,-1 0 0 0 0,-2 0 0 0 0,0 0 0 0 0,-2 0 0 0 0,1 0 0 0 0,-2 0 0 0 0,2 0 0 0 0,-1 0 0 0 0,0 0 0 0 0,0 0 0 0 0,0 0 0 0 0,0 0 0 0 0,0 0 0 0 0,1 0 0 0 0,-2 0 0 0 0,-3 0 0 0 0,-3 0 0 0 0,0 0 0 0 0,3 0 0 0 0,1 0 0 0 0,0 0 0 0 0,2 0 0 0 0,-5 0 0 0 0,0 0 0 0 0,0 0 0 0 0,-9 0 0 0 0,-13 0 0 0 0,-10 0 0 0 0,-10 0 0 0 0,-8 0 0 0 0,-2 0 0 0 0,-4 0 0 0 0,9 0 0 0 0,15 0 0 0 0,8 0 0 0 0,3 0 0 0 0,2 0 0 0 0,0 0 0 0 0,-6 0 0 0 0,-3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483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14160 16383 0 0,'6'0'0'0'0,"8"0"0"0"0,8 0 0 0 0,6 0 0 0 0,5 0 0 0 0,3 0 0 0 0,1 0 0 0 0,1 0 0 0 0,-1 0 0 0 0,0 0 0 0 0,0 0 0 0 0,0 0 0 0 0,-1 0 0 0 0,1 0 0 0 0,-1 0 0 0 0,-1 0 0 0 0,2 0 0 0 0,-2 0 0 0 0,1 0 0 0 0,1 0 0 0 0,-2 0 0 0 0,7 0 0 0 0,3 0 0 0 0,-1 0 0 0 0,-2 0 0 0 0,-1 0 0 0 0,-2 0 0 0 0,-3 0 0 0 0,2 0 0 0 0,-3 0 0 0 0,1 0 0 0 0,0 0 0 0 0,0 0 0 0 0,-1 0 0 0 0,1 0 0 0 0,-6 0 0 0 0,-3 0 0 0 0,2 0 0 0 0,1 0 0 0 0,2 0 0 0 0,0 0 0 0 0,4 0 0 0 0,-1 0 0 0 0,0 0 0 0 0,2 0 0 0 0,-1 0 0 0 0,0 0 0 0 0,1 0 0 0 0,-1 0 0 0 0,1 0 0 0 0,-2 0 0 0 0,1 0 0 0 0,1 0 0 0 0,-2 0 0 0 0,1 0 0 0 0,1 0 0 0 0,-2 0 0 0 0,2 0 0 0 0,-1 0 0 0 0,-1 0 0 0 0,2 0 0 0 0,-1 0 0 0 0,-1 0 0 0 0,2 0 0 0 0,-1 0 0 0 0,-1 0 0 0 0,2 0 0 0 0,-1 0 0 0 0,0 0 0 0 0,0 0 0 0 0,0 0 0 0 0,0 0 0 0 0,0 0 0 0 0,0 0 0 0 0,0 0 0 0 0,0 0 0 0 0,1 0 0 0 0,-2 0 0 0 0,1 0 0 0 0,1 0 0 0 0,-2 0 0 0 0,1 0 0 0 0,1 0 0 0 0,-2 0 0 0 0,1 0 0 0 0,1 0 0 0 0,-1 0 0 0 0,-1 0 0 0 0,2 0 0 0 0,-1 0 0 0 0,0 0 0 0 0,0 0 0 0 0,0 0 0 0 0,0 0 0 0 0,0 0 0 0 0,0 0 0 0 0,0 0 0 0 0,0 0 0 0 0,1 0 0 0 0,-2 0 0 0 0,1 0 0 0 0,1 0 0 0 0,-2 0 0 0 0,-5 0 0 0 0,-3 0 0 0 0,2 0 0 0 0,1 0 0 0 0,2 0 0 0 0,1 0 0 0 0,8 0 0 0 0,2 0 0 0 0,1 0 0 0 0,-2 0 0 0 0,-1 0 0 0 0,-2 0 0 0 0,-1 0 0 0 0,-1 0 0 0 0,0 0 0 0 0,-2 0 0 0 0,0 0 0 0 0,2 0 0 0 0,-2 0 0 0 0,1 0 0 0 0,0 0 0 0 0,0 0 0 0 0,0 0 0 0 0,0 0 0 0 0,0 0 0 0 0,0 0 0 0 0,0 0 0 0 0,0 0 0 0 0,1 0 0 0 0,-2 0 0 0 0,1 0 0 0 0,1 0 0 0 0,-2 0 0 0 0,1 0 0 0 0,1 0 0 0 0,-2 0 0 0 0,1 0 0 0 0,1 0 0 0 0,-2 0 0 0 0,1 0 0 0 0,-6 0 0 0 0,-2 0 0 0 0,0 0 0 0 0,3 0 0 0 0,0 0 0 0 0,2 0 0 0 0,1 0 0 0 0,-4 0 0 0 0,-2 0 0 0 0,0 0 0 0 0,3 0 0 0 0,0 0 0 0 0,4 0 0 0 0,-1 0 0 0 0,1 0 0 0 0,1 0 0 0 0,1 0 0 0 0,-1 0 0 0 0,1 0 0 0 0,-7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5T19:30:28.976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14160 16383 0 0,'6'0'0'0'0,"8"0"0"0"0,8 0 0 0 0,6 0 0 0 0,5 0 0 0 0,3 0 0 0 0,1 0 0 0 0,1 0 0 0 0,-1 0 0 0 0,0 0 0 0 0,0 0 0 0 0,0 0 0 0 0,-1 0 0 0 0,1 0 0 0 0,-1 0 0 0 0,-1 0 0 0 0,2 0 0 0 0,-2 0 0 0 0,1 0 0 0 0,1 0 0 0 0,-2 0 0 0 0,7 0 0 0 0,3 0 0 0 0,-1 0 0 0 0,-2 0 0 0 0,-1 0 0 0 0,-2 0 0 0 0,-3 0 0 0 0,2 0 0 0 0,-3 0 0 0 0,1 0 0 0 0,0 0 0 0 0,0 0 0 0 0,-1 0 0 0 0,1 0 0 0 0,-6 0 0 0 0,-3 0 0 0 0,2 0 0 0 0,1 0 0 0 0,2 0 0 0 0,0 0 0 0 0,4 0 0 0 0,-1 0 0 0 0,0 0 0 0 0,2 0 0 0 0,-1 0 0 0 0,0 0 0 0 0,1 0 0 0 0,-1 0 0 0 0,1 0 0 0 0,-2 0 0 0 0,1 0 0 0 0,1 0 0 0 0,-2 0 0 0 0,1 0 0 0 0,1 0 0 0 0,-2 0 0 0 0,2 0 0 0 0,-1 0 0 0 0,-1 0 0 0 0,2 0 0 0 0,-1 0 0 0 0,-1 0 0 0 0,2 0 0 0 0,-1 0 0 0 0,-1 0 0 0 0,2 0 0 0 0,-1 0 0 0 0,0 0 0 0 0,0 0 0 0 0,0 0 0 0 0,0 0 0 0 0,0 0 0 0 0,0 0 0 0 0,0 0 0 0 0,0 0 0 0 0,1 0 0 0 0,-2 0 0 0 0,1 0 0 0 0,1 0 0 0 0,-2 0 0 0 0,1 0 0 0 0,1 0 0 0 0,-2 0 0 0 0,1 0 0 0 0,1 0 0 0 0,-1 0 0 0 0,-1 0 0 0 0,2 0 0 0 0,-1 0 0 0 0,0 0 0 0 0,0 0 0 0 0,0 0 0 0 0,0 0 0 0 0,0 0 0 0 0,0 0 0 0 0,0 0 0 0 0,0 0 0 0 0,1 0 0 0 0,-2 0 0 0 0,1 0 0 0 0,1 0 0 0 0,-2 0 0 0 0,-5 0 0 0 0,-3 0 0 0 0,2 0 0 0 0,1 0 0 0 0,2 0 0 0 0,1 0 0 0 0,8 0 0 0 0,2 0 0 0 0,1 0 0 0 0,-2 0 0 0 0,-1 0 0 0 0,-2 0 0 0 0,-1 0 0 0 0,-1 0 0 0 0,0 0 0 0 0,-2 0 0 0 0,0 0 0 0 0,2 0 0 0 0,-2 0 0 0 0,1 0 0 0 0,0 0 0 0 0,0 0 0 0 0,0 0 0 0 0,0 0 0 0 0,0 0 0 0 0,0 0 0 0 0,0 0 0 0 0,0 0 0 0 0,1 0 0 0 0,-2 0 0 0 0,1 0 0 0 0,1 0 0 0 0,-2 0 0 0 0,1 0 0 0 0,1 0 0 0 0,-2 0 0 0 0,1 0 0 0 0,1 0 0 0 0,-2 0 0 0 0,1 0 0 0 0,-6 0 0 0 0,-2 0 0 0 0,0 0 0 0 0,3 0 0 0 0,0 0 0 0 0,2 0 0 0 0,1 0 0 0 0,-4 0 0 0 0,-2 0 0 0 0,0 0 0 0 0,3 0 0 0 0,0 0 0 0 0,4 0 0 0 0,-1 0 0 0 0,1 0 0 0 0,1 0 0 0 0,1 0 0 0 0,-1 0 0 0 0,1 0 0 0 0,-7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498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5112 14033 16383 0 0,'6'0'0'0'0,"7"0"0"0"0,9 0 0 0 0,5 0 0 0 0,4 0 0 0 0,3 0 0 0 0,2 0 0 0 0,-7 0 0 0 0,-1 0 0 0 0,1 0 0 0 0,1 0 0 0 0,0 0 0 0 0,3 0 0 0 0,6 0 0 0 0,3 0 0 0 0,-1 0 0 0 0,0 0 0 0 0,-2 0 0 0 0,-2 0 0 0 0,-1 0 0 0 0,-1 0 0 0 0,0 0 0 0 0,0 0 0 0 0,4 0 0 0 0,10 0 0 0 0,0 0 0 0 0,-1 0 0 0 0,-3 0 0 0 0,-4 0 0 0 0,3 0 0 0 0,1 0 0 0 0,3 0 0 0 0,6 0 0 0 0,-1 0 0 0 0,4 0 0 0 0,-5 0 0 0 0,-2 0 0 0 0,-6 0 0 0 0,-4 0 0 0 0,-3 0 0 0 0,-2 0 0 0 0,0 0 0 0 0,5 0 0 0 0,1 0 0 0 0,0 0 0 0 0,5 0 0 0 0,0 0 0 0 0,5 0 0 0 0,-2 0 0 0 0,-3 0 0 0 0,4 0 0 0 0,-3 0 0 0 0,-2 0 0 0 0,-3 0 0 0 0,-3 0 0 0 0,-3 0 0 0 0,0 0 0 0 0,-2 0 0 0 0,0 0 0 0 0,-1 0 0 0 0,2 0 0 0 0,-1 0 0 0 0,6 0 0 0 0,2 0 0 0 0,5 0 0 0 0,2 0 0 0 0,-3 0 0 0 0,-2 0 0 0 0,-5 0 0 0 0,5 0 0 0 0,0 0 0 0 0,4 0 0 0 0,1 0 0 0 0,-4 0 0 0 0,-3 0 0 0 0,-2 0 0 0 0,-3 0 0 0 0,-1 0 0 0 0,-1 0 0 0 0,-1 0 0 0 0,-1 0 0 0 0,2 0 0 0 0,-1 0 0 0 0,0 0 0 0 0,1 0 0 0 0,-2 0 0 0 0,2 0 0 0 0,-1 0 0 0 0,1 0 0 0 0,0 0 0 0 0,0 0 0 0 0,-2 0 0 0 0,2 0 0 0 0,0 0 0 0 0,-1 0 0 0 0,-5 0 0 0 0,-3 0 0 0 0,1 0 0 0 0,2 0 0 0 0,2 0 0 0 0,0 0 0 0 0,9 0 0 0 0,1 0 0 0 0,1 0 0 0 0,-2 0 0 0 0,0 0 0 0 0,-3 0 0 0 0,6 0 0 0 0,-1 0 0 0 0,7 0 0 0 0,5 0 0 0 0,-1 0 0 0 0,3 0 0 0 0,-2 0 0 0 0,-5 0 0 0 0,-5 0 0 0 0,-3 0 0 0 0,-4 0 0 0 0,-1 0 0 0 0,3 0 0 0 0,3 0 0 0 0,-7 0 0 0 0,-3 0 0 0 0,-1 0 0 0 0,-1 0 0 0 0,2 0 0 0 0,-5 0 0 0 0,-3 0 0 0 0,3 0 0 0 0,2 0 0 0 0,0 0 0 0 0,3 0 0 0 0,1 0 0 0 0,2 0 0 0 0,0 0 0 0 0,0 0 0 0 0,0 0 0 0 0,-7 0 0 0 0,-7 0 0 0 0,-7 0 0 0 0,-6 0 0 0 0,-5 0 0 0 0,-9 0 0 0 0,-3 0 0 0 0,0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7-04T18:52:09.49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5069 14433 16383 0 0,'6'0'0'0'0,"6"0"0"0"0,12 0 0 0 0,7 0 0 0 0,14 0 0 0 0,4 0 0 0 0,5 0 0 0 0,-2 0 0 0 0,1 0 0 0 0,-4 0 0 0 0,-5 0 0 0 0,-4 0 0 0 0,-4 0 0 0 0,-3 0 0 0 0,-2 0 0 0 0,-1 0 0 0 0,0 0 0 0 0,-1 0 0 0 0,6 0 0 0 0,2 0 0 0 0,0 0 0 0 0,-1 0 0 0 0,-2 0 0 0 0,-1 0 0 0 0,-1 0 0 0 0,0 0 0 0 0,-2 0 0 0 0,1 0 0 0 0,-1 0 0 0 0,1 0 0 0 0,4 0 0 0 0,8 0 0 0 0,1 0 0 0 0,-1 0 0 0 0,-4 0 0 0 0,9 0 0 0 0,0 0 0 0 0,3 0 0 0 0,3 0 0 0 0,2 0 0 0 0,9 0 0 0 0,2 0 0 0 0,-4 0 0 0 0,-3 0 0 0 0,-6 0 0 0 0,3 0 0 0 0,-3 0 0 0 0,1 0 0 0 0,-5 0 0 0 0,0 0 0 0 0,1 0 0 0 0,-2 0 0 0 0,1 0 0 0 0,3 0 0 0 0,-4 0 0 0 0,-4 0 0 0 0,1 0 0 0 0,-2 0 0 0 0,1 0 0 0 0,4 0 0 0 0,-1 0 0 0 0,1 0 0 0 0,3 0 0 0 0,-2 0 0 0 0,-4 0 0 0 0,-5 0 0 0 0,1 0 0 0 0,-2 0 0 0 0,4 0 0 0 0,-2 0 0 0 0,-1 0 0 0 0,-4 0 0 0 0,-2 0 0 0 0,-2 0 0 0 0,-2 0 0 0 0,0 0 0 0 0,-1 0 0 0 0,0 0 0 0 0,1 0 0 0 0,-1 0 0 0 0,0 0 0 0 0,1 0 0 0 0,4 0 0 0 0,3 0 0 0 0,-1 0 0 0 0,-1 0 0 0 0,9 0 0 0 0,2 0 0 0 0,4 0 0 0 0,-3 0 0 0 0,8 0 0 0 0,-2 0 0 0 0,-4 0 0 0 0,0 0 0 0 0,1 0 0 0 0,-2 0 0 0 0,-5 0 0 0 0,-4 0 0 0 0,1 0 0 0 0,0 0 0 0 0,-3 0 0 0 0,2 0 0 0 0,1 0 0 0 0,-2 0 0 0 0,-3 0 0 0 0,-1 0 0 0 0,-3 0 0 0 0,0 0 0 0 0,-2 0 0 0 0,1 0 0 0 0,-1 0 0 0 0,0 0 0 0 0,1 0 0 0 0,-1 0 0 0 0,1 0 0 0 0,-1 0 0 0 0,1 0 0 0 0,-1 0 0 0 0,1 0 0 0 0,0 0 0 0 0,5 0 0 0 0,1 0 0 0 0,1 0 0 0 0,-2 0 0 0 0,-2 0 0 0 0,-1 0 0 0 0,-1 0 0 0 0,-6 0 0 0 0,-8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5T19:54:19.319"/>
    </inkml:context>
    <inkml:brush xml:id="br0">
      <inkml:brushProperty name="width" value="0.025" units="cm"/>
      <inkml:brushProperty name="height" value="0.025" units="cm"/>
      <inkml:brushProperty name="color" value="#333333"/>
    </inkml:brush>
  </inkml:definitions>
  <inkml:trace contextRef="#ctx0" brushRef="#br0">5069 14433 16383 0 0,'5'0'0'0'0,"6"0"0"0"0,11 0 0 0 0,6 0 0 0 0,13 0 0 0 0,4 0 0 0 0,4 0 0 0 0,-1 0 0 0 0,0 0 0 0 0,-4 0 0 0 0,-3 0 0 0 0,-5 0 0 0 0,-3 0 0 0 0,-3 0 0 0 0,-2 0 0 0 0,-1 0 0 0 0,1 0 0 0 0,-2 0 0 0 0,6 0 0 0 0,2 0 0 0 0,-1 0 0 0 0,0 0 0 0 0,-2 0 0 0 0,-1 0 0 0 0,-1 0 0 0 0,0 0 0 0 0,-1 0 0 0 0,0 0 0 0 0,-1 0 0 0 0,1 0 0 0 0,4 0 0 0 0,7 0 0 0 0,2 0 0 0 0,-2 0 0 0 0,-4 0 0 0 0,9 0 0 0 0,0 0 0 0 0,2 0 0 0 0,3 0 0 0 0,2 0 0 0 0,8 0 0 0 0,2 0 0 0 0,-3 0 0 0 0,-4 0 0 0 0,-4 0 0 0 0,1 0 0 0 0,-1 0 0 0 0,0 0 0 0 0,-5 0 0 0 0,1 0 0 0 0,0 0 0 0 0,-1 0 0 0 0,0 0 0 0 0,4 0 0 0 0,-5 0 0 0 0,-3 0 0 0 0,1 0 0 0 0,-2 0 0 0 0,1 0 0 0 0,4 0 0 0 0,-2 0 0 0 0,2 0 0 0 0,2 0 0 0 0,-1 0 0 0 0,-4 0 0 0 0,-5 0 0 0 0,1 0 0 0 0,-1 0 0 0 0,3 0 0 0 0,-2 0 0 0 0,-1 0 0 0 0,-3 0 0 0 0,-2 0 0 0 0,-2 0 0 0 0,-2 0 0 0 0,0 0 0 0 0,0 0 0 0 0,-1 0 0 0 0,1 0 0 0 0,0 0 0 0 0,-1 0 0 0 0,1 0 0 0 0,4 0 0 0 0,3 0 0 0 0,-2 0 0 0 0,0 0 0 0 0,8 0 0 0 0,2 0 0 0 0,3 0 0 0 0,-2 0 0 0 0,7 0 0 0 0,-2 0 0 0 0,-3 0 0 0 0,-1 0 0 0 0,2 0 0 0 0,-3 0 0 0 0,-4 0 0 0 0,-3 0 0 0 0,0 0 0 0 0,0 0 0 0 0,-2 0 0 0 0,1 0 0 0 0,2 0 0 0 0,-3 0 0 0 0,-2 0 0 0 0,-1 0 0 0 0,-3 0 0 0 0,0 0 0 0 0,-1 0 0 0 0,0 0 0 0 0,-1 0 0 0 0,0 0 0 0 0,2 0 0 0 0,-2 0 0 0 0,1 0 0 0 0,-1 0 0 0 0,2 0 0 0 0,-2 0 0 0 0,1 0 0 0 0,0 0 0 0 0,5 0 0 0 0,1 0 0 0 0,1 0 0 0 0,-3 0 0 0 0,-1 0 0 0 0,-1 0 0 0 0,-1 0 0 0 0,-5 0 0 0 0,-7 0 0 0 0,-7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3"/>
            <a:ext cx="3076669" cy="512748"/>
          </a:xfrm>
          <a:prstGeom prst="rect">
            <a:avLst/>
          </a:prstGeom>
        </p:spPr>
        <p:txBody>
          <a:bodyPr vert="horz" lIns="89895" tIns="44948" rIns="89895" bIns="44948" rtlCol="0"/>
          <a:lstStyle>
            <a:lvl1pPr algn="l">
              <a:defRPr sz="1300"/>
            </a:lvl1pPr>
          </a:lstStyle>
          <a:p>
            <a:endParaRPr lang="en-Z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095" y="3"/>
            <a:ext cx="3076669" cy="512748"/>
          </a:xfrm>
          <a:prstGeom prst="rect">
            <a:avLst/>
          </a:prstGeom>
        </p:spPr>
        <p:txBody>
          <a:bodyPr vert="horz" lIns="89895" tIns="44948" rIns="89895" bIns="44948" rtlCol="0"/>
          <a:lstStyle>
            <a:lvl1pPr algn="r">
              <a:defRPr sz="1300"/>
            </a:lvl1pPr>
          </a:lstStyle>
          <a:p>
            <a:fld id="{74091198-96EB-45A6-8FA8-6627001190C0}" type="datetimeFigureOut">
              <a:rPr lang="en-ZA" smtClean="0"/>
              <a:t>2025/02/12</a:t>
            </a:fld>
            <a:endParaRPr lang="en-Z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82700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95" tIns="44948" rIns="89895" bIns="44948" rtlCol="0" anchor="ctr"/>
          <a:lstStyle/>
          <a:p>
            <a:endParaRPr lang="en-Z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6" y="4926090"/>
            <a:ext cx="5678822" cy="4029200"/>
          </a:xfrm>
          <a:prstGeom prst="rect">
            <a:avLst/>
          </a:prstGeom>
        </p:spPr>
        <p:txBody>
          <a:bodyPr vert="horz" lIns="89895" tIns="44948" rIns="89895" bIns="4494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5" y="9721871"/>
            <a:ext cx="3076669" cy="512746"/>
          </a:xfrm>
          <a:prstGeom prst="rect">
            <a:avLst/>
          </a:prstGeom>
        </p:spPr>
        <p:txBody>
          <a:bodyPr vert="horz" lIns="89895" tIns="44948" rIns="89895" bIns="44948" rtlCol="0" anchor="b"/>
          <a:lstStyle>
            <a:lvl1pPr algn="l">
              <a:defRPr sz="1300"/>
            </a:lvl1pPr>
          </a:lstStyle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095" y="9721871"/>
            <a:ext cx="3076669" cy="512746"/>
          </a:xfrm>
          <a:prstGeom prst="rect">
            <a:avLst/>
          </a:prstGeom>
        </p:spPr>
        <p:txBody>
          <a:bodyPr vert="horz" lIns="89895" tIns="44948" rIns="89895" bIns="44948" rtlCol="0" anchor="b"/>
          <a:lstStyle>
            <a:lvl1pPr algn="r">
              <a:defRPr sz="1300"/>
            </a:lvl1pPr>
          </a:lstStyle>
          <a:p>
            <a:fld id="{8CFB3E53-5406-4F92-8E02-C5F3DB864944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7882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53645-C4A4-4C0E-9487-AED59F9A4D73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01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14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56064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15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0698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840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17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2063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18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13098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19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78310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146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03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22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19538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23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348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0638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FB3E53-5406-4F92-8E02-C5F3DB864944}" type="slidenum">
              <a:rPr lang="en-ZA" smtClean="0"/>
              <a:t>24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68027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3792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0565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506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072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390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0275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088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655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6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9694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765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641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8101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0176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9751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5254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3158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478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042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918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Z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731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714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0028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674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3400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5722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428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92968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1860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62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398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979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7789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0432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ZA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29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Z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332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Z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36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FB3E53-5406-4F92-8E02-C5F3DB864944}" type="slidenum">
              <a:rPr kumimoji="0" lang="en-ZA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ZA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90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2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3758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3769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6539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002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7811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7002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9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061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45776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099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504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348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43488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6219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36507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7908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466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55896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7277082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1562727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white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white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8776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9821397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0895901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9148841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832072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22366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1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1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10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6E9DEC-419B-4CC5-A080-3B06BD5A8291}" type="datetimeFigureOut">
              <a:rPr lang="en-US" smtClean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176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D6E9DEC-419B-4CC5-A080-3B06BD5A8291}" type="datetimeFigureOut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2/12/25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>
                <a:solidFill>
                  <a:prstClr val="white">
                    <a:lumMod val="95000"/>
                  </a:prst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pPr/>
              <a:t>‹#›</a:t>
            </a:fld>
            <a:endParaRPr lang="en-US" dirty="0">
              <a:solidFill>
                <a:prstClr val="white">
                  <a:lumMod val="95000"/>
                </a:prstClr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643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customXml" Target="../ink/ink1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4" Type="http://schemas.openxmlformats.org/officeDocument/2006/relationships/customXml" Target="../ink/ink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1.png"/><Relationship Id="rId5" Type="http://schemas.openxmlformats.org/officeDocument/2006/relationships/customXml" Target="../ink/ink3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80.png"/><Relationship Id="rId5" Type="http://schemas.openxmlformats.org/officeDocument/2006/relationships/customXml" Target="../ink/ink4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0.png"/><Relationship Id="rId5" Type="http://schemas.openxmlformats.org/officeDocument/2006/relationships/customXml" Target="../ink/ink5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hart" Target="../charts/char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1.png"/><Relationship Id="rId5" Type="http://schemas.openxmlformats.org/officeDocument/2006/relationships/customXml" Target="../ink/ink7.xml"/><Relationship Id="rId4" Type="http://schemas.openxmlformats.org/officeDocument/2006/relationships/image" Target="../media/image2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5" Type="http://schemas.openxmlformats.org/officeDocument/2006/relationships/customXml" Target="../ink/ink8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.png"/><Relationship Id="rId5" Type="http://schemas.openxmlformats.org/officeDocument/2006/relationships/customXml" Target="../ink/ink10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5.png"/><Relationship Id="rId5" Type="http://schemas.openxmlformats.org/officeDocument/2006/relationships/customXml" Target="../ink/ink12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2.png"/><Relationship Id="rId4" Type="http://schemas.openxmlformats.org/officeDocument/2006/relationships/customXml" Target="../ink/ink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14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301.png"/><Relationship Id="rId4" Type="http://schemas.openxmlformats.org/officeDocument/2006/relationships/customXml" Target="../ink/ink1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png"/><Relationship Id="rId3" Type="http://schemas.openxmlformats.org/officeDocument/2006/relationships/image" Target="../media/image14.png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1.png"/><Relationship Id="rId5" Type="http://schemas.openxmlformats.org/officeDocument/2006/relationships/image" Target="../media/image320.png"/><Relationship Id="rId4" Type="http://schemas.openxmlformats.org/officeDocument/2006/relationships/customXml" Target="../ink/ink1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0.png"/><Relationship Id="rId4" Type="http://schemas.openxmlformats.org/officeDocument/2006/relationships/customXml" Target="../ink/ink1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1.png"/><Relationship Id="rId5" Type="http://schemas.openxmlformats.org/officeDocument/2006/relationships/customXml" Target="../ink/ink20.xml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customXml" Target="../ink/ink26.xml"/><Relationship Id="rId18" Type="http://schemas.openxmlformats.org/officeDocument/2006/relationships/customXml" Target="../ink/ink31.xml"/><Relationship Id="rId3" Type="http://schemas.openxmlformats.org/officeDocument/2006/relationships/image" Target="../media/image14.png"/><Relationship Id="rId21" Type="http://schemas.openxmlformats.org/officeDocument/2006/relationships/customXml" Target="../ink/ink34.xml"/><Relationship Id="rId7" Type="http://schemas.openxmlformats.org/officeDocument/2006/relationships/customXml" Target="../ink/ink22.xml"/><Relationship Id="rId12" Type="http://schemas.openxmlformats.org/officeDocument/2006/relationships/customXml" Target="../ink/ink25.xml"/><Relationship Id="rId17" Type="http://schemas.openxmlformats.org/officeDocument/2006/relationships/customXml" Target="../ink/ink30.xml"/><Relationship Id="rId2" Type="http://schemas.openxmlformats.org/officeDocument/2006/relationships/notesSlide" Target="../notesSlides/notesSlide46.xml"/><Relationship Id="rId16" Type="http://schemas.openxmlformats.org/officeDocument/2006/relationships/customXml" Target="../ink/ink29.xml"/><Relationship Id="rId20" Type="http://schemas.openxmlformats.org/officeDocument/2006/relationships/customXml" Target="../ink/ink3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8.png"/><Relationship Id="rId11" Type="http://schemas.openxmlformats.org/officeDocument/2006/relationships/customXml" Target="../ink/ink24.xml"/><Relationship Id="rId24" Type="http://schemas.openxmlformats.org/officeDocument/2006/relationships/customXml" Target="../ink/ink37.xml"/><Relationship Id="rId5" Type="http://schemas.openxmlformats.org/officeDocument/2006/relationships/customXml" Target="../ink/ink21.xml"/><Relationship Id="rId15" Type="http://schemas.openxmlformats.org/officeDocument/2006/relationships/customXml" Target="../ink/ink28.xml"/><Relationship Id="rId23" Type="http://schemas.openxmlformats.org/officeDocument/2006/relationships/customXml" Target="../ink/ink36.xml"/><Relationship Id="rId10" Type="http://schemas.openxmlformats.org/officeDocument/2006/relationships/image" Target="../media/image60.png"/><Relationship Id="rId19" Type="http://schemas.openxmlformats.org/officeDocument/2006/relationships/customXml" Target="../ink/ink32.xml"/><Relationship Id="rId4" Type="http://schemas.openxmlformats.org/officeDocument/2006/relationships/image" Target="../media/image21.png"/><Relationship Id="rId9" Type="http://schemas.openxmlformats.org/officeDocument/2006/relationships/customXml" Target="../ink/ink23.xml"/><Relationship Id="rId14" Type="http://schemas.openxmlformats.org/officeDocument/2006/relationships/customXml" Target="../ink/ink27.xml"/><Relationship Id="rId22" Type="http://schemas.openxmlformats.org/officeDocument/2006/relationships/customXml" Target="../ink/ink3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1.png"/><Relationship Id="rId5" Type="http://schemas.openxmlformats.org/officeDocument/2006/relationships/customXml" Target="../ink/ink38.xml"/><Relationship Id="rId4" Type="http://schemas.openxmlformats.org/officeDocument/2006/relationships/image" Target="../media/image2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70.png"/><Relationship Id="rId5" Type="http://schemas.openxmlformats.org/officeDocument/2006/relationships/customXml" Target="../ink/ink39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341.png"/><Relationship Id="rId4" Type="http://schemas.openxmlformats.org/officeDocument/2006/relationships/customXml" Target="../ink/ink4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0.png"/><Relationship Id="rId5" Type="http://schemas.openxmlformats.org/officeDocument/2006/relationships/customXml" Target="../ink/ink41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4.png"/><Relationship Id="rId7" Type="http://schemas.openxmlformats.org/officeDocument/2006/relationships/customXml" Target="../ink/ink43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60.png"/><Relationship Id="rId5" Type="http://schemas.openxmlformats.org/officeDocument/2006/relationships/customXml" Target="../ink/ink4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page1image462147664">
            <a:extLst>
              <a:ext uri="{FF2B5EF4-FFF2-40B4-BE49-F238E27FC236}">
                <a16:creationId xmlns:a16="http://schemas.microsoft.com/office/drawing/2014/main" id="{449353F9-8FC3-74B0-E200-5456C0FD8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974016-BCBA-80BA-36BB-CAC1BF7D3109}"/>
              </a:ext>
            </a:extLst>
          </p:cNvPr>
          <p:cNvSpPr txBox="1"/>
          <p:nvPr/>
        </p:nvSpPr>
        <p:spPr>
          <a:xfrm>
            <a:off x="1436915" y="4463143"/>
            <a:ext cx="3439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Automation QA Report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6BD37-1B23-2365-C4DA-5B534FF4FC5A}"/>
              </a:ext>
            </a:extLst>
          </p:cNvPr>
          <p:cNvSpPr txBox="1"/>
          <p:nvPr/>
        </p:nvSpPr>
        <p:spPr>
          <a:xfrm>
            <a:off x="1436915" y="4919008"/>
            <a:ext cx="2078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Android Test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9BBC6-3537-E367-742A-9FD3324D5F2A}"/>
              </a:ext>
            </a:extLst>
          </p:cNvPr>
          <p:cNvSpPr txBox="1"/>
          <p:nvPr/>
        </p:nvSpPr>
        <p:spPr>
          <a:xfrm>
            <a:off x="1436915" y="5226785"/>
            <a:ext cx="22031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400" dirty="0">
                <a:solidFill>
                  <a:prstClr val="white"/>
                </a:solidFill>
                <a:latin typeface="Calibri"/>
                <a:cs typeface="Calibri"/>
              </a:rPr>
              <a:t>13 February </a:t>
            </a:r>
            <a:r>
              <a:rPr kumimoji="0" lang="en-ZA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59214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491481"/>
              </p:ext>
            </p:extLst>
          </p:nvPr>
        </p:nvGraphicFramePr>
        <p:xfrm>
          <a:off x="44302" y="178057"/>
          <a:ext cx="10838245" cy="6448236"/>
        </p:xfrm>
        <a:graphic>
          <a:graphicData uri="http://schemas.openxmlformats.org/drawingml/2006/table">
            <a:tbl>
              <a:tblPr firstRow="1"/>
              <a:tblGrid>
                <a:gridCol w="794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7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19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49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560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b">
                    <a:lnL w="0">
                      <a:noFill/>
                    </a:lnL>
                    <a:lnR w="12700">
                      <a:solidFill>
                        <a:sysClr val="window" lastClr="FFFFFF"/>
                      </a:solidFill>
                    </a:lnR>
                    <a:lnT w="0">
                      <a:noFill/>
                    </a:lnT>
                    <a:lnB w="12700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12700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29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</a:p>
                  </a:txBody>
                  <a:tcPr anchor="ctr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12700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12700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12700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ysClr val="window" lastClr="FFFFFF"/>
                      </a:solidFill>
                    </a:lnL>
                    <a:lnR w="12700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25691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</a:t>
                      </a:r>
                    </a:p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Login</a:t>
                      </a:r>
                      <a:endParaRPr lang="en-US" b="1" i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effectLst/>
                        </a:rPr>
                        <a:t>Verify user is able Login successful using username &amp; password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76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 marL="0" marR="0" marT="0" marB="0" horzOverflow="overflow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Verify user logs in that hasn't accepted T's and C's yet</a:t>
                      </a:r>
                      <a:endParaRPr lang="en-US" b="0" i="0" dirty="0"/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 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Verify logged in user can logout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83306"/>
                  </a:ext>
                </a:extLst>
              </a:tr>
              <a:tr h="43517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Login with empty username and  valid password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619859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Login with empty username and  empty password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808565"/>
                  </a:ext>
                </a:extLst>
              </a:tr>
              <a:tr h="498763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</a:t>
                      </a:r>
                    </a:p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effectLst/>
                        </a:rPr>
                        <a:t>Terms &amp; Conditions </a:t>
                      </a:r>
                      <a:endParaRPr lang="en-US" b="1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Verify if user can view Terms &amp; Conditions after login</a:t>
                      </a:r>
                      <a:endParaRPr lang="en-US" b="0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390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 marL="0" marR="0" marT="0" marB="0" horzOverflow="overflow"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effectLst/>
                        </a:rPr>
                        <a:t>Verify if user can accept Terms &amp; Conditions </a:t>
                      </a:r>
                      <a:endParaRPr lang="en-US" b="0" i="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8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Device Registration 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that link device button is displayed when there is no devices linked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616664"/>
                  </a:ext>
                </a:extLst>
              </a:tr>
              <a:tr h="4821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if user can link device</a:t>
                      </a:r>
                      <a:endParaRPr lang="en-US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725991"/>
                  </a:ext>
                </a:extLst>
              </a:tr>
              <a:tr h="5521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that user can view 'manage linked devices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 marL="9524" marR="9524" marT="9524" marB="0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solidFill>
                        <a:schemeClr val="bg1"/>
                      </a:solidFill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104463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A6DB8DE-DF3B-4F0B-94BB-4987F7B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9" y="1817828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5E71E2-B219-4FF6-82FC-A4E0728DD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8" y="2332995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915BA-50DB-430B-93F4-75C9371F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6" y="3139832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336321F-A17A-4254-A4DE-2C53A1E8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5" y="3661899"/>
            <a:ext cx="193551" cy="20610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CA0E90A-090E-A928-397A-A78F7026C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7" y="2732424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F084630-F8B6-0474-4D7D-59C5FF209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4" y="4155402"/>
            <a:ext cx="193551" cy="206104"/>
          </a:xfrm>
          <a:prstGeom prst="rect">
            <a:avLst/>
          </a:prstGeom>
        </p:spPr>
      </p:pic>
      <p:pic>
        <p:nvPicPr>
          <p:cNvPr id="3" name="Picture 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0FFBAF57-1D4F-34F6-D433-C11E6C2A8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853" y="4648905"/>
            <a:ext cx="193551" cy="206104"/>
          </a:xfrm>
          <a:prstGeom prst="rect">
            <a:avLst/>
          </a:prstGeom>
        </p:spPr>
      </p:pic>
      <p:pic>
        <p:nvPicPr>
          <p:cNvPr id="5" name="Picture 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6BF3BDA8-0A2E-66E2-0ACF-38F22C157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26" y="5164072"/>
            <a:ext cx="193551" cy="206104"/>
          </a:xfrm>
          <a:prstGeom prst="rect">
            <a:avLst/>
          </a:prstGeom>
        </p:spPr>
      </p:pic>
      <p:pic>
        <p:nvPicPr>
          <p:cNvPr id="8" name="Picture 7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0D5A0638-1C32-6115-1178-4568E1A95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86" y="5686725"/>
            <a:ext cx="193551" cy="206104"/>
          </a:xfrm>
          <a:prstGeom prst="rect">
            <a:avLst/>
          </a:prstGeom>
        </p:spPr>
      </p:pic>
      <p:pic>
        <p:nvPicPr>
          <p:cNvPr id="10" name="Picture 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ED65B41-D4BA-4BDD-CB87-F8BC54603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085" y="6257435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3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656B1B1-15EA-7416-6DF4-F213C121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910227"/>
              </p:ext>
            </p:extLst>
          </p:nvPr>
        </p:nvGraphicFramePr>
        <p:xfrm>
          <a:off x="0" y="0"/>
          <a:ext cx="10955149" cy="5722194"/>
        </p:xfrm>
        <a:graphic>
          <a:graphicData uri="http://schemas.openxmlformats.org/drawingml/2006/table">
            <a:tbl>
              <a:tblPr firstRow="1" bandRow="1"/>
              <a:tblGrid>
                <a:gridCol w="51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695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39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5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21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836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Samsung Galaxy S22 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763"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0534"/>
                  </a:ext>
                </a:extLst>
              </a:tr>
              <a:tr h="67235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that if Device registered, when logging in again we do not prompt you with mandatory registration again  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392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user can delete trusted device</a:t>
                      </a:r>
                      <a:endParaRPr lang="en-US" sz="1400" dirty="0"/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91179"/>
                  </a:ext>
                </a:extLst>
              </a:tr>
              <a:tr h="392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tapping link device now on link device screen navigates user to screen with title as OTP(One-Time-Pin)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153112"/>
                  </a:ext>
                </a:extLst>
              </a:tr>
              <a:tr h="392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validate manage Delink a device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936694"/>
                  </a:ext>
                </a:extLst>
              </a:tr>
              <a:tr h="39220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tapping DELINK button displays You are about to delink device pop up message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532267"/>
                  </a:ext>
                </a:extLst>
              </a:tr>
              <a:tr h="4877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tapping DELINK button navigates user to OTP screen 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87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Account Deletion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Login successful using username &amp; password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42205"/>
                  </a:ext>
                </a:extLst>
              </a:tr>
              <a:tr h="4769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user is able to see/get  'Data access and deletion request'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bg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353630"/>
                  </a:ext>
                </a:extLst>
              </a:tr>
              <a:tr h="47698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user is able to see/get  'Data access and deletion request'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88428"/>
                  </a:ext>
                </a:extLst>
              </a:tr>
            </a:tbl>
          </a:graphicData>
        </a:graphic>
      </p:graphicFrame>
      <p:pic>
        <p:nvPicPr>
          <p:cNvPr id="8" name="Picture 7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48C2F784-920E-E1B7-0CCB-33B87FDB9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4926938"/>
            <a:ext cx="190500" cy="209550"/>
          </a:xfrm>
          <a:prstGeom prst="rect">
            <a:avLst/>
          </a:prstGeom>
        </p:spPr>
      </p:pic>
      <p:pic>
        <p:nvPicPr>
          <p:cNvPr id="9" name="Picture 8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F0FD057-EAE6-4CB8-387E-43D42CE7E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4409243"/>
            <a:ext cx="190500" cy="209550"/>
          </a:xfrm>
          <a:prstGeom prst="rect">
            <a:avLst/>
          </a:prstGeom>
        </p:spPr>
      </p:pic>
      <p:pic>
        <p:nvPicPr>
          <p:cNvPr id="10" name="Picture 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600CF132-5FCD-2070-D044-2F747D724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3891548"/>
            <a:ext cx="190500" cy="209550"/>
          </a:xfrm>
          <a:prstGeom prst="rect">
            <a:avLst/>
          </a:prstGeom>
        </p:spPr>
      </p:pic>
      <p:pic>
        <p:nvPicPr>
          <p:cNvPr id="11" name="Picture 1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02D1D34F-FC34-6D54-F96C-5E86971D9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3398266"/>
            <a:ext cx="190500" cy="209550"/>
          </a:xfrm>
          <a:prstGeom prst="rect">
            <a:avLst/>
          </a:prstGeom>
        </p:spPr>
      </p:pic>
      <p:pic>
        <p:nvPicPr>
          <p:cNvPr id="13" name="Picture 1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E4B4F513-D9B5-B5BF-6C72-69FF76745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3003578"/>
            <a:ext cx="190500" cy="209550"/>
          </a:xfrm>
          <a:prstGeom prst="rect">
            <a:avLst/>
          </a:prstGeom>
        </p:spPr>
      </p:pic>
      <p:pic>
        <p:nvPicPr>
          <p:cNvPr id="14" name="Picture 13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7BE92A83-162D-B252-D827-8A3249CA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2593893"/>
            <a:ext cx="190500" cy="209550"/>
          </a:xfrm>
          <a:prstGeom prst="rect">
            <a:avLst/>
          </a:prstGeom>
        </p:spPr>
      </p:pic>
      <p:pic>
        <p:nvPicPr>
          <p:cNvPr id="15" name="Picture 1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DBC44ED0-DC1F-9884-E891-E1EBC7F21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2175028"/>
            <a:ext cx="190500" cy="209550"/>
          </a:xfrm>
          <a:prstGeom prst="rect">
            <a:avLst/>
          </a:prstGeom>
        </p:spPr>
      </p:pic>
      <p:pic>
        <p:nvPicPr>
          <p:cNvPr id="16" name="Picture 15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10870701-F64A-1D4B-0A04-EFA303914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1677138"/>
            <a:ext cx="190500" cy="209550"/>
          </a:xfrm>
          <a:prstGeom prst="rect">
            <a:avLst/>
          </a:prstGeom>
        </p:spPr>
      </p:pic>
      <p:pic>
        <p:nvPicPr>
          <p:cNvPr id="3" name="Picture 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9601731-F8A1-5175-4AF7-70DC36ECA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061" y="5348986"/>
            <a:ext cx="19050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49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49992"/>
              </p:ext>
            </p:extLst>
          </p:nvPr>
        </p:nvGraphicFramePr>
        <p:xfrm>
          <a:off x="0" y="-13206"/>
          <a:ext cx="11516545" cy="5056389"/>
        </p:xfrm>
        <a:graphic>
          <a:graphicData uri="http://schemas.openxmlformats.org/drawingml/2006/table">
            <a:tbl>
              <a:tblPr firstRow="1" bandRow="1"/>
              <a:tblGrid>
                <a:gridCol w="782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97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375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9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447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13799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0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 rowSpan="5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Forgot Username Using Email  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ZA" sz="1400" b="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click forget Username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059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email address to get username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9304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+mn-cs"/>
                        </a:rPr>
                        <a:t>Forget Username Using SA ID Number </a:t>
                      </a:r>
                      <a:endParaRPr lang="en-ZA" sz="1400" b="1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click forget Username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0828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kern="120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cellphone number to get username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43869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kern="1200">
                        <a:solidFill>
                          <a:schemeClr val="bg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SA ID number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29012"/>
                  </a:ext>
                </a:extLst>
              </a:tr>
              <a:tr h="199875">
                <a:tc rowSpan="5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</a:rPr>
                        <a:t>Forget Password using email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/>
                        </a:rPr>
                        <a:t>Verify user can click forget password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791859"/>
                  </a:ext>
                </a:extLst>
              </a:tr>
              <a:tr h="199875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email address to change password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09694"/>
                  </a:ext>
                </a:extLst>
              </a:tr>
              <a:tr h="199875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Calibri"/>
                        </a:rPr>
                        <a:t>Forget Password using SA ID Number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click forget Password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47631"/>
                  </a:ext>
                </a:extLst>
              </a:tr>
              <a:tr h="1998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cellphone number to get username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559646"/>
                  </a:ext>
                </a:extLst>
              </a:tr>
              <a:tr h="199875">
                <a:tc vMerge="1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/>
                          <a:ea typeface="+mn-ea"/>
                          <a:cs typeface="+mn-cs"/>
                        </a:rPr>
                        <a:t>Verify user can enter valid SA ID number </a:t>
                      </a:r>
                    </a:p>
                  </a:txBody>
                  <a:tcPr marL="9524" marR="9524" marT="9524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1056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A6DB8DE-DF3B-4F0B-94BB-4987F7B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6" y="2976087"/>
            <a:ext cx="193551" cy="20610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9F5D7-EC5F-BC5F-F8F8-1A6A7C7E2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78" y="1921195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58A69B-412B-51F9-CD3F-BBCD87C47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7" y="2261030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BD0BB5-1980-0CFD-0857-CD74A8D0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7" y="2628204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7895FC-7347-D8CA-33C2-711C5AF9F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84" y="1657073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5AF80E-BBCD-B3C3-9C1E-6C16557B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952" y="4749418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525C13-91BE-E028-8E69-EB82F6F6B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477" y="3729646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25A480-4230-5C7A-3D96-5AD2D77C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6" y="4069481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4505BD-0B32-73BB-08AB-AFFE5A496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46" y="4387586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1E27C34-F674-4F83-7957-B823D826B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884" y="3354424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2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412488"/>
              </p:ext>
            </p:extLst>
          </p:nvPr>
        </p:nvGraphicFramePr>
        <p:xfrm>
          <a:off x="49966" y="13855"/>
          <a:ext cx="11009718" cy="5280724"/>
        </p:xfrm>
        <a:graphic>
          <a:graphicData uri="http://schemas.openxmlformats.org/drawingml/2006/table">
            <a:tbl>
              <a:tblPr firstRow="1" bandRow="1"/>
              <a:tblGrid>
                <a:gridCol w="73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1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36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0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3374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1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3457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Profile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that user is able to click Profile and view my profile page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84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is able to update profile picture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52043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that I am able to click Data Access and Deletion Requests on Profile landing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45538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that I am  able to tap Personal Details on Profile landing and validate Personal Details 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6261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that I am  able to tap Contact Details on Profile landing and validate Contact Details 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5502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that I am  able to tap Update Bank Details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 Profile landing and validate Update Bank Details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3457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that I am  able to tap </a:t>
                      </a: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Emergency Assist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on Profile landing and validate </a:t>
                      </a: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Emergency Assist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4683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4742A8-8FBB-BCE9-2055-DC666F27E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070" y="1514254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28AE4-BDBD-C306-F579-9E295C762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3" y="2059782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398449-34AF-850A-A12E-EE5003F7C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3" y="2605310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16CFC10-F78B-24DD-9C20-4AAC5D65E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33" y="3014653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EF029D-7D16-7FEF-C478-136ED05CA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3" y="3629272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E6ED30-2F45-632E-C5E1-1E2611ECE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723" y="4265764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0B777E-117D-F812-132D-6BF14EA0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247" y="4859338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1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62011"/>
              </p:ext>
            </p:extLst>
          </p:nvPr>
        </p:nvGraphicFramePr>
        <p:xfrm>
          <a:off x="53163" y="25400"/>
          <a:ext cx="11009718" cy="5014626"/>
        </p:xfrm>
        <a:graphic>
          <a:graphicData uri="http://schemas.openxmlformats.org/drawingml/2006/table">
            <a:tbl>
              <a:tblPr firstRow="1" bandRow="1"/>
              <a:tblGrid>
                <a:gridCol w="736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781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36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09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9512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5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0990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Profile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is able to see Terms and conditions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18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tapping "Emergency assist " cell for user who has completed details navigates user to Emergency assist screen 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51103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"Medical emergency " section on the  "Emergency Assist " 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44715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tap Update contact details" button on Emergency assist screen an update contact details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61486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see and tap cell with title as Communication Preferences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40990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see, tap Emergency details and validate  the  "Emergency details " screen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1252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BE37F0-C415-7147-5BDC-7A7527947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40" y="2226906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5087DD-C815-1512-B628-839F8DCE6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40" y="2764320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AB525C-04C5-6F28-5A02-D97FAA28B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39" y="3256399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88F671-F02F-92CE-33A3-739EFF40B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39" y="3748478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934BA1-9E5B-ADE4-AA90-7CA10751E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639" y="4240557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EB8114-84BC-E052-15BF-0E823F570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32" y="4737203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0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7175409"/>
              </p:ext>
            </p:extLst>
          </p:nvPr>
        </p:nvGraphicFramePr>
        <p:xfrm>
          <a:off x="-23446" y="57390"/>
          <a:ext cx="11002533" cy="4606050"/>
        </p:xfrm>
        <a:graphic>
          <a:graphicData uri="http://schemas.openxmlformats.org/drawingml/2006/table">
            <a:tbl>
              <a:tblPr firstRow="1" bandRow="1"/>
              <a:tblGrid>
                <a:gridCol w="81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604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89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2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30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8946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1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36383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Discovery Pay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"Discovery Pay " cell under  Manage section on the More screen navigates user to Discovery Pay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Health Pay and validating Health Pay Page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73812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"Learn More" at the bottom of the Discovery Pay screen navigates you to a web-breakout</a:t>
                      </a:r>
                    </a:p>
                    <a:p>
                      <a:pPr algn="l" fontAlgn="b"/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the back arrow button on the  "Discovery Pay" screen navigates you to the Home View screen</a:t>
                      </a:r>
                    </a:p>
                    <a:p>
                      <a:pPr algn="l" fontAlgn="b"/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1C8BDA-43E1-87F9-A692-4F10DCDD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60" y="2947586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D725B2-6FF0-D719-9BFF-7B344E3C1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60" y="3610883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0AEC5-EDC4-A67E-BE61-976C04528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59" y="4291482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265AA3-D6DF-6CC3-91FA-54DCC37D0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2060" y="2360415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0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26630"/>
              </p:ext>
            </p:extLst>
          </p:nvPr>
        </p:nvGraphicFramePr>
        <p:xfrm>
          <a:off x="1" y="240381"/>
          <a:ext cx="11305307" cy="6092099"/>
        </p:xfrm>
        <a:graphic>
          <a:graphicData uri="http://schemas.openxmlformats.org/drawingml/2006/table">
            <a:tbl>
              <a:tblPr firstRow="1" bandRow="1"/>
              <a:tblGrid>
                <a:gridCol w="767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5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850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45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30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397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895"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036281"/>
                  </a:ext>
                </a:extLst>
              </a:tr>
              <a:tr h="4412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Digital Cards</a:t>
                      </a: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	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 Digital Cards cell under  Manage section on the More screen  navigates user to screen with title as Digital Cards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2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display of Digital Cards screen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407301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view of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Card Information on the first card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view of 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Card Information on the second card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3226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view of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Card Information on the third card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46834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view of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Digital Card Information on SK digital card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999855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is able to see Digital Card Information page</a:t>
                      </a: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70485"/>
                  </a:ext>
                </a:extLst>
              </a:tr>
              <a:tr h="3478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can delete cards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42267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can restore cards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1793781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there are no cards under ”</a:t>
                      </a: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Deleted digital Card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” after the card has been restored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145421"/>
                  </a:ext>
                </a:extLst>
              </a:tr>
              <a:tr h="33121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can click info icon on Digital cards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1252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6509ED-5381-5049-86F5-C70EC9548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6" y="2077865"/>
            <a:ext cx="193551" cy="20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B0DA92-6520-3FE0-E5AA-97CBA868E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5" y="2474240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56A70B-E17C-924C-17FE-CC748889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4" y="2835524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3D1A81-4FB2-11CC-8EC6-710D5B4B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2" y="3546441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9194D0-2DCF-26FB-BB1D-7D1C1F2A6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3" y="3166878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2BF284-79D7-6679-CD83-476DF562F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1" y="3946246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7FD9A1-FA12-23C2-96D6-BB54763B5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9" y="4829155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B8D814-6F0F-6FF6-F359-E52A24D3C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40" y="4443642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9B89F0-5676-9ED3-D3D8-72DB9E476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8" y="5217346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C7CCD7-F1B6-1587-E27E-E47838CA4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8" y="5671861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F344B9-5B8F-E345-6AF1-4A5D2A0DD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537" y="6067506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7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06649"/>
              </p:ext>
            </p:extLst>
          </p:nvPr>
        </p:nvGraphicFramePr>
        <p:xfrm>
          <a:off x="92033" y="-26141"/>
          <a:ext cx="10911002" cy="5290052"/>
        </p:xfrm>
        <a:graphic>
          <a:graphicData uri="http://schemas.openxmlformats.org/drawingml/2006/table">
            <a:tbl>
              <a:tblPr firstRow="1" bandRow="1"/>
              <a:tblGrid>
                <a:gridCol w="49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3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3690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533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128"/>
                  </a:ext>
                </a:extLst>
              </a:tr>
              <a:tr h="43823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Settings</a:t>
                      </a: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	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Settings under  Manage section on the More screen and validating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Settings screen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Privacy Settings under 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Settings screen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and validating Privacy settings screen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86513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tap "Terms and Conditions" cell on Settings screen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I am able to tap version text seven times to see more details about the app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4615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 I am able to  view "Link my  device" option  for user with Miles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44685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"Emergency Services" cell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”Record Troubleshooting logs" cell</a:t>
                      </a:r>
                    </a:p>
                    <a:p>
                      <a:pPr algn="l" fontAlgn="ctr"/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Record Troubleshooting logs not displayed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1252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73ACB5-572E-3EAC-B655-EF2AB2061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55" y="2236214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FD155E-7005-630B-3EA1-D8CA5583C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55" y="2741170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34EE21-8055-9561-273E-8F9226F03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936" y="3152776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1FD9E7-75F8-5003-8714-FDBE9339F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865" y="3564382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F098C5-5E31-66C6-639A-307391D4B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369" y="4031776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9B3C950-89C6-FF46-6171-EFC9E60B9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1255" y="4553857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E9DF08-9D18-BD32-9C45-27CE921B1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014" y="4892550"/>
            <a:ext cx="252960" cy="27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50795"/>
              </p:ext>
            </p:extLst>
          </p:nvPr>
        </p:nvGraphicFramePr>
        <p:xfrm>
          <a:off x="26580" y="0"/>
          <a:ext cx="10955152" cy="5026190"/>
        </p:xfrm>
        <a:graphic>
          <a:graphicData uri="http://schemas.openxmlformats.org/drawingml/2006/table">
            <a:tbl>
              <a:tblPr firstRow="1" bandRow="1"/>
              <a:tblGrid>
                <a:gridCol w="516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02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866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61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4377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7975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Privacy Policy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and validate Privacy Policy page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24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dismissing privacy policy  in-app web view navigates user to the More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56971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Scan a code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and validate Scan Code page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4877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Scan a code cell  under Manage section on the More screen  navigates user to screen with title as Scan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8779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Virtual Agent-Bot Icon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Virtual Bot on the Home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542205"/>
                  </a:ext>
                </a:extLst>
              </a:tr>
              <a:tr h="47698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not able to view virtual agent bot icon on the Home</a:t>
                      </a:r>
                    </a:p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screen(Test account specific)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088428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1AFAD-D342-F703-D7A5-9888552A9122}"/>
              </a:ext>
            </a:extLst>
          </p:cNvPr>
          <p:cNvSpPr txBox="1"/>
          <p:nvPr/>
        </p:nvSpPr>
        <p:spPr>
          <a:xfrm>
            <a:off x="4294909" y="7523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A22EF7-1A86-A212-AF03-E3E65D984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19" y="2192586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6EFD90-C45A-F707-57BC-F60A8C5D7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19" y="2703490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674309-D0C9-27C6-ED81-43F3E23D3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419" y="3179040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A8FB24-704C-86DE-EC98-76A80549D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543" y="3654590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9DCBE1-D1B8-2A59-35A3-9417598A8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0409" y="4180205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ADA394-BAFB-FF9A-0AA5-81C5DDA6A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66" y="4691109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55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22874"/>
              </p:ext>
            </p:extLst>
          </p:nvPr>
        </p:nvGraphicFramePr>
        <p:xfrm>
          <a:off x="0" y="16625"/>
          <a:ext cx="11041881" cy="6849397"/>
        </p:xfrm>
        <a:graphic>
          <a:graphicData uri="http://schemas.openxmlformats.org/drawingml/2006/table">
            <a:tbl>
              <a:tblPr firstRow="1" bandRow="1"/>
              <a:tblGrid>
                <a:gridCol w="52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610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20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341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39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088"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491169"/>
                  </a:ext>
                </a:extLst>
              </a:tr>
              <a:tr h="641825">
                <a:tc rowSpan="1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Bottom Nav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(Emergency Assist Entry Point)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Push notification pop-up displays when member logs in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50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is able to Dismiss Emergency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641826">
                <a:tc vMerge="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Bottom Nav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(Home Screen)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User with Discovery products is able to see products relevant to their profile on Home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641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drilling down/tapping on the cells on the Home screen navigates user to the product landing screens (i.e. Vitality, Insure, Life, Invest, Medical Aid landing )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156088"/>
                  </a:ext>
                </a:extLst>
              </a:tr>
              <a:tr h="641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Product landing screen display a back button in the top left corner of the screen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95720"/>
                  </a:ext>
                </a:extLst>
              </a:tr>
              <a:tr h="6418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Product landing screen display a back button in the top left corner of the screen.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160282"/>
                  </a:ext>
                </a:extLst>
              </a:tr>
              <a:tr h="449352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Product landing screen display a back button in the top left corner of the screen.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49352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Bottom Nav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(Secure Inbox)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Inbox tab on bottom navigation bar navigates user with a Discovery product to screen with title as Inbox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40084"/>
                  </a:ext>
                </a:extLst>
              </a:tr>
              <a:tr h="449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text  on Inbox screen displays as follows icon, Welcome to your secure inbox and text All of the communication...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115139"/>
                  </a:ext>
                </a:extLst>
              </a:tr>
              <a:tr h="4493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tapping View secure inbox button navigates user to web breakout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57678"/>
                  </a:ext>
                </a:extLst>
              </a:tr>
              <a:tr h="4338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dismissing Secure inbox web breakout navigates user to Inbox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05802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91AFAD-D342-F703-D7A5-9888552A9122}"/>
              </a:ext>
            </a:extLst>
          </p:cNvPr>
          <p:cNvSpPr txBox="1"/>
          <p:nvPr/>
        </p:nvSpPr>
        <p:spPr>
          <a:xfrm>
            <a:off x="4294909" y="7523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C7778-0991-0E9D-7620-9E1DC3A1C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91" y="1308150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E011F0-9503-5236-90B6-D2E5C4A86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91" y="1782849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372F63-7D5B-4C90-86A0-2CFA3B95D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91" y="2371229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26FCB5-4EFD-6393-A181-260E790AA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90" y="2979933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8C5172-4312-0667-294E-5EA7E689C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489" y="3594100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3E813B-CB9F-9E0B-5F82-17B75A1E5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08" y="4248706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9E00FB-19C8-6756-A599-9BCD0120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807" y="4764994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091707-6CB6-44CC-B403-6A0A58485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241" y="5214652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799566A-D286-79C0-5B46-C4F717AF6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241" y="6543421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626CD3-E521-6F88-33E8-620B9DAC3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241" y="5627888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C13085-BDC9-D74D-C2EE-46C456573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241" y="6085654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5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4">
            <a:extLst>
              <a:ext uri="{FF2B5EF4-FFF2-40B4-BE49-F238E27FC236}">
                <a16:creationId xmlns:a16="http://schemas.microsoft.com/office/drawing/2014/main" id="{EAF5EEE5-626A-4A79-B4E9-F0B0EF4316A7}"/>
              </a:ext>
            </a:extLst>
          </p:cNvPr>
          <p:cNvSpPr/>
          <p:nvPr/>
        </p:nvSpPr>
        <p:spPr>
          <a:xfrm>
            <a:off x="158496" y="0"/>
            <a:ext cx="774191" cy="10202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ABD41420-2674-4092-B2E9-319855D2B78D}"/>
              </a:ext>
            </a:extLst>
          </p:cNvPr>
          <p:cNvSpPr txBox="1"/>
          <p:nvPr/>
        </p:nvSpPr>
        <p:spPr>
          <a:xfrm>
            <a:off x="10047613" y="3859782"/>
            <a:ext cx="48133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4572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2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R</a:t>
            </a:r>
            <a:r>
              <a:rPr kumimoji="0" sz="1600" b="0" i="0" u="none" strike="noStrike" kern="1200" cap="none" spc="-6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i</a:t>
            </a:r>
            <a:r>
              <a:rPr kumimoji="0" sz="1600" b="0" i="0" u="none" strike="noStrike" kern="1200" cap="none" spc="-3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r>
              <a:rPr kumimoji="0" sz="1600" b="0" i="0" u="none" strike="noStrike" kern="1200" cap="none" spc="-114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k</a:t>
            </a:r>
            <a:r>
              <a:rPr kumimoji="0" sz="1600" b="0" i="0" u="none" strike="noStrike" kern="1200" cap="none" spc="-25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t>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B80BA1E-260F-498B-871C-206342DF9B18}"/>
              </a:ext>
            </a:extLst>
          </p:cNvPr>
          <p:cNvSpPr txBox="1">
            <a:spLocks/>
          </p:cNvSpPr>
          <p:nvPr/>
        </p:nvSpPr>
        <p:spPr>
          <a:xfrm>
            <a:off x="931778" y="266996"/>
            <a:ext cx="5602701" cy="56682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wrap="square" lIns="0" tIns="12700" rIns="0" bIns="0" rtlCol="0" anchor="b">
            <a:sp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270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Android Executive Summary</a:t>
            </a:r>
            <a:endParaRPr kumimoji="0" lang="en-US" sz="36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Graphic 38" descr="Radioactive">
            <a:extLst>
              <a:ext uri="{FF2B5EF4-FFF2-40B4-BE49-F238E27FC236}">
                <a16:creationId xmlns:a16="http://schemas.microsoft.com/office/drawing/2014/main" id="{0BDC5BAE-31D4-4C77-9E63-E89015EDDE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9188" y="3535313"/>
            <a:ext cx="648938" cy="648938"/>
          </a:xfrm>
          <a:prstGeom prst="rect">
            <a:avLst/>
          </a:prstGeom>
        </p:spPr>
      </p:pic>
      <p:pic>
        <p:nvPicPr>
          <p:cNvPr id="40" name="Graphic 39" descr="Beetle">
            <a:extLst>
              <a:ext uri="{FF2B5EF4-FFF2-40B4-BE49-F238E27FC236}">
                <a16:creationId xmlns:a16="http://schemas.microsoft.com/office/drawing/2014/main" id="{E5BA2A5A-93D8-41E4-9ED6-BF56EAB155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61097" y="3670012"/>
            <a:ext cx="638583" cy="638583"/>
          </a:xfrm>
          <a:prstGeom prst="rect">
            <a:avLst/>
          </a:prstGeom>
        </p:spPr>
      </p:pic>
      <p:pic>
        <p:nvPicPr>
          <p:cNvPr id="41" name="Graphic 40" descr="Bar graph with downward trend">
            <a:extLst>
              <a:ext uri="{FF2B5EF4-FFF2-40B4-BE49-F238E27FC236}">
                <a16:creationId xmlns:a16="http://schemas.microsoft.com/office/drawing/2014/main" id="{126E80AC-51F9-4F3C-9161-11C8674C29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17592" y="3754447"/>
            <a:ext cx="638583" cy="638583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7925160-7B61-4A47-9ED0-D07FB8B1C434}"/>
              </a:ext>
            </a:extLst>
          </p:cNvPr>
          <p:cNvSpPr txBox="1"/>
          <p:nvPr/>
        </p:nvSpPr>
        <p:spPr>
          <a:xfrm>
            <a:off x="158496" y="3429000"/>
            <a:ext cx="3828445" cy="22483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Open Sans"/>
                <a:cs typeface="Calibri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Open Sans"/>
                <a:cs typeface="Calibri"/>
              </a:rPr>
              <a:t>Status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171450" indent="-171450">
              <a:buFont typeface="Wingdings" pitchFamily="2" charset="2"/>
              <a:buChar char="Ø"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Daily execution was run on the latest build </a:t>
            </a:r>
          </a:p>
          <a:p>
            <a:r>
              <a:rPr lang="en-ZA" sz="1200" dirty="0">
                <a:solidFill>
                  <a:prstClr val="black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    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2025.02.02.0 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2B0E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#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99137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) on </a:t>
            </a:r>
            <a:r>
              <a:rPr lang="en-ZA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Samsung S21 (Android 14)</a:t>
            </a:r>
          </a:p>
          <a:p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	 Security Patch level: 1 </a:t>
            </a:r>
            <a:r>
              <a:rPr lang="en-ZA" sz="12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November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2024 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2025.02.02.0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 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srgbClr val="2B0E3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#</a:t>
            </a:r>
            <a:r>
              <a:rPr kumimoji="0" lang="en-ZA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99137</a:t>
            </a: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) </a:t>
            </a:r>
            <a:r>
              <a:rPr lang="en-ZA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 Samsung S22 (Android 14),</a:t>
            </a:r>
            <a:endParaRPr lang="en-ZA" sz="1200" dirty="0">
              <a:solidFill>
                <a:prstClr val="black"/>
              </a:solidFill>
              <a:latin typeface="Calibri"/>
              <a:cs typeface="Calibri"/>
            </a:endParaRPr>
          </a:p>
          <a:p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              Security Patch level: 01 </a:t>
            </a:r>
            <a:r>
              <a:rPr kumimoji="0" lang="en-ZA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Decembe</a:t>
            </a:r>
            <a:r>
              <a:rPr lang="en-ZA" sz="12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r 2024</a:t>
            </a: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Times New Roman" panose="02020603050405020304" pitchFamily="18" charset="0"/>
                <a:cs typeface="Calibri"/>
              </a:rPr>
              <a:t>Execution Time: 08h00 – </a:t>
            </a:r>
            <a:r>
              <a:rPr lang="en-ZA" sz="1200" dirty="0">
                <a:solidFill>
                  <a:prstClr val="black"/>
                </a:solidFill>
                <a:latin typeface="Calibri"/>
                <a:ea typeface="Times New Roman" panose="02020603050405020304" pitchFamily="18" charset="0"/>
                <a:cs typeface="Calibri"/>
              </a:rPr>
              <a:t>11h00</a:t>
            </a: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Times New Roman" panose="02020603050405020304" pitchFamily="18" charset="0"/>
              <a:cs typeface="Calibri"/>
            </a:endParaRPr>
          </a:p>
          <a:p>
            <a:pPr marR="0" lvl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ZA" sz="1200" dirty="0">
              <a:solidFill>
                <a:prstClr val="black"/>
              </a:solidFill>
              <a:latin typeface="Calibri"/>
              <a:ea typeface="Times New Roman" panose="02020603050405020304" pitchFamily="18" charset="0"/>
              <a:cs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046106-2BDF-475C-9473-08B2A78361D0}"/>
              </a:ext>
            </a:extLst>
          </p:cNvPr>
          <p:cNvSpPr txBox="1"/>
          <p:nvPr/>
        </p:nvSpPr>
        <p:spPr>
          <a:xfrm>
            <a:off x="8149448" y="3828260"/>
            <a:ext cx="2940627" cy="182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Risks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Open Sans" panose="020B0606030504020204" pitchFamily="34" charset="0"/>
              <a:cs typeface="Calibri" panose="020F0502020204030204" pitchFamily="34" charset="0"/>
            </a:endParaRPr>
          </a:p>
          <a:p>
            <a:r>
              <a:rPr lang="en-ZA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❖ Features ran affected by the service being</a:t>
            </a:r>
          </a:p>
          <a:p>
            <a:r>
              <a:rPr lang="en-ZA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ZA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down during execution(FAZ, Business  </a:t>
            </a:r>
          </a:p>
          <a:p>
            <a:r>
              <a:rPr lang="en-ZA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ZA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Overview graph, Individual life) </a:t>
            </a:r>
          </a:p>
          <a:p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ZA" sz="11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ZA" sz="110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8E60A-E0C2-49A8-AFDA-41A4AFA8C0CB}"/>
              </a:ext>
            </a:extLst>
          </p:cNvPr>
          <p:cNvSpPr txBox="1"/>
          <p:nvPr/>
        </p:nvSpPr>
        <p:spPr>
          <a:xfrm>
            <a:off x="3986941" y="3115447"/>
            <a:ext cx="3570991" cy="18712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Open Sans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Open Sans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Open Sans"/>
              <a:cs typeface="Calibri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Open Sans"/>
                <a:cs typeface="Calibri"/>
              </a:rPr>
              <a:t>Defects</a:t>
            </a:r>
          </a:p>
          <a:p>
            <a:pPr marR="0" lvl="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Z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Calibri"/>
              <a:cs typeface="Calibri"/>
            </a:endParaRPr>
          </a:p>
          <a:p>
            <a:pPr marL="171450" marR="0" lvl="0" indent="-1714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5 Deferred – Settings</a:t>
            </a:r>
            <a:r>
              <a:rPr lang="en-ZA" sz="12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(Troubleshooting log cell, 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In-App Calling-Start a call(Vitality, Gap cover, Car and home insurance, Life insurance)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5589FB-58EF-4CB5-8229-8516026BE7D6}"/>
              </a:ext>
            </a:extLst>
          </p:cNvPr>
          <p:cNvCxnSpPr>
            <a:cxnSpLocks/>
          </p:cNvCxnSpPr>
          <p:nvPr/>
        </p:nvCxnSpPr>
        <p:spPr>
          <a:xfrm flipV="1">
            <a:off x="3805376" y="3879273"/>
            <a:ext cx="0" cy="2235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2ED132-F33D-40AC-A0D7-9186421DDE5B}"/>
              </a:ext>
            </a:extLst>
          </p:cNvPr>
          <p:cNvCxnSpPr>
            <a:cxnSpLocks/>
          </p:cNvCxnSpPr>
          <p:nvPr/>
        </p:nvCxnSpPr>
        <p:spPr>
          <a:xfrm flipV="1">
            <a:off x="8049490" y="3883892"/>
            <a:ext cx="0" cy="223520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0155AB88-7186-4AA4-87BA-154D82C3E2C9}"/>
              </a:ext>
            </a:extLst>
          </p:cNvPr>
          <p:cNvSpPr/>
          <p:nvPr/>
        </p:nvSpPr>
        <p:spPr>
          <a:xfrm>
            <a:off x="4730583" y="1298112"/>
            <a:ext cx="16405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QA RAG STATUS</a:t>
            </a: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sym typeface="Wingdings" panose="05000000000000000000" pitchFamily="2" charset="2"/>
              </a:rPr>
              <a:t> RAG STATUS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8163D3-0DF2-46D8-BD85-16F36736DDCD}"/>
              </a:ext>
            </a:extLst>
          </p:cNvPr>
          <p:cNvCxnSpPr/>
          <p:nvPr/>
        </p:nvCxnSpPr>
        <p:spPr>
          <a:xfrm>
            <a:off x="158496" y="1073773"/>
            <a:ext cx="117565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Hexagon 60">
            <a:extLst>
              <a:ext uri="{FF2B5EF4-FFF2-40B4-BE49-F238E27FC236}">
                <a16:creationId xmlns:a16="http://schemas.microsoft.com/office/drawing/2014/main" id="{29655915-0E88-43F6-A5EC-2C3435B7D691}"/>
              </a:ext>
            </a:extLst>
          </p:cNvPr>
          <p:cNvSpPr/>
          <p:nvPr/>
        </p:nvSpPr>
        <p:spPr>
          <a:xfrm>
            <a:off x="1641041" y="2369179"/>
            <a:ext cx="352425" cy="304800"/>
          </a:xfrm>
          <a:prstGeom prst="hexagon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3" name="Hexagon 62">
            <a:extLst>
              <a:ext uri="{FF2B5EF4-FFF2-40B4-BE49-F238E27FC236}">
                <a16:creationId xmlns:a16="http://schemas.microsoft.com/office/drawing/2014/main" id="{0A530277-C64B-4D7C-899C-18130EFCFB01}"/>
              </a:ext>
            </a:extLst>
          </p:cNvPr>
          <p:cNvSpPr/>
          <p:nvPr/>
        </p:nvSpPr>
        <p:spPr>
          <a:xfrm>
            <a:off x="6004977" y="2377425"/>
            <a:ext cx="352425" cy="304800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65" name="Hexagon 64">
            <a:extLst>
              <a:ext uri="{FF2B5EF4-FFF2-40B4-BE49-F238E27FC236}">
                <a16:creationId xmlns:a16="http://schemas.microsoft.com/office/drawing/2014/main" id="{82B23845-CF97-4756-A150-9C06CDAD1D9B}"/>
              </a:ext>
            </a:extLst>
          </p:cNvPr>
          <p:cNvSpPr/>
          <p:nvPr/>
        </p:nvSpPr>
        <p:spPr>
          <a:xfrm>
            <a:off x="3958747" y="2405533"/>
            <a:ext cx="352425" cy="304800"/>
          </a:xfrm>
          <a:prstGeom prst="hexag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0791C-B523-9747-8EB4-9C6EFA58C757}"/>
              </a:ext>
            </a:extLst>
          </p:cNvPr>
          <p:cNvSpPr txBox="1"/>
          <p:nvPr/>
        </p:nvSpPr>
        <p:spPr>
          <a:xfrm>
            <a:off x="1047733" y="1540492"/>
            <a:ext cx="1508761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Pass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</a:br>
            <a:r>
              <a:rPr lang="en-US" sz="11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367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Test Cases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B19101-0054-DE41-9F46-7E6497F2CFA5}"/>
              </a:ext>
            </a:extLst>
          </p:cNvPr>
          <p:cNvSpPr txBox="1"/>
          <p:nvPr/>
        </p:nvSpPr>
        <p:spPr>
          <a:xfrm>
            <a:off x="2897610" y="1540492"/>
            <a:ext cx="2438281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Defects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5 Deferred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D2EB1E-7107-684B-B0C7-762BADA27525}"/>
              </a:ext>
            </a:extLst>
          </p:cNvPr>
          <p:cNvCxnSpPr>
            <a:cxnSpLocks/>
          </p:cNvCxnSpPr>
          <p:nvPr/>
        </p:nvCxnSpPr>
        <p:spPr>
          <a:xfrm flipV="1">
            <a:off x="3041953" y="1874679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10C34E-670C-1045-ABBF-8DD6D6123FAC}"/>
              </a:ext>
            </a:extLst>
          </p:cNvPr>
          <p:cNvCxnSpPr>
            <a:cxnSpLocks/>
          </p:cNvCxnSpPr>
          <p:nvPr/>
        </p:nvCxnSpPr>
        <p:spPr>
          <a:xfrm flipV="1">
            <a:off x="5188761" y="1811115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1E66AA-54DA-9049-8FDE-0C9C5EFD2368}"/>
              </a:ext>
            </a:extLst>
          </p:cNvPr>
          <p:cNvSpPr txBox="1"/>
          <p:nvPr/>
        </p:nvSpPr>
        <p:spPr>
          <a:xfrm>
            <a:off x="5690871" y="1596576"/>
            <a:ext cx="1014936" cy="546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Risks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open 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E93CFC-8AF0-1D4C-A27B-5923BE40AEFB}"/>
              </a:ext>
            </a:extLst>
          </p:cNvPr>
          <p:cNvCxnSpPr>
            <a:cxnSpLocks/>
          </p:cNvCxnSpPr>
          <p:nvPr/>
        </p:nvCxnSpPr>
        <p:spPr>
          <a:xfrm flipV="1">
            <a:off x="7169285" y="1811115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66D41C-FC0E-2F48-A88D-55773FCA41AD}"/>
              </a:ext>
            </a:extLst>
          </p:cNvPr>
          <p:cNvSpPr txBox="1"/>
          <p:nvPr/>
        </p:nvSpPr>
        <p:spPr>
          <a:xfrm>
            <a:off x="7409256" y="1680297"/>
            <a:ext cx="164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Impediments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Impediments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901E0F-C2F5-2C4A-BA51-B4F606E892BA}"/>
              </a:ext>
            </a:extLst>
          </p:cNvPr>
          <p:cNvCxnSpPr>
            <a:cxnSpLocks/>
          </p:cNvCxnSpPr>
          <p:nvPr/>
        </p:nvCxnSpPr>
        <p:spPr>
          <a:xfrm flipV="1">
            <a:off x="9294389" y="1863236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9911BD-9F6B-7640-8F6B-49D76DDA073C}"/>
              </a:ext>
            </a:extLst>
          </p:cNvPr>
          <p:cNvCxnSpPr>
            <a:cxnSpLocks/>
          </p:cNvCxnSpPr>
          <p:nvPr/>
        </p:nvCxnSpPr>
        <p:spPr>
          <a:xfrm flipV="1">
            <a:off x="754701" y="1948496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06F956-5683-3A4C-F006-AF6226126E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48" y="328722"/>
            <a:ext cx="1058085" cy="261409"/>
          </a:xfrm>
          <a:prstGeom prst="rect">
            <a:avLst/>
          </a:prstGeom>
        </p:spPr>
      </p:pic>
      <p:sp>
        <p:nvSpPr>
          <p:cNvPr id="3" name="Hexagon 2">
            <a:extLst>
              <a:ext uri="{FF2B5EF4-FFF2-40B4-BE49-F238E27FC236}">
                <a16:creationId xmlns:a16="http://schemas.microsoft.com/office/drawing/2014/main" id="{09D7A3BB-E253-553A-1CA3-DFD1E12F3C5F}"/>
              </a:ext>
            </a:extLst>
          </p:cNvPr>
          <p:cNvSpPr/>
          <p:nvPr/>
        </p:nvSpPr>
        <p:spPr>
          <a:xfrm>
            <a:off x="8122636" y="2356989"/>
            <a:ext cx="352425" cy="304800"/>
          </a:xfrm>
          <a:prstGeom prst="hexagon">
            <a:avLst/>
          </a:prstGeom>
          <a:solidFill>
            <a:srgbClr val="FE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9DF91-46A1-BD7A-3A2D-4A807D4BE77B}"/>
              </a:ext>
            </a:extLst>
          </p:cNvPr>
          <p:cNvSpPr txBox="1"/>
          <p:nvPr/>
        </p:nvSpPr>
        <p:spPr>
          <a:xfrm>
            <a:off x="9428411" y="1697647"/>
            <a:ext cx="1640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 Runs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32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Test Cases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F35E24-09E9-D2AE-3AA9-3AD929925EE9}"/>
              </a:ext>
            </a:extLst>
          </p:cNvPr>
          <p:cNvCxnSpPr>
            <a:cxnSpLocks/>
          </p:cNvCxnSpPr>
          <p:nvPr/>
        </p:nvCxnSpPr>
        <p:spPr>
          <a:xfrm flipV="1">
            <a:off x="11313544" y="1880586"/>
            <a:ext cx="0" cy="10928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Hexagon 6">
            <a:extLst>
              <a:ext uri="{FF2B5EF4-FFF2-40B4-BE49-F238E27FC236}">
                <a16:creationId xmlns:a16="http://schemas.microsoft.com/office/drawing/2014/main" id="{7D19DC25-0EF9-A8AD-E44E-CA0BC9DB70F3}"/>
              </a:ext>
            </a:extLst>
          </p:cNvPr>
          <p:cNvSpPr/>
          <p:nvPr/>
        </p:nvSpPr>
        <p:spPr>
          <a:xfrm>
            <a:off x="10141791" y="2374339"/>
            <a:ext cx="352425" cy="304800"/>
          </a:xfrm>
          <a:prstGeom prst="hexagon">
            <a:avLst/>
          </a:prstGeom>
          <a:solidFill>
            <a:srgbClr val="FE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1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366457"/>
              </p:ext>
            </p:extLst>
          </p:nvPr>
        </p:nvGraphicFramePr>
        <p:xfrm>
          <a:off x="92033" y="-26141"/>
          <a:ext cx="10911002" cy="6197116"/>
        </p:xfrm>
        <a:graphic>
          <a:graphicData uri="http://schemas.openxmlformats.org/drawingml/2006/table">
            <a:tbl>
              <a:tblPr firstRow="1" bandRow="1"/>
              <a:tblGrid>
                <a:gridCol w="49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3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3690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Samsung Galaxy S22</a:t>
                      </a:r>
                    </a:p>
                    <a:p>
                      <a:r>
                        <a:rPr lang="en-ZA" sz="1200" b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533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12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Bottom Nav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(More)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	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tapping More tab on bottom navigation bar navigates user navigates user to screen with title as More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36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the below section heading on More screen based on what is relevant to users profile/products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886513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the cells displayed on the More screen are hidden based on what is relevant to users profile/products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that the cells listed below are displayed under the Manage section heading based on the users active products on their profile.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44685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that the cells listed below are displayed under the Documents section heading based on the users active products on their profile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44685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that the cells listed below are displayed under the Info section heading based on the users active products on their profile.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344007"/>
                  </a:ext>
                </a:extLst>
              </a:tr>
              <a:tr h="4382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FAZ section heading is  displays for Financial advisors on More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125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A6DB8DE-DF3B-4F0B-94BB-4987F7B1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7" y="5881774"/>
            <a:ext cx="193551" cy="20610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58A69B-412B-51F9-CD3F-BBCD87C47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8" y="4716460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3125B2-9455-F960-A8C3-C9CB8749B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7" y="3549786"/>
            <a:ext cx="193551" cy="2061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71F10AA-7F73-FFEE-2175-3B0D253780E8}"/>
              </a:ext>
            </a:extLst>
          </p:cNvPr>
          <p:cNvCxnSpPr/>
          <p:nvPr/>
        </p:nvCxnSpPr>
        <p:spPr>
          <a:xfrm flipH="1">
            <a:off x="0" y="6048844"/>
            <a:ext cx="598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BCCC3E1-B070-B508-2504-73C7F838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607" y="5328869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DFD1AD-56CB-E4A8-1A4A-03D355EAE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5" y="2466238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4BB9D8-602B-A5B2-6409-158EAB386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6" y="3067020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CA58C1-DA33-FCA0-640F-F659B6C2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867" y="3959042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21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91501"/>
              </p:ext>
            </p:extLst>
          </p:nvPr>
        </p:nvGraphicFramePr>
        <p:xfrm>
          <a:off x="92033" y="-26141"/>
          <a:ext cx="10911002" cy="4334690"/>
        </p:xfrm>
        <a:graphic>
          <a:graphicData uri="http://schemas.openxmlformats.org/drawingml/2006/table">
            <a:tbl>
              <a:tblPr firstRow="1" bandRow="1"/>
              <a:tblGrid>
                <a:gridCol w="49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50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9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399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3690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
</a:t>
                      </a:r>
                      <a:endParaRPr lang="en-ZA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533">
                <a:tc>
                  <a:txBody>
                    <a:bodyPr/>
                    <a:lstStyle/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2128"/>
                  </a:ext>
                </a:extLst>
              </a:tr>
              <a:tr h="52902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	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Rewards Statement cell is displayed under Manage section heading for users eligible to view statement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that the cell is below displays under the Settings section for users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3451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that the bottom navigation bar is showing on all of the screen listed below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Log out cell is displaying on the Bottom section of the More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56125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A6DB8DE-DF3B-4F0B-94BB-4987F7B1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51" y="3359984"/>
            <a:ext cx="193551" cy="206104"/>
          </a:xfrm>
          <a:prstGeom prst="rect">
            <a:avLst/>
          </a:prstGeom>
        </p:spPr>
      </p:pic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99F5D7-EC5F-BC5F-F8F8-1A6A7C7E2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33" y="2342998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EA2911-A0FB-4A60-D173-39A7746E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851" y="2851491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C3125B2-9455-F960-A8C3-C9CB8749B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33" y="3868477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06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24253"/>
              </p:ext>
            </p:extLst>
          </p:nvPr>
        </p:nvGraphicFramePr>
        <p:xfrm>
          <a:off x="-21695" y="0"/>
          <a:ext cx="11017450" cy="5577667"/>
        </p:xfrm>
        <a:graphic>
          <a:graphicData uri="http://schemas.openxmlformats.org/drawingml/2006/table">
            <a:tbl>
              <a:tblPr firstRow="1" bandRow="1"/>
              <a:tblGrid>
                <a:gridCol w="473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248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741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65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460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Visit a Discovery Store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tap on Visit a Discovery Store under Manage section on the More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dismissing Visit a Discovery store in app view navigates user to More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33839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Living the decree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tap on Living the decree cell under Info section on the More screen 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dismissing   Living the decree in app web  view navigates user to More 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33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Discovery News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and validate Discovery News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46834"/>
                  </a:ext>
                </a:extLst>
              </a:tr>
              <a:tr h="45386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 article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Discovery latest news articles</a:t>
                      </a: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999855"/>
                  </a:ext>
                </a:extLst>
              </a:tr>
              <a:tr h="30312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see a list of available articles on discovery news 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Discovery latest news articles</a:t>
                      </a: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70485"/>
                  </a:ext>
                </a:extLst>
              </a:tr>
              <a:tr h="41949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click Find out more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Discovery latest news articles</a:t>
                      </a: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570069"/>
                  </a:ext>
                </a:extLst>
              </a:tr>
              <a:tr h="4305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on  cancel button navigates user to Discovery News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Discovery latest news articles</a:t>
                      </a: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816049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155CA7-21D2-7744-89B8-95788A0F2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088" y="1666654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C96C4E-DF1D-48ED-C880-1AB1B2AEC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088" y="2249955"/>
            <a:ext cx="193551" cy="206104"/>
          </a:xfrm>
          <a:prstGeom prst="rect">
            <a:avLst/>
          </a:prstGeom>
        </p:spPr>
      </p:pic>
      <p:pic>
        <p:nvPicPr>
          <p:cNvPr id="27" name="Picture 26" descr="A close-up of a cross&#10;&#10;Description automatically generated">
            <a:extLst>
              <a:ext uri="{FF2B5EF4-FFF2-40B4-BE49-F238E27FC236}">
                <a16:creationId xmlns:a16="http://schemas.microsoft.com/office/drawing/2014/main" id="{726856B4-9892-4A1A-4368-12F624AB7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49" y="4356356"/>
            <a:ext cx="235527" cy="235527"/>
          </a:xfrm>
          <a:prstGeom prst="rect">
            <a:avLst/>
          </a:prstGeom>
        </p:spPr>
      </p:pic>
      <p:pic>
        <p:nvPicPr>
          <p:cNvPr id="28" name="Picture 27" descr="A close-up of a cross&#10;&#10;Description automatically generated">
            <a:extLst>
              <a:ext uri="{FF2B5EF4-FFF2-40B4-BE49-F238E27FC236}">
                <a16:creationId xmlns:a16="http://schemas.microsoft.com/office/drawing/2014/main" id="{EBB6504C-3F6D-1721-0B7A-F037891AC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097" y="3938644"/>
            <a:ext cx="235527" cy="235527"/>
          </a:xfrm>
          <a:prstGeom prst="rect">
            <a:avLst/>
          </a:prstGeom>
        </p:spPr>
      </p:pic>
      <p:pic>
        <p:nvPicPr>
          <p:cNvPr id="29" name="Picture 28" descr="A close-up of a cross&#10;&#10;Description automatically generated">
            <a:extLst>
              <a:ext uri="{FF2B5EF4-FFF2-40B4-BE49-F238E27FC236}">
                <a16:creationId xmlns:a16="http://schemas.microsoft.com/office/drawing/2014/main" id="{4C89A4A8-A376-6F77-71CC-E8A25E49C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49" y="4774852"/>
            <a:ext cx="235527" cy="235527"/>
          </a:xfrm>
          <a:prstGeom prst="rect">
            <a:avLst/>
          </a:prstGeom>
        </p:spPr>
      </p:pic>
      <p:pic>
        <p:nvPicPr>
          <p:cNvPr id="30" name="Picture 29" descr="A close-up of a cross&#10;&#10;Description automatically generated">
            <a:extLst>
              <a:ext uri="{FF2B5EF4-FFF2-40B4-BE49-F238E27FC236}">
                <a16:creationId xmlns:a16="http://schemas.microsoft.com/office/drawing/2014/main" id="{7DADFB02-DFEC-87FD-31C1-2C3907707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443" y="5243995"/>
            <a:ext cx="235527" cy="235527"/>
          </a:xfrm>
          <a:prstGeom prst="rect">
            <a:avLst/>
          </a:prstGeom>
        </p:spPr>
      </p:pic>
      <p:pic>
        <p:nvPicPr>
          <p:cNvPr id="33" name="Picture 32" descr="A close-up of a cross&#10;&#10;Description automatically generated">
            <a:extLst>
              <a:ext uri="{FF2B5EF4-FFF2-40B4-BE49-F238E27FC236}">
                <a16:creationId xmlns:a16="http://schemas.microsoft.com/office/drawing/2014/main" id="{BB21E078-576A-6589-7C6C-6241AFCA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6805" y="3519409"/>
            <a:ext cx="235527" cy="23552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2FEE8D2-441D-66DF-64D8-4B1DD485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875" y="3050612"/>
            <a:ext cx="193551" cy="2061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01B5B3-6CCF-1E22-1208-6D1D5065A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8325" y="2713944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12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362928"/>
              </p:ext>
            </p:extLst>
          </p:nvPr>
        </p:nvGraphicFramePr>
        <p:xfrm>
          <a:off x="-21695" y="0"/>
          <a:ext cx="11017450" cy="4694496"/>
        </p:xfrm>
        <a:graphic>
          <a:graphicData uri="http://schemas.openxmlformats.org/drawingml/2006/table">
            <a:tbl>
              <a:tblPr firstRow="1" bandRow="1"/>
              <a:tblGrid>
                <a:gridCol w="63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49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65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4602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More screen-Submit a claim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see "Submit a claim"  cell under Documents section on the More screen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tapping Submit a claim"  button under Info section on the More screen navigates user to screen with title as Sumit a claim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Request a document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and validate Request document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24367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Find a partner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and validate Find a partner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00027"/>
                  </a:ext>
                </a:extLst>
              </a:tr>
              <a:tr h="43383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More screen – Get help screen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Get Help cell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46834"/>
                  </a:ext>
                </a:extLst>
              </a:tr>
              <a:tr h="4305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click Get Help on Products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816049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2542A0-24BA-AC33-AA26-5A0EDADCC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1" y="1666654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24D408-1453-92BE-699D-CB0E8F115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1" y="2303774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67C851-A249-2BA8-94A8-5AEDE5B71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1" y="2868803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E11839-B032-AE40-71F0-C4EEA7536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1" y="3253663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9B938F-5278-9C91-D5F9-7A0963581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2" y="3755885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465C62-1C1F-CD82-CA4D-BA003B2F1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962" y="4348122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45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146569"/>
              </p:ext>
            </p:extLst>
          </p:nvPr>
        </p:nvGraphicFramePr>
        <p:xfrm>
          <a:off x="55469" y="85060"/>
          <a:ext cx="10894132" cy="3666336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816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7160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4134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0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3905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I am able to see Contextual alert on the Home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11185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</a:t>
                      </a: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Contextual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Alerts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the latest Contextual alert is displayed 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03857"/>
                  </a:ext>
                </a:extLst>
              </a:tr>
              <a:tr h="58580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the view  of the Contextual Alert 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23926"/>
                  </a:ext>
                </a:extLst>
              </a:tr>
              <a:tr h="65796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Verify tapping dismiss button on Contextual Alert dismisses the Alert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91209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45972"/>
            <a:ext cx="5650546" cy="49285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cs typeface="Calibri"/>
              </a:rPr>
              <a:t>Android Test Execution Details </a:t>
            </a: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A48ABC-A5FD-04AD-D6CC-5DA31490A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84" y="1570207"/>
            <a:ext cx="195089" cy="2072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216AC-A192-4B4E-059D-A0DE50688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84" y="2109976"/>
            <a:ext cx="195089" cy="207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985AFA-F85A-98B5-08B4-F9B41036F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84" y="2649745"/>
            <a:ext cx="195089" cy="2072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95668D-7938-0A5E-0408-649ECB5D5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584" y="3280923"/>
            <a:ext cx="195089" cy="2072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6B707D-25DC-EDD7-B180-5D7E428F7FE7}"/>
                  </a:ext>
                </a:extLst>
              </p14:cNvPr>
              <p14:cNvContentPartPr/>
              <p14:nvPr/>
            </p14:nvContentPartPr>
            <p14:xfrm>
              <a:off x="55469" y="2648188"/>
              <a:ext cx="51904" cy="1134103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6B707D-25DC-EDD7-B180-5D7E428F7F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67379" y="2643869"/>
                <a:ext cx="1297600" cy="11427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580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159959"/>
              </p:ext>
            </p:extLst>
          </p:nvPr>
        </p:nvGraphicFramePr>
        <p:xfrm>
          <a:off x="-21695" y="0"/>
          <a:ext cx="11017450" cy="6672457"/>
        </p:xfrm>
        <a:graphic>
          <a:graphicData uri="http://schemas.openxmlformats.org/drawingml/2006/table">
            <a:tbl>
              <a:tblPr firstRow="1" bandRow="1"/>
              <a:tblGrid>
                <a:gridCol w="636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15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4935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6650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  <a:p>
                      <a:pPr algn="ctr" fontAlgn="ctr"/>
                      <a:endParaRPr lang="en-ZA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07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46023">
                <a:tc rowSpan="11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(Medical Aid)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user is able to view Medical Aid Screen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594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user is able to click Contact us and validate contact us page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19774"/>
                  </a:ext>
                </a:extLst>
              </a:tr>
              <a:tr h="430594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user is able to click and validate call us now screen</a:t>
                      </a:r>
                      <a:endParaRPr lang="en-ZA" sz="1400" noProof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353071"/>
                  </a:ext>
                </a:extLst>
              </a:tr>
              <a:tr h="430594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tap on "Start Call" button on the "Call us now" screen via the Wi-Fi Hospital journey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(Gap Cover)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Gap Cover Recommender screen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(Classic Life)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Life Insurance” Recommender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screen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500027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(Car and Home Insurance)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“Car and Home” Recommender screen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604763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(Vitality)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Vitality” recommender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screen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23259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(Medical Aid)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Medical Aid” Recommender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screen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55628"/>
                  </a:ext>
                </a:extLst>
              </a:tr>
              <a:tr h="424367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(Bank)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Bank” Recommender </a:t>
                      </a: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screen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23709"/>
                  </a:ext>
                </a:extLst>
              </a:tr>
              <a:tr h="430594">
                <a:tc vMerge="1"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(Vitality)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 am able to see “Call us” header on “Invest” Recommender screen</a:t>
                      </a: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6816049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ln>
                  <a:noFill/>
                </a:ln>
                <a:solidFill>
                  <a:srgbClr val="0070C0"/>
                </a:solidFill>
                <a:effectLst/>
                <a:latin typeface="Calibri"/>
                <a:cs typeface="Calibri"/>
              </a:rPr>
              <a:t>Android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EA2911-A0FB-4A60-D173-39A7746EAF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8" y="2216885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58A69B-412B-51F9-CD3F-BBCD87C47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8" y="2635576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9B5EE43-2466-FF3A-9A55-2FDDB1819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6" y="3030110"/>
            <a:ext cx="193551" cy="206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16C298C-93C9-BBF0-09EA-35012CCC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8" y="3521620"/>
            <a:ext cx="193551" cy="2061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FCA204-EC45-D84B-A332-4E2D7C7C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6519" y="1733729"/>
            <a:ext cx="193551" cy="20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D12C87-FD72-680E-09DD-9A6DA463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49" y="3950614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CF0907-196E-7FF6-A0C3-1E60D04D6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49" y="4473613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3E606-B4E5-E89C-5510-B767E15D5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7" y="4996612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5065E0-6A36-15A4-9877-D8B2F6A56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116" y="5462979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FFA7F3-1017-EAC4-FFC6-2FD0A45A6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49" y="5929346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84D19E-1CFA-7AD7-3F73-E399FC76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948" y="6364826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44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807529"/>
              </p:ext>
            </p:extLst>
          </p:nvPr>
        </p:nvGraphicFramePr>
        <p:xfrm>
          <a:off x="55469" y="166255"/>
          <a:ext cx="10894132" cy="2461903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129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26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1708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606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3905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In-app calling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(Recommendations)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tap on "Start Call" button on the "Call us now" screen via the Recommendations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 message "Could not retrieve information</a:t>
                      </a:r>
                    </a:p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please try again later”</a:t>
                      </a:r>
                    </a:p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65796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terminate a Discovery data call from the "Call us now" screen via the Recommendations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591209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45972"/>
            <a:ext cx="5650546" cy="492855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6B707D-25DC-EDD7-B180-5D7E428F7FE7}"/>
                  </a:ext>
                </a:extLst>
              </p14:cNvPr>
              <p14:cNvContentPartPr/>
              <p14:nvPr/>
            </p14:nvContentPartPr>
            <p14:xfrm>
              <a:off x="55469" y="1225053"/>
              <a:ext cx="13804" cy="142338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6B707D-25DC-EDD7-B180-5D7E428F7F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0179" y="1220733"/>
                <a:ext cx="345100" cy="1432028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5BE9E80-668C-1A12-8125-0935DFE3B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9712" y="1665719"/>
            <a:ext cx="252960" cy="271028"/>
          </a:xfrm>
          <a:prstGeom prst="rect">
            <a:avLst/>
          </a:prstGeom>
        </p:spPr>
      </p:pic>
      <p:pic>
        <p:nvPicPr>
          <p:cNvPr id="9" name="Picture 8" descr="A close-up of a cross&#10;&#10;Description automatically generated">
            <a:extLst>
              <a:ext uri="{FF2B5EF4-FFF2-40B4-BE49-F238E27FC236}">
                <a16:creationId xmlns:a16="http://schemas.microsoft.com/office/drawing/2014/main" id="{3861166F-E8DC-8F75-D845-B8A68010D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7145" y="2164689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851701"/>
              </p:ext>
            </p:extLst>
          </p:nvPr>
        </p:nvGraphicFramePr>
        <p:xfrm>
          <a:off x="-11" y="145143"/>
          <a:ext cx="10998509" cy="5588261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25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7092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26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98425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Public Registration</a:t>
                      </a: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tapping registration button on Discovery login screen navigates user to Registration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37082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registration page content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22519"/>
                  </a:ext>
                </a:extLst>
              </a:tr>
              <a:tr h="44994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click "I am new to discovery” option 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4994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registered member OTP page content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36285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option "I am new to discovery”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Online Payment</a:t>
                      </a:r>
                      <a:endParaRPr lang="en-US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u="none" strike="noStrike" kern="1200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Health Account status on the More screen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 Health Account status navigates user to screen with title as "Account Status"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207801"/>
                  </a:ext>
                </a:extLst>
              </a:tr>
              <a:tr h="56605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  Make Payment button navigates user to make Payment screen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Make Payment button is not displayed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239501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210BB5E0-92ED-9287-EA34-64594275E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2956518"/>
            <a:ext cx="193551" cy="206104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AC071836-4474-8058-013B-C1E618A58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3455022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8B5E339-2CEE-262D-B5AC-FBC317137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3831319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B8C465-FEF8-79F8-B5B5-79A868A56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1961169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DF14EE-72D5-45B9-E2C4-849EB0EED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2548235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30954B-623B-494A-593A-C1D5C46EBB42}"/>
                  </a:ext>
                </a:extLst>
              </p14:cNvPr>
              <p14:cNvContentPartPr/>
              <p14:nvPr/>
            </p14:nvContentPartPr>
            <p14:xfrm>
              <a:off x="0" y="4639003"/>
              <a:ext cx="13804" cy="109440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30954B-623B-494A-593A-C1D5C46EBB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65648" y="4634684"/>
                <a:ext cx="345100" cy="1103038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 descr="A close-up of a cross&#10;&#10;Description automatically generated">
            <a:extLst>
              <a:ext uri="{FF2B5EF4-FFF2-40B4-BE49-F238E27FC236}">
                <a16:creationId xmlns:a16="http://schemas.microsoft.com/office/drawing/2014/main" id="{22E47261-42CF-EE6E-AC59-076D9BBCFA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931" y="5258831"/>
            <a:ext cx="235527" cy="235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9F3DA-D710-95ED-14DF-B34730868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4268722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D990E3-8189-3836-C1E6-16BEF880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920" y="4809172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71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29691"/>
              </p:ext>
            </p:extLst>
          </p:nvPr>
        </p:nvGraphicFramePr>
        <p:xfrm>
          <a:off x="0" y="85060"/>
          <a:ext cx="11212184" cy="6027519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5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77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8686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1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10760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Recommenders and NBOs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and validate Gap Cover Recommender 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799478"/>
                  </a:ext>
                </a:extLst>
              </a:tr>
              <a:tr h="36501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Gap Cover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47806"/>
                  </a:ext>
                </a:extLst>
              </a:tr>
              <a:tr h="5797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validate Gap Cover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4641"/>
                  </a:ext>
                </a:extLst>
              </a:tr>
              <a:tr h="5797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and click Let Us call you now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070201"/>
                  </a:ext>
                </a:extLst>
              </a:tr>
              <a:tr h="56597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Get a Quote button on Gap Cover NBO leads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200"/>
                  </a:ext>
                </a:extLst>
              </a:tr>
              <a:tr h="5429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and validate Life Insurance Recommender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14764"/>
                  </a:ext>
                </a:extLst>
              </a:tr>
              <a:tr h="38652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and click Life Insurance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081221"/>
                  </a:ext>
                </a:extLst>
              </a:tr>
              <a:tr h="5797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Car and Home Insurance Recommender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380033"/>
                  </a:ext>
                </a:extLst>
              </a:tr>
              <a:tr h="67641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car and home insurance NBO on Home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8639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161" y="12034"/>
            <a:ext cx="1058085" cy="261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74F5510-FF80-5B3B-A577-BB3D10415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69" y="3059037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D91238-F385-937A-2393-C53D7B555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11" y="3534865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090645C-1E32-7928-EB12-D7C862664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11" y="5037477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4210CCA-6897-F7D0-1A30-77D52341E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11" y="5664030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521468-0BCA-F815-A8CE-E379C381B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71" y="1539106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24E112-D415-DA4B-FB6C-77432F83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23" y="1933339"/>
            <a:ext cx="193551" cy="2061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046ECF5-76A5-02F2-05FC-4AE95F49D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69" y="2393136"/>
            <a:ext cx="193551" cy="206104"/>
          </a:xfrm>
          <a:prstGeom prst="rect">
            <a:avLst/>
          </a:prstGeom>
        </p:spPr>
      </p:pic>
      <p:pic>
        <p:nvPicPr>
          <p:cNvPr id="30" name="Picture 2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D91BDF03-75F4-5C9D-4675-AB2A16AAF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395" y="4560838"/>
            <a:ext cx="200025" cy="219075"/>
          </a:xfrm>
          <a:prstGeom prst="rect">
            <a:avLst/>
          </a:prstGeom>
        </p:spPr>
      </p:pic>
      <p:pic>
        <p:nvPicPr>
          <p:cNvPr id="31" name="Picture 3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7CAF964B-8B7D-3BCA-4CBB-BED2C36E2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675" y="4140389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25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66398"/>
              </p:ext>
            </p:extLst>
          </p:nvPr>
        </p:nvGraphicFramePr>
        <p:xfrm>
          <a:off x="29018" y="0"/>
          <a:ext cx="11137537" cy="6472635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57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56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995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69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Recommenders and NBOs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Vitality Recommender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Vitality NBO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209074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validate Vitality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and click Let Us call you now 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Get a Quote button on Vitality NBO leads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021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Medical Aid Recommender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1326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is able to click and validate Medical Aid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03857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</a:t>
                      </a:r>
                      <a:r>
                        <a:rPr lang="en-ZA" sz="1400" b="0" i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Flexicare</a:t>
                      </a: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Recommender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00701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and validate </a:t>
                      </a:r>
                      <a:r>
                        <a:rPr lang="en-ZA" sz="1400" b="0" i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Flexicare</a:t>
                      </a: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875608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Get a Cover now button on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Flexicare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NBO leads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483858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</a:t>
                      </a:r>
                      <a:r>
                        <a:rPr lang="en-ZA" sz="1400" b="0" i="0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Flexicare</a:t>
                      </a: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NBO landing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136573"/>
                  </a:ext>
                </a:extLst>
              </a:tr>
              <a:tr h="3679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 and click Let Us call you now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2388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DF1B14A-F1BF-90AC-05F6-8CBAA31DC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37" y="3770934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6B59DA-6833-D91E-F21A-4C83A5C32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37" y="3381044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77DB86-7F6C-C64F-8261-146C23A14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30" y="1638996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267438-3DBF-6458-937B-09F480704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938" y="2083238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89A782-2935-DC33-4334-8ADCA45A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191" y="2513673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33A93A-1147-C664-EBC2-0634844AA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556" y="2896257"/>
            <a:ext cx="193551" cy="206104"/>
          </a:xfrm>
          <a:prstGeom prst="rect">
            <a:avLst/>
          </a:prstGeom>
        </p:spPr>
      </p:pic>
      <p:pic>
        <p:nvPicPr>
          <p:cNvPr id="29" name="Picture 28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8593186E-A2DD-1665-3ED0-D6601E29B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7" y="4240622"/>
            <a:ext cx="200025" cy="219075"/>
          </a:xfrm>
          <a:prstGeom prst="rect">
            <a:avLst/>
          </a:prstGeom>
        </p:spPr>
      </p:pic>
      <p:pic>
        <p:nvPicPr>
          <p:cNvPr id="31" name="Picture 3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B3B84AB2-54BD-74EA-3C7E-E1142F6B8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7" y="4569312"/>
            <a:ext cx="200025" cy="219075"/>
          </a:xfrm>
          <a:prstGeom prst="rect">
            <a:avLst/>
          </a:prstGeom>
        </p:spPr>
      </p:pic>
      <p:pic>
        <p:nvPicPr>
          <p:cNvPr id="3" name="Picture 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FE26CF9C-9161-D3D2-460F-4EC9F3600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7" y="5005761"/>
            <a:ext cx="200025" cy="219075"/>
          </a:xfrm>
          <a:prstGeom prst="rect">
            <a:avLst/>
          </a:prstGeom>
        </p:spPr>
      </p:pic>
      <p:pic>
        <p:nvPicPr>
          <p:cNvPr id="4" name="Picture 3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B4DD81E1-6D33-0D44-F12E-2E98C1F43D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937" y="5332672"/>
            <a:ext cx="200025" cy="219075"/>
          </a:xfrm>
          <a:prstGeom prst="rect">
            <a:avLst/>
          </a:prstGeom>
        </p:spPr>
      </p:pic>
      <p:pic>
        <p:nvPicPr>
          <p:cNvPr id="5" name="Picture 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E47AFD10-8E53-98B9-8324-FC06CBE66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88" y="5818780"/>
            <a:ext cx="200025" cy="219075"/>
          </a:xfrm>
          <a:prstGeom prst="rect">
            <a:avLst/>
          </a:prstGeom>
        </p:spPr>
      </p:pic>
      <p:pic>
        <p:nvPicPr>
          <p:cNvPr id="6" name="Picture 5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1DBBCFF5-A336-41F0-F8A6-509E9CD161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0388" y="6210082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3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43311A-480D-423F-BB55-1C007EC0B426}"/>
              </a:ext>
            </a:extLst>
          </p:cNvPr>
          <p:cNvCxnSpPr>
            <a:cxnSpLocks/>
          </p:cNvCxnSpPr>
          <p:nvPr/>
        </p:nvCxnSpPr>
        <p:spPr>
          <a:xfrm>
            <a:off x="194896" y="546059"/>
            <a:ext cx="119050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CFADD4-7BC1-481B-9634-FFD6DC790A46}"/>
              </a:ext>
            </a:extLst>
          </p:cNvPr>
          <p:cNvGrpSpPr/>
          <p:nvPr/>
        </p:nvGrpSpPr>
        <p:grpSpPr>
          <a:xfrm>
            <a:off x="667039" y="1801033"/>
            <a:ext cx="1572337" cy="1599789"/>
            <a:chOff x="-39339" y="-51827"/>
            <a:chExt cx="1752600" cy="1627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1EF386-9F49-4776-8C6F-2B1378022E65}"/>
                </a:ext>
              </a:extLst>
            </p:cNvPr>
            <p:cNvSpPr txBox="1"/>
            <p:nvPr/>
          </p:nvSpPr>
          <p:spPr>
            <a:xfrm>
              <a:off x="-39339" y="-51827"/>
              <a:ext cx="1752600" cy="715227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Completed Tests</a:t>
              </a:r>
            </a:p>
          </p:txBody>
        </p:sp>
        <p:sp>
          <p:nvSpPr>
            <p:cNvPr id="14" name="Dodecagon 13">
              <a:extLst>
                <a:ext uri="{FF2B5EF4-FFF2-40B4-BE49-F238E27FC236}">
                  <a16:creationId xmlns:a16="http://schemas.microsoft.com/office/drawing/2014/main" id="{3D45FF7A-B735-44B5-99B1-687E1CDDC636}"/>
                </a:ext>
              </a:extLst>
            </p:cNvPr>
            <p:cNvSpPr/>
            <p:nvPr/>
          </p:nvSpPr>
          <p:spPr>
            <a:xfrm>
              <a:off x="329403" y="603294"/>
              <a:ext cx="1015119" cy="972591"/>
            </a:xfrm>
            <a:prstGeom prst="dodecagon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92%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06D9E-D97A-4268-81EC-036A2FC9F34C}"/>
              </a:ext>
            </a:extLst>
          </p:cNvPr>
          <p:cNvGrpSpPr/>
          <p:nvPr/>
        </p:nvGrpSpPr>
        <p:grpSpPr>
          <a:xfrm>
            <a:off x="2547390" y="1801033"/>
            <a:ext cx="1572337" cy="1565927"/>
            <a:chOff x="31694" y="-43804"/>
            <a:chExt cx="1752600" cy="1617791"/>
          </a:xfrm>
        </p:grpSpPr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9D56821F-6F16-4E6F-BA24-BD37BA442B05}"/>
                </a:ext>
              </a:extLst>
            </p:cNvPr>
            <p:cNvSpPr txBox="1"/>
            <p:nvPr/>
          </p:nvSpPr>
          <p:spPr>
            <a:xfrm>
              <a:off x="31694" y="-43804"/>
              <a:ext cx="1752600" cy="744803"/>
            </a:xfrm>
            <a:prstGeom prst="rect">
              <a:avLst/>
            </a:prstGeom>
            <a:noFill/>
            <a:ln w="9525" cmpd="sng">
              <a:noFill/>
            </a:ln>
            <a:effectLst/>
          </p:spPr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Unexecuted Tests</a:t>
              </a:r>
            </a:p>
          </p:txBody>
        </p:sp>
        <p:sp>
          <p:nvSpPr>
            <p:cNvPr id="17" name="Dodecagon 16">
              <a:extLst>
                <a:ext uri="{FF2B5EF4-FFF2-40B4-BE49-F238E27FC236}">
                  <a16:creationId xmlns:a16="http://schemas.microsoft.com/office/drawing/2014/main" id="{52EAADBB-6530-4B78-A69F-24FC7B7DEA3C}"/>
                </a:ext>
              </a:extLst>
            </p:cNvPr>
            <p:cNvSpPr/>
            <p:nvPr/>
          </p:nvSpPr>
          <p:spPr>
            <a:xfrm>
              <a:off x="400436" y="603294"/>
              <a:ext cx="1015119" cy="970693"/>
            </a:xfrm>
            <a:prstGeom prst="dodecagon">
              <a:avLst/>
            </a:prstGeom>
            <a:solidFill>
              <a:sysClr val="window" lastClr="FFFFFF">
                <a:lumMod val="50000"/>
              </a:sys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p:spPr>
          <p:txBody>
            <a:bodyPr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ZA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8%</a:t>
              </a:r>
              <a:endParaRPr kumimoji="0" lang="en-ZA" sz="1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75581D-6AE9-4BE7-92BF-3B8F2A65E276}"/>
              </a:ext>
            </a:extLst>
          </p:cNvPr>
          <p:cNvCxnSpPr/>
          <p:nvPr/>
        </p:nvCxnSpPr>
        <p:spPr>
          <a:xfrm flipV="1">
            <a:off x="459138" y="3747864"/>
            <a:ext cx="11319029" cy="7102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95F41A-3B3C-4C05-9F4C-7F335AB63FA1}"/>
              </a:ext>
            </a:extLst>
          </p:cNvPr>
          <p:cNvSpPr txBox="1"/>
          <p:nvPr/>
        </p:nvSpPr>
        <p:spPr>
          <a:xfrm>
            <a:off x="488630" y="-54664"/>
            <a:ext cx="5926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Test Execution Summary</a:t>
            </a:r>
            <a:endParaRPr kumimoji="0" lang="en-ZA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D2EECB-932C-C524-DAF5-A21A3253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C0548D0-C9FE-FBA8-6CBB-3DADCC4A9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853286"/>
              </p:ext>
            </p:extLst>
          </p:nvPr>
        </p:nvGraphicFramePr>
        <p:xfrm>
          <a:off x="7537123" y="1330546"/>
          <a:ext cx="3801667" cy="21566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B067FD-4927-94D0-08C8-D6503C453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7111128"/>
              </p:ext>
            </p:extLst>
          </p:nvPr>
        </p:nvGraphicFramePr>
        <p:xfrm>
          <a:off x="51431" y="3349184"/>
          <a:ext cx="12192000" cy="34949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609661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271166"/>
              </p:ext>
            </p:extLst>
          </p:nvPr>
        </p:nvGraphicFramePr>
        <p:xfrm>
          <a:off x="29018" y="0"/>
          <a:ext cx="11050417" cy="5415759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62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6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52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8981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0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73641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Recommenders and NBOs 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Bank Recommender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649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see, click and validate Discovery Bank NBO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1376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Open an Account button on Discovery Bank NBO leads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3716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Discovery Bank NBO landing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see and click Let Us call you now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5056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see and validate Invest Recommender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03857"/>
                  </a:ext>
                </a:extLst>
              </a:tr>
              <a:tr h="50495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user is able to see, click and validate Investments NBO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423428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B1E806-0FFD-B822-5600-F13E84301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154" y="4170817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FEBDE62-71A5-4200-95C8-2D63BC7A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154" y="4627063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E30BED3-73BE-20A4-0190-2C6C360DD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078" y="3663335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46D4AE-9953-BA5C-F795-CBA594DD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63" y="1935714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B8B5D39-582E-C0ED-5586-E185AEF59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63" y="2598064"/>
            <a:ext cx="193551" cy="2061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37D10C0-819F-B5A9-D265-B43C10DC2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63" y="3171071"/>
            <a:ext cx="193551" cy="206104"/>
          </a:xfrm>
          <a:prstGeom prst="rect">
            <a:avLst/>
          </a:prstGeom>
        </p:spPr>
      </p:pic>
      <p:pic>
        <p:nvPicPr>
          <p:cNvPr id="31" name="Picture 3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78C21231-B4AC-8A4B-655D-718D3D5D11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6154" y="5083309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34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6ACDB4-A879-4B81-63DA-B9E6E7324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07213"/>
              </p:ext>
            </p:extLst>
          </p:nvPr>
        </p:nvGraphicFramePr>
        <p:xfrm>
          <a:off x="-6350" y="145972"/>
          <a:ext cx="11340154" cy="6650790"/>
        </p:xfrm>
        <a:graphic>
          <a:graphicData uri="http://schemas.openxmlformats.org/drawingml/2006/table">
            <a:tbl>
              <a:tblPr firstRow="1" bandRow="1"/>
              <a:tblGrid>
                <a:gridCol w="75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01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01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6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02152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91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412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Let us call you section</a:t>
                      </a: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	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"Please provide your cellphone number" error message under Contact number input field displays when field is empty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call me back button is greyed out when Contact number input field is field is empty  </a:t>
                      </a:r>
                      <a:endParaRPr lang="en-US" noProof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7418241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"requires a minimum length of 10 digit " error message under Contact number input field displays when user enters less than 10 numbers  </a:t>
                      </a:r>
                      <a:endParaRPr lang="en-US" dirty="0"/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414210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"Please enter a valid cellphone number" error message under Contact number input field displays when user enters invalid cellphone number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027971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call me back button is blue when Contact number input field is populated with a valid number 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735664"/>
                  </a:ext>
                </a:extLst>
              </a:tr>
              <a:tr h="42793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lvl="0" algn="l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Address on leads screen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"Suburb" label  </a:t>
                      </a:r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533777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"Call me back" button is greyed out for user who is required to enter address 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134844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0">
                      <a:noFill/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tapping "Please select a suburb " navigates user to screen with title as Address</a:t>
                      </a:r>
                      <a:endParaRPr lang="en-US" dirty="0">
                        <a:latin typeface="Calibri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764857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entering address navigated user back to Address screen and address is populated accordingly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446834"/>
                  </a:ext>
                </a:extLst>
              </a:tr>
              <a:tr h="441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that I am able to select address to submit a lead</a:t>
                      </a:r>
                      <a:endParaRPr lang="en-ZA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999855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CD3AD3CB-3522-D117-CB5B-51AE7446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15" y="4307666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8A6CD3-CC19-3EB4-101C-75DBAD51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15" y="4683058"/>
            <a:ext cx="193551" cy="2061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2B83D42-AAEC-FDB4-389F-E5A03893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8864" y="3741455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CEAEFA8-970C-7C2A-2809-6D0E7CE6F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25" y="2062350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96BD58-08A1-3E4D-992D-8A5614D4B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871" y="2575426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17F0A252-F6F5-4C46-40D0-4FA1C430E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025" y="3136736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4B02B39-AC6D-1852-1384-7B2A70F428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602" y="6539343"/>
            <a:ext cx="193551" cy="206104"/>
          </a:xfrm>
          <a:prstGeom prst="rect">
            <a:avLst/>
          </a:prstGeom>
        </p:spPr>
      </p:pic>
      <p:pic>
        <p:nvPicPr>
          <p:cNvPr id="29" name="Picture 28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10495AA9-4268-B37E-A113-556C22C5E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02" y="5610152"/>
            <a:ext cx="200025" cy="219075"/>
          </a:xfrm>
          <a:prstGeom prst="rect">
            <a:avLst/>
          </a:prstGeom>
        </p:spPr>
      </p:pic>
      <p:pic>
        <p:nvPicPr>
          <p:cNvPr id="30" name="Picture 2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1D70547-E235-8E10-1ABB-600B07386A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02" y="5153479"/>
            <a:ext cx="200025" cy="219075"/>
          </a:xfrm>
          <a:prstGeom prst="rect">
            <a:avLst/>
          </a:prstGeom>
        </p:spPr>
      </p:pic>
      <p:pic>
        <p:nvPicPr>
          <p:cNvPr id="31" name="Picture 3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2F763FE7-1E23-E403-6690-A5D6D8986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7602" y="6039906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40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205673"/>
              </p:ext>
            </p:extLst>
          </p:nvPr>
        </p:nvGraphicFramePr>
        <p:xfrm>
          <a:off x="29018" y="1"/>
          <a:ext cx="11420861" cy="5787584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79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Digital Marketing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Terms and Conditions information under "Get a quote" button for Car and Home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16316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centre able to tap on "T&amp;C's apply." on the Terms and Conditions information cell for Car and Home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click the back button of the pdf document for Car and Home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"T&amp;C's apply." information under "Get a quote" button for Life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centre able to tap on "T&amp;C's apply." on the Terms and Conditions information cell for Life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902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click the back button of the pdf document for Life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Terms and Conditions information under "Get a quote" button for Gap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03857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Address able to tap on "T&amp;C's apply." on the Terms and Conditions information cell for Gap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23926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click the back button of the pdf document for Life Insurance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automated due to locator not being found during 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8255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61DB0B-D635-8A12-91FE-EBD5F7524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581" y="2984090"/>
            <a:ext cx="193551" cy="206104"/>
          </a:xfrm>
          <a:prstGeom prst="rect">
            <a:avLst/>
          </a:prstGeom>
        </p:spPr>
      </p:pic>
      <p:pic>
        <p:nvPicPr>
          <p:cNvPr id="23" name="Picture 2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019FCF3-3121-E8A5-1923-847C6AA6E1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4763" y="4455286"/>
            <a:ext cx="200025" cy="219075"/>
          </a:xfrm>
          <a:prstGeom prst="rect">
            <a:avLst/>
          </a:prstGeom>
        </p:spPr>
      </p:pic>
      <p:pic>
        <p:nvPicPr>
          <p:cNvPr id="3" name="Picture 2" descr="A close-up of a cross&#10;&#10;Description automatically generated">
            <a:extLst>
              <a:ext uri="{FF2B5EF4-FFF2-40B4-BE49-F238E27FC236}">
                <a16:creationId xmlns:a16="http://schemas.microsoft.com/office/drawing/2014/main" id="{9556C15C-AB73-11BD-9128-CF044B702C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81" y="1466337"/>
            <a:ext cx="235527" cy="235527"/>
          </a:xfrm>
          <a:prstGeom prst="rect">
            <a:avLst/>
          </a:prstGeom>
        </p:spPr>
      </p:pic>
      <p:pic>
        <p:nvPicPr>
          <p:cNvPr id="4" name="Picture 3" descr="A close-up of a cross&#10;&#10;Description automatically generated">
            <a:extLst>
              <a:ext uri="{FF2B5EF4-FFF2-40B4-BE49-F238E27FC236}">
                <a16:creationId xmlns:a16="http://schemas.microsoft.com/office/drawing/2014/main" id="{D8D74F8D-1BAA-325F-B24E-60125598F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81" y="2032638"/>
            <a:ext cx="235527" cy="235527"/>
          </a:xfrm>
          <a:prstGeom prst="rect">
            <a:avLst/>
          </a:prstGeom>
        </p:spPr>
      </p:pic>
      <p:pic>
        <p:nvPicPr>
          <p:cNvPr id="5" name="Picture 4" descr="A close-up of a cross&#10;&#10;Description automatically generated">
            <a:extLst>
              <a:ext uri="{FF2B5EF4-FFF2-40B4-BE49-F238E27FC236}">
                <a16:creationId xmlns:a16="http://schemas.microsoft.com/office/drawing/2014/main" id="{6D8FF45C-2FE6-FC43-EFC7-2F2F21328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81" y="2446274"/>
            <a:ext cx="235527" cy="235527"/>
          </a:xfrm>
          <a:prstGeom prst="rect">
            <a:avLst/>
          </a:prstGeom>
        </p:spPr>
      </p:pic>
      <p:pic>
        <p:nvPicPr>
          <p:cNvPr id="6" name="Picture 5" descr="A close-up of a cross&#10;&#10;Description automatically generated">
            <a:extLst>
              <a:ext uri="{FF2B5EF4-FFF2-40B4-BE49-F238E27FC236}">
                <a16:creationId xmlns:a16="http://schemas.microsoft.com/office/drawing/2014/main" id="{EBA41F69-F1C7-1FA7-39AA-BFF0C4F8F9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565" y="3539057"/>
            <a:ext cx="235527" cy="235527"/>
          </a:xfrm>
          <a:prstGeom prst="rect">
            <a:avLst/>
          </a:prstGeom>
        </p:spPr>
      </p:pic>
      <p:pic>
        <p:nvPicPr>
          <p:cNvPr id="8" name="Picture 7" descr="A close-up of a cross&#10;&#10;Description automatically generated">
            <a:extLst>
              <a:ext uri="{FF2B5EF4-FFF2-40B4-BE49-F238E27FC236}">
                <a16:creationId xmlns:a16="http://schemas.microsoft.com/office/drawing/2014/main" id="{61D1EB77-9692-FBEB-9F8C-86A9F7B74E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565" y="3948346"/>
            <a:ext cx="235527" cy="235527"/>
          </a:xfrm>
          <a:prstGeom prst="rect">
            <a:avLst/>
          </a:prstGeom>
        </p:spPr>
      </p:pic>
      <p:pic>
        <p:nvPicPr>
          <p:cNvPr id="9" name="Picture 8" descr="A close-up of a cross&#10;&#10;Description automatically generated">
            <a:extLst>
              <a:ext uri="{FF2B5EF4-FFF2-40B4-BE49-F238E27FC236}">
                <a16:creationId xmlns:a16="http://schemas.microsoft.com/office/drawing/2014/main" id="{8325AFEB-E1B1-A624-9A93-AFA477BB6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8581" y="4916140"/>
            <a:ext cx="235527" cy="235527"/>
          </a:xfrm>
          <a:prstGeom prst="rect">
            <a:avLst/>
          </a:prstGeom>
        </p:spPr>
      </p:pic>
      <p:pic>
        <p:nvPicPr>
          <p:cNvPr id="10" name="Picture 9" descr="A close-up of a cross&#10;&#10;Description automatically generated">
            <a:extLst>
              <a:ext uri="{FF2B5EF4-FFF2-40B4-BE49-F238E27FC236}">
                <a16:creationId xmlns:a16="http://schemas.microsoft.com/office/drawing/2014/main" id="{9F0ABDF7-EC5B-4A8B-CF52-506C6E5FB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426" y="5408845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525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180680"/>
              </p:ext>
            </p:extLst>
          </p:nvPr>
        </p:nvGraphicFramePr>
        <p:xfrm>
          <a:off x="29018" y="1"/>
          <a:ext cx="11420861" cy="5558961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79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FAZ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Financial advisor zone section on side nav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36631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and Validate FAZ Dashboard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click and Validate Alert Icon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35491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click and Validate On Behalf Of Page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validate Service Books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Verify I am able to click and validate Monthly Statements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39928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click and validate Certificates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403857"/>
                  </a:ext>
                </a:extLst>
              </a:tr>
              <a:tr h="38442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am able to click and validate Client Search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523926"/>
                  </a:ext>
                </a:extLst>
              </a:tr>
              <a:tr h="40349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Client Search with wrong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8255"/>
                  </a:ext>
                </a:extLst>
              </a:tr>
              <a:tr h="57343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Client Search with details page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6" y="1441001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3491754"/>
            <a:ext cx="193551" cy="206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1985281"/>
            <a:ext cx="193551" cy="206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4" y="2397227"/>
            <a:ext cx="193551" cy="206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2805797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E902B5-46E6-DF5A-34E4-023658F0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3127389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B2EA4C-0D1A-AB3B-016E-ECD406D2E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3901450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EF863E-A5D2-3DC1-20B7-1B1FCADFE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4271288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0A33F2-F412-1DBF-F498-F530BA7E1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4672026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016A05-B88A-E669-5919-536C8225E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673" y="5216306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7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220455"/>
              </p:ext>
            </p:extLst>
          </p:nvPr>
        </p:nvGraphicFramePr>
        <p:xfrm>
          <a:off x="36614" y="0"/>
          <a:ext cx="11420861" cy="5121162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79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'Verify I am able to see Business overview graph on Financial Advisers landing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baseline="0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Verify I am able to view specific amount on a single bar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baseline="0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I am able to see cell with title as Commissions Processed under Portfolio section on Financial Advisers landing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aseline="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38255"/>
                  </a:ext>
                </a:extLst>
              </a:tr>
              <a:tr h="2864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tapping commission processed cell on FAZ landing navigates user to screen with title as "Daily commissions processed</a:t>
                      </a:r>
                      <a:endParaRPr lang="en-US" dirty="0"/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18264"/>
                  </a:ext>
                </a:extLst>
              </a:tr>
              <a:tr h="36212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Verify I am able to see Pop-up message Please be patient while we retrieve commissions information displays when commissions information is loading</a:t>
                      </a:r>
                      <a:endParaRPr lang="en-US" sz="1400" b="0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</a:rPr>
                        <a:t>Verify display of the Daily commissions processed screen 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Daily commissions processed not available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692663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</a:rPr>
                        <a:t>Verify I am able to view commissions card in Daily commissions processed section 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Daily commissions processed not available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86080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dirty="0">
                          <a:solidFill>
                            <a:schemeClr val="bg1"/>
                          </a:solidFill>
                        </a:rPr>
                        <a:t>Verify I am able to View only available product's commissions processed </a:t>
                      </a:r>
                      <a:endParaRPr lang="en-US" sz="1400" b="0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Daily commissions processed not available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97682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81" y="2330823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CE1F2B-6156-4C78-D461-D9CE79377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81" y="3345382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E4147C-2B27-430F-FDC7-9EB21C951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81" y="1406712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813704-9803-8129-A0AF-0735715E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2181" y="1896931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C97291-FA0F-DB65-405D-242419EC6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560" y="2809308"/>
            <a:ext cx="193551" cy="206104"/>
          </a:xfrm>
          <a:prstGeom prst="rect">
            <a:avLst/>
          </a:prstGeom>
        </p:spPr>
      </p:pic>
      <p:pic>
        <p:nvPicPr>
          <p:cNvPr id="3" name="Picture 2" descr="A close-up of a cross&#10;&#10;Description automatically generated">
            <a:extLst>
              <a:ext uri="{FF2B5EF4-FFF2-40B4-BE49-F238E27FC236}">
                <a16:creationId xmlns:a16="http://schemas.microsoft.com/office/drawing/2014/main" id="{63E0FB44-28EE-E34F-2C3B-10DAB30CD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205" y="3881456"/>
            <a:ext cx="235527" cy="235527"/>
          </a:xfrm>
          <a:prstGeom prst="rect">
            <a:avLst/>
          </a:prstGeom>
        </p:spPr>
      </p:pic>
      <p:pic>
        <p:nvPicPr>
          <p:cNvPr id="5" name="Picture 4" descr="A close-up of a cross&#10;&#10;Description automatically generated">
            <a:extLst>
              <a:ext uri="{FF2B5EF4-FFF2-40B4-BE49-F238E27FC236}">
                <a16:creationId xmlns:a16="http://schemas.microsoft.com/office/drawing/2014/main" id="{A9F8C49D-DAE2-C6B3-8BA0-88B13A91E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205" y="4329189"/>
            <a:ext cx="235527" cy="235527"/>
          </a:xfrm>
          <a:prstGeom prst="rect">
            <a:avLst/>
          </a:prstGeom>
        </p:spPr>
      </p:pic>
      <p:pic>
        <p:nvPicPr>
          <p:cNvPr id="8" name="Picture 7" descr="A close-up of a cross&#10;&#10;Description automatically generated">
            <a:extLst>
              <a:ext uri="{FF2B5EF4-FFF2-40B4-BE49-F238E27FC236}">
                <a16:creationId xmlns:a16="http://schemas.microsoft.com/office/drawing/2014/main" id="{8B85C391-058E-8F54-83F2-7473CD8F6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192" y="4776922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0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94587"/>
              </p:ext>
            </p:extLst>
          </p:nvPr>
        </p:nvGraphicFramePr>
        <p:xfrm>
          <a:off x="92033" y="75374"/>
          <a:ext cx="11420861" cy="5135722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56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9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79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(Active Benefits)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Active benefits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0598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Life Cover cell under the Active benefits section does not display info icon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3914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Life Cover cell is not tappable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6002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tap cell with info icon under Active benefits section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340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info icon under Active benefits section navigates user to screen with title as Benefit name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Life benefits details screen displays name of benefit on the screen title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7850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benefit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52298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benefit details screen navigates user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E45ABB-A8B3-9307-2C39-E64EBCDB6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5" y="1361854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FEF5B-CEEE-6514-F2E9-3E69F57358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099" y="1955529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72E717-0674-63D5-178E-A586106B6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099" y="2397657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295D73-AC1A-2476-70A2-264C9EA9C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4" y="2813949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5736EFE-6ECC-7523-0591-00A383BD0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4" y="3359129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031659-105E-0DCB-61B0-EEB829AC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4" y="3851928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CC0025-5A6A-5CC0-D12F-A15141391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5" y="4371272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7F6C88-30E4-D870-5BB5-0232C2C76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5" y="4890616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8639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57036"/>
              </p:ext>
            </p:extLst>
          </p:nvPr>
        </p:nvGraphicFramePr>
        <p:xfrm>
          <a:off x="29018" y="1"/>
          <a:ext cx="11420861" cy="6059202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114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876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2796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(Banking Details)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‘Your Banking Details’ is displayed on Your Premium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34500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‘Your Banking Details’ section on Premiums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'Update Details' button/hyperlink navigates user to web breakout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dismissing 'Update Details' web breakout navigates user back to Your Premium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2718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(Contact Us)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Contact us cell on Life plan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Contact us on Life policy details screen navigates user to screen with title as ‘Contact Us’”)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how ‘Contact Us’ screen Display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to see section with title as ‘Your Adviser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Cellphone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number cell launches dialling pad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Email cell enables user to compose email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39856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‘Operating hours’ section on contact us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Error “Unable to load”</a:t>
                      </a:r>
                    </a:p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B23EB3-B273-DFFE-8298-DA2405E42819}"/>
              </a:ext>
            </a:extLst>
          </p:cNvPr>
          <p:cNvCxnSpPr/>
          <p:nvPr/>
        </p:nvCxnSpPr>
        <p:spPr>
          <a:xfrm flipH="1">
            <a:off x="537029" y="3025718"/>
            <a:ext cx="13062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8DCE2F43-75C4-E33D-7995-0DDC8B387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5" y="1361854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9DE813-5292-FA2C-E03F-D75FFA77E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94" y="1770069"/>
            <a:ext cx="193551" cy="2061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E3168B8-4D1D-B555-92F5-C6D5D17F3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965" y="2189948"/>
            <a:ext cx="193551" cy="2061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38CE85-C644-6363-AE29-503E14EF6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845" y="2723707"/>
            <a:ext cx="193551" cy="206104"/>
          </a:xfrm>
          <a:prstGeom prst="rect">
            <a:avLst/>
          </a:prstGeom>
        </p:spPr>
      </p:pic>
      <p:pic>
        <p:nvPicPr>
          <p:cNvPr id="3" name="Picture 2" descr="A close-up of a cross&#10;&#10;Description automatically generated">
            <a:extLst>
              <a:ext uri="{FF2B5EF4-FFF2-40B4-BE49-F238E27FC236}">
                <a16:creationId xmlns:a16="http://schemas.microsoft.com/office/drawing/2014/main" id="{5B371B0C-0122-DB14-0AC8-D588019EC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965" y="3143586"/>
            <a:ext cx="235527" cy="235527"/>
          </a:xfrm>
          <a:prstGeom prst="rect">
            <a:avLst/>
          </a:prstGeom>
        </p:spPr>
      </p:pic>
      <p:pic>
        <p:nvPicPr>
          <p:cNvPr id="4" name="Picture 3" descr="A close-up of a cross&#10;&#10;Description automatically generated">
            <a:extLst>
              <a:ext uri="{FF2B5EF4-FFF2-40B4-BE49-F238E27FC236}">
                <a16:creationId xmlns:a16="http://schemas.microsoft.com/office/drawing/2014/main" id="{C33AD8BC-D9E9-850F-94AD-A3AAEC7B3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8876" y="3640141"/>
            <a:ext cx="235527" cy="235527"/>
          </a:xfrm>
          <a:prstGeom prst="rect">
            <a:avLst/>
          </a:prstGeom>
        </p:spPr>
      </p:pic>
      <p:pic>
        <p:nvPicPr>
          <p:cNvPr id="5" name="Picture 4" descr="A close-up of a cross&#10;&#10;Description automatically generated">
            <a:extLst>
              <a:ext uri="{FF2B5EF4-FFF2-40B4-BE49-F238E27FC236}">
                <a16:creationId xmlns:a16="http://schemas.microsoft.com/office/drawing/2014/main" id="{BDD77BC4-12CE-4879-DC71-3CABF428B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205" y="4391069"/>
            <a:ext cx="235527" cy="235527"/>
          </a:xfrm>
          <a:prstGeom prst="rect">
            <a:avLst/>
          </a:prstGeom>
        </p:spPr>
      </p:pic>
      <p:pic>
        <p:nvPicPr>
          <p:cNvPr id="6" name="Picture 5" descr="A close-up of a cross&#10;&#10;Description automatically generated">
            <a:extLst>
              <a:ext uri="{FF2B5EF4-FFF2-40B4-BE49-F238E27FC236}">
                <a16:creationId xmlns:a16="http://schemas.microsoft.com/office/drawing/2014/main" id="{0062A177-8D83-C43F-145C-07A7E73412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44" y="4836854"/>
            <a:ext cx="235527" cy="235527"/>
          </a:xfrm>
          <a:prstGeom prst="rect">
            <a:avLst/>
          </a:prstGeom>
        </p:spPr>
      </p:pic>
      <p:pic>
        <p:nvPicPr>
          <p:cNvPr id="8" name="Picture 7" descr="A close-up of a cross&#10;&#10;Description automatically generated">
            <a:extLst>
              <a:ext uri="{FF2B5EF4-FFF2-40B4-BE49-F238E27FC236}">
                <a16:creationId xmlns:a16="http://schemas.microsoft.com/office/drawing/2014/main" id="{9B52EA7B-F053-BFCC-8EAD-6C898AD5C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44" y="5224205"/>
            <a:ext cx="235527" cy="235527"/>
          </a:xfrm>
          <a:prstGeom prst="rect">
            <a:avLst/>
          </a:prstGeom>
        </p:spPr>
      </p:pic>
      <p:pic>
        <p:nvPicPr>
          <p:cNvPr id="9" name="Picture 8" descr="A close-up of a cross&#10;&#10;Description automatically generated">
            <a:extLst>
              <a:ext uri="{FF2B5EF4-FFF2-40B4-BE49-F238E27FC236}">
                <a16:creationId xmlns:a16="http://schemas.microsoft.com/office/drawing/2014/main" id="{A4EFF84E-EFE5-0518-D72A-64DB4FC9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845" y="5787388"/>
            <a:ext cx="235527" cy="235527"/>
          </a:xfrm>
          <a:prstGeom prst="rect">
            <a:avLst/>
          </a:prstGeom>
        </p:spPr>
      </p:pic>
      <p:pic>
        <p:nvPicPr>
          <p:cNvPr id="10" name="Picture 9" descr="A close-up of a cross&#10;&#10;Description automatically generated">
            <a:extLst>
              <a:ext uri="{FF2B5EF4-FFF2-40B4-BE49-F238E27FC236}">
                <a16:creationId xmlns:a16="http://schemas.microsoft.com/office/drawing/2014/main" id="{CDCE2530-17B3-A9DF-6FA5-A2ADFFC249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0205" y="4027492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970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727771"/>
              </p:ext>
            </p:extLst>
          </p:nvPr>
        </p:nvGraphicFramePr>
        <p:xfrm>
          <a:off x="0" y="0"/>
          <a:ext cx="11420861" cy="6630126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70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457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81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2441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98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(Home Screen)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single plan without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available is able to see Plan type and Life cover amount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16583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Life Insurance cell on Home screen navigates user with a single policy to the Life Policy/plan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single plan with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available is able to see Plan type and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amount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Multiple plans without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available is able to see Policy count and Life cover amount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2864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Life Insurance cell on Home screen navigates user with multiple life policies navigates user to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Multiple plans with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available is able to see Policy count and 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amount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multiple standalone policies only is able to see plan type and no cover amount/Latest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one standalone policy is able to see Plan type without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coveramount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/Latest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on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243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spouse user is able to see Plan type and no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coveramount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nextpayback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on Life Insurance time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32284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Child beneficiary user is not able to see Life Insurance tile on the Home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36188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148" y="1300397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148" y="1782196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148" y="2263995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789" y="2813844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F57E566-1E4C-62EF-E68D-CB6ACF53B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295" y="4028456"/>
            <a:ext cx="193551" cy="20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2CAAD8-B602-8034-F95E-279B12035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789" y="3429000"/>
            <a:ext cx="195089" cy="2072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E7743C-5520-6EC3-85FE-94FB3A8BB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295" y="4699092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FE473A8-F6BB-4C9A-D53F-C47A82951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400" y="5314248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667035-47D4-6550-6003-5941D2AEF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788" y="5759563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3E9D6E6-4BC3-146A-D66D-4D59619E5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788" y="6309412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43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4034"/>
              </p:ext>
            </p:extLst>
          </p:nvPr>
        </p:nvGraphicFramePr>
        <p:xfrm>
          <a:off x="29018" y="1"/>
          <a:ext cx="11420861" cy="5841312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00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02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8423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43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6765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(Life Landing)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'Your Life Plans' on Life landing screen for member with multiple Individual Life Policies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2764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'Life policies through your employer' on Life landing screen for member with Group Life Polices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2251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'Standalone Policies' on Life landing screen for member with Standalone Polices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69660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member with Group Life policy is able to see policy name and policy number only under ‘Life Polies through your employer‘ on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8364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member with standalone policy is able to see policy name and policy number only under 'Standalone Policies' section on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2395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main member is able to see policy name, policy number and cover amount/Latest Payback under 'Your Life Plans' on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3702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‘Your Life Plans’ for a spouse on Life landing screen 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39872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Spouse member is able to see policy name and policy number only under 'Your Life Plans' section on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37788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5" y="1462098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5" y="1987914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4" y="2500650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3" y="3130299"/>
            <a:ext cx="193551" cy="20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BBC864-8955-BE55-0B23-CB645DEBC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880" y="3867884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B67FF1-E715-86C0-D62D-6634BF9EE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40" y="4420273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75D4B7-82DC-A2AA-FDE1-23DAA93F9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839" y="4990365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E44B742-5FAE-BAFF-5DE1-CDAE4FDEA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046" y="5472515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53426A-6C96-B6DD-575F-7839E4858D80}"/>
                  </a:ext>
                </a:extLst>
              </p14:cNvPr>
              <p14:cNvContentPartPr/>
              <p14:nvPr/>
            </p14:nvContentPartPr>
            <p14:xfrm>
              <a:off x="29018" y="5857224"/>
              <a:ext cx="1776469" cy="138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53426A-6C96-B6DD-575F-7839E4858D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8" y="5691576"/>
                <a:ext cx="1785108" cy="345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800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448610"/>
              </p:ext>
            </p:extLst>
          </p:nvPr>
        </p:nvGraphicFramePr>
        <p:xfrm>
          <a:off x="29018" y="12357"/>
          <a:ext cx="11420861" cy="6439358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6371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02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718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24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5651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(Lifestyle Protection Benefits)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Lifestyle Protection benefits section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28870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benefits displayed under the Lifestyle Protection Benefit section navigates user to Life benefit detail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5651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benefit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5733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Cellphone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number cell under your adviser details launches dialling pad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3702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Email cell under adviser details enables user to compose email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63229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benefit details screen navigates user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723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(More about your plan)</a:t>
                      </a: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More about your plan displays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More about your plan cell on Life plan details screen navigates user to More about your plan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5115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More about you plan screen navigates user to the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37788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251" y="2980871"/>
            <a:ext cx="193551" cy="206104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AFB289C-A05C-A1CC-F13D-2A7585B2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93" y="2462664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17D64F-4E65-ADE3-9F92-DC9CC5AF4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2193" y="1473940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6FF8AB-C297-7DD2-30FC-0719CE301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10" y="1997457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D4E6AF-FEC3-3CDF-1F4A-9701840E63C7}"/>
                  </a:ext>
                </a:extLst>
              </p14:cNvPr>
              <p14:cNvContentPartPr/>
              <p14:nvPr/>
            </p14:nvContentPartPr>
            <p14:xfrm>
              <a:off x="29018" y="6459087"/>
              <a:ext cx="2061039" cy="138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D4E6AF-FEC3-3CDF-1F4A-9701840E63C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6293439"/>
                <a:ext cx="2069678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9395157-5794-681E-4AF1-3BAA5C05B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48" y="3499078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B98205-40FB-3449-F196-BB203D752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747" y="4114963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9743615-06EF-2502-FFA4-78A8F19EE0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10" y="4856591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318E32E-612C-876A-9E8F-FF537C4FB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11" y="5592125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40DE35-71CB-A9D3-05D4-8CB908F9A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112" y="6093735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FD0A40-271B-30D9-6FCA-CA4F567D99B6}"/>
                  </a:ext>
                </a:extLst>
              </p14:cNvPr>
              <p14:cNvContentPartPr/>
              <p14:nvPr/>
            </p14:nvContentPartPr>
            <p14:xfrm>
              <a:off x="29018" y="4497878"/>
              <a:ext cx="2061039" cy="1380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FD0A40-271B-30D9-6FCA-CA4F567D99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4332230"/>
                <a:ext cx="2069678" cy="345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67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46894-6938-4AF2-B16A-4493D6215ACC}"/>
              </a:ext>
            </a:extLst>
          </p:cNvPr>
          <p:cNvCxnSpPr>
            <a:cxnSpLocks/>
          </p:cNvCxnSpPr>
          <p:nvPr/>
        </p:nvCxnSpPr>
        <p:spPr>
          <a:xfrm>
            <a:off x="101686" y="1105787"/>
            <a:ext cx="11756571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CEFF938-D2D9-49DF-808B-892238DD07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643477"/>
              </p:ext>
            </p:extLst>
          </p:nvPr>
        </p:nvGraphicFramePr>
        <p:xfrm>
          <a:off x="926757" y="1252199"/>
          <a:ext cx="10551881" cy="2094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DE79881-4D6E-4BBE-A503-92B31FC36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1212637"/>
              </p:ext>
            </p:extLst>
          </p:nvPr>
        </p:nvGraphicFramePr>
        <p:xfrm>
          <a:off x="-1" y="3598885"/>
          <a:ext cx="12192001" cy="3281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9A85-D757-47D5-A4AD-89B25DEE8295}"/>
              </a:ext>
            </a:extLst>
          </p:cNvPr>
          <p:cNvCxnSpPr>
            <a:cxnSpLocks/>
          </p:cNvCxnSpPr>
          <p:nvPr/>
        </p:nvCxnSpPr>
        <p:spPr>
          <a:xfrm flipV="1">
            <a:off x="351595" y="3588440"/>
            <a:ext cx="11319029" cy="1"/>
          </a:xfrm>
          <a:prstGeom prst="line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</a:ln>
          <a:effectLst/>
        </p:spPr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43353"/>
            <a:ext cx="7544732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Android Defect Summary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6E53C2-30A1-BB78-14CB-F45070C0F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38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5200075"/>
              </p:ext>
            </p:extLst>
          </p:nvPr>
        </p:nvGraphicFramePr>
        <p:xfrm>
          <a:off x="29018" y="1"/>
          <a:ext cx="11420861" cy="6023428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228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171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ZA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LivesCoveredAnd</a:t>
                      </a: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 Beneficiaries)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is able to dismiss the emergency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9100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Lives covered &amp;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benefiaries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on the Life policy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5154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Lives Covered and beneficiaries cell navigates user to screen with title as Lives covered &amp; beneficiaries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7554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Lives covered and a list of beneficiaries on Lives Covered and beneficiaries screen for user with beneficiaries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8193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Total Life Cover Amount is only displayed for Main Life on Lives Covered and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Beneciaries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53811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Total Life Cover Amount does not display for Spouse on Lives Covered and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Beneciaries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4361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‘Update Beneficiaries’ button hyperlink navigates user to web breakout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61644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dismissing 'Update Beneficiaries' web breakout navigates user to Your Premium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0" y="2636479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30" y="3254236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E6B418-2721-1248-4B1F-C3AD2A4C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28" y="5599666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F527284-23A6-1C9D-6E63-A03CDCA14599}"/>
                  </a:ext>
                </a:extLst>
              </p14:cNvPr>
              <p14:cNvContentPartPr/>
              <p14:nvPr/>
            </p14:nvContentPartPr>
            <p14:xfrm>
              <a:off x="29018" y="6031058"/>
              <a:ext cx="1915896" cy="1380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F527284-23A6-1C9D-6E63-A03CDCA14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8" y="5865410"/>
                <a:ext cx="1924536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16DA2DE-3AD2-3452-5E78-E2C1B4443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30" y="3902087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D675B5-B600-81E0-D424-736F1816F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29" y="4478477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2D74270-0E5B-D982-4335-7D36F7CE7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29" y="5003522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A4764C-2C35-992F-9D67-19323ECC2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1" y="1452673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1F2F42-6953-9D26-DDD2-AEDF2B3F0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631" y="2029995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61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202"/>
              </p:ext>
            </p:extLst>
          </p:nvPr>
        </p:nvGraphicFramePr>
        <p:xfrm>
          <a:off x="29018" y="1"/>
          <a:ext cx="11420861" cy="6185534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(Life Plan Details)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details screen for a user with Classic Life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37329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details screen for a user with Essential Life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37737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details screen for a user with Purple Life Plan 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details screen for a user with Business Life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Smart Life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37737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with Dollar Life Plan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Plan details screen display for a spouse member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details screen display for Standalone policy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54773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(VA Board)</a:t>
                      </a: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view virtual agent bot icon on the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427631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VA icon on Life landing navigates user to in-app web browser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065630"/>
                  </a:ext>
                </a:extLst>
              </a:tr>
              <a:tr h="3833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dismissing VA icon on Life landing navigates user to Life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4" y="2404995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4" y="2769178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5AF20-703D-5698-A412-A6965D73B6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4" y="3168695"/>
            <a:ext cx="193551" cy="2061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78FED6-F028-AE96-ADD1-D1C29A92D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7" y="1520643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F4C28B-83B7-8849-74B1-39673B0F4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7" y="2022639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710324-9C49-EA62-AFCD-194B30BFA5F5}"/>
                  </a:ext>
                </a:extLst>
              </p14:cNvPr>
              <p14:cNvContentPartPr/>
              <p14:nvPr/>
            </p14:nvContentPartPr>
            <p14:xfrm>
              <a:off x="0" y="6182998"/>
              <a:ext cx="1865436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710324-9C49-EA62-AFCD-194B30BFA5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320" y="6017350"/>
                <a:ext cx="1874076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991553-89DF-4D72-78ED-B3695C3D1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3" y="3531059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AC510A-4FA0-9403-DFAC-43D1B44E1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3" y="3885334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D3969A-70D1-4119-B352-B651EFFD1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2" y="4246902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6BFF5E-DCEC-4804-4842-BA46CF737EE7}"/>
                  </a:ext>
                </a:extLst>
              </p14:cNvPr>
              <p14:cNvContentPartPr/>
              <p14:nvPr/>
            </p14:nvContentPartPr>
            <p14:xfrm>
              <a:off x="29018" y="4553667"/>
              <a:ext cx="1698182" cy="1380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6BFF5E-DCEC-4804-4842-BA46CF737E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99" y="4388019"/>
                <a:ext cx="1706820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1E0F3D7D-0291-2DEA-79EF-A84BA6FD7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702" y="4790262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AE176-892A-53D1-3FDD-C7D510183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2" y="5335040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96AA3-73B9-15BC-2F12-E40F4E6CB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0491" y="5813274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732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80677"/>
              </p:ext>
            </p:extLst>
          </p:nvPr>
        </p:nvGraphicFramePr>
        <p:xfrm>
          <a:off x="29018" y="-25880"/>
          <a:ext cx="11244722" cy="7288743"/>
        </p:xfrm>
        <a:graphic>
          <a:graphicData uri="http://schemas.openxmlformats.org/drawingml/2006/table">
            <a:tbl>
              <a:tblPr firstRow="1" bandRow="1"/>
              <a:tblGrid>
                <a:gridCol w="506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910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077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3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73919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53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9414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(Request Policy Documents)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Request policy documents displays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4408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Request document cell on Life plan details screen navigates user to Policy document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34324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Policy documents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105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select email address pop-up after tapping available document(s)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105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on Select email address pop up message displays message Request Successful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5105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Close on Request successful pop up dismisses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105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Cancel on Select email address pop up dismisses pop messages 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78928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(Policy Ownership)</a:t>
                      </a: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Policy document screen navigates user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408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Policy Ownership cell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4408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Policy Ownership cell navigates user to screen with title as Policy Ownership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displayed on the Life Policy ownership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712406"/>
                  </a:ext>
                </a:extLst>
              </a:tr>
              <a:tr h="27877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single owner displays 100% ownership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457614"/>
                  </a:ext>
                </a:extLst>
              </a:tr>
              <a:tr h="44081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not able to see Policy Ownership cell on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92033" y="0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F18B-4387-435D-D288-2AFFC1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607" y="1607597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14:cNvPr>
              <p14:cNvContentPartPr/>
              <p14:nvPr/>
            </p14:nvContentPartPr>
            <p14:xfrm>
              <a:off x="43922" y="6883879"/>
              <a:ext cx="1944534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02" y="6718231"/>
                <a:ext cx="1953173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8035491-65A6-D5B9-F886-E71080767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651" y="1028995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BC09097-A208-B87E-DC86-509416F138F3}"/>
                  </a:ext>
                </a:extLst>
              </p14:cNvPr>
              <p14:cNvContentPartPr/>
              <p14:nvPr/>
            </p14:nvContentPartPr>
            <p14:xfrm>
              <a:off x="43921" y="4305775"/>
              <a:ext cx="1944535" cy="1380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BC09097-A208-B87E-DC86-509416F138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601" y="4140127"/>
                <a:ext cx="1953174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06C70443-638F-5688-0C93-6326463A5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14" y="4710726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AE3B1DD-8613-E8B6-F0A1-66622EA79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92" y="5333562"/>
            <a:ext cx="193551" cy="206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01FABC0-3C22-80D6-1DA2-889125CC0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692" y="5849865"/>
            <a:ext cx="193551" cy="20610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10FD8D4-AE9E-15E8-5470-F533DFDC8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608" y="6233003"/>
            <a:ext cx="193551" cy="20610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03E70A9-7118-8948-EB53-62E55AD67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89" y="6926340"/>
            <a:ext cx="193551" cy="20610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5DBA8B-E3AE-F8DB-3471-6CF4BDEAD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753" y="6556364"/>
            <a:ext cx="193551" cy="20610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F50113-7998-EC75-4967-3A827A06B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5065" y="2069952"/>
            <a:ext cx="193551" cy="20610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1BF1CE-1773-A60A-6044-84EF23330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88" y="2439963"/>
            <a:ext cx="193551" cy="20610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E01DC89-1945-E16E-5B44-3C3C360D0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0424" y="2919135"/>
            <a:ext cx="193551" cy="20610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0B62596-A07C-FBD8-396F-31E48B0B9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13" y="3400780"/>
            <a:ext cx="193551" cy="20610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BAA301F-EC95-7945-48B4-CCCF9A86F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1813" y="3934699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943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395149"/>
              </p:ext>
            </p:extLst>
          </p:nvPr>
        </p:nvGraphicFramePr>
        <p:xfrm>
          <a:off x="29018" y="-25880"/>
          <a:ext cx="11420861" cy="6072529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574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156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9618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Individual Life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(Premiums Screen View)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Your Premiums are pop displays on Life plan details for user with Premiums in arrears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9176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View button on Your Premiums are pop-up message navigates user to the Your Premiums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3887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Your Premiums on Life Plan details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5615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Your Premiums on Life policy details screen navigates user to Your Premiums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39868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Your premiums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your premiums are cell for user 90 day in arrears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2143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Cancel button on Your Premiums are pop-up message dismisses the pop-up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37224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payment options for user who in arrears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34534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tapping Cancel button on Payment confirmation pop-up navigates user to Premiums landing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956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payment options displayed on Select payment option pop up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B0AB9-445B-FF5C-0FFD-5C28DCE5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556" y="3406819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F18B-4387-435D-D288-2AFFC1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558" y="1976912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ABEF3-5EDF-3D0F-5CDD-8EEC5E0B3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557" y="2460504"/>
            <a:ext cx="193551" cy="2061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55CCE7-C492-5E96-2917-7C0FC475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6557" y="2967012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14:cNvPr>
              <p14:cNvContentPartPr/>
              <p14:nvPr/>
            </p14:nvContentPartPr>
            <p14:xfrm>
              <a:off x="29018" y="6050921"/>
              <a:ext cx="1944534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8" y="5885273"/>
                <a:ext cx="1953173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close-up of a cross&#10;&#10;Description automatically generated">
            <a:extLst>
              <a:ext uri="{FF2B5EF4-FFF2-40B4-BE49-F238E27FC236}">
                <a16:creationId xmlns:a16="http://schemas.microsoft.com/office/drawing/2014/main" id="{6BFBBFEA-46D5-8238-F7E8-A05E7964C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632" y="5175038"/>
            <a:ext cx="235527" cy="235527"/>
          </a:xfrm>
          <a:prstGeom prst="rect">
            <a:avLst/>
          </a:prstGeom>
        </p:spPr>
      </p:pic>
      <p:pic>
        <p:nvPicPr>
          <p:cNvPr id="8" name="Picture 7" descr="A close-up of a cross&#10;&#10;Description automatically generated">
            <a:extLst>
              <a:ext uri="{FF2B5EF4-FFF2-40B4-BE49-F238E27FC236}">
                <a16:creationId xmlns:a16="http://schemas.microsoft.com/office/drawing/2014/main" id="{42A53A52-4BB2-E0AA-F599-FAE38BDAA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0632" y="3826764"/>
            <a:ext cx="235527" cy="235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0884B-A863-C08A-B37A-E403D9C664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632" y="1319194"/>
            <a:ext cx="193551" cy="206104"/>
          </a:xfrm>
          <a:prstGeom prst="rect">
            <a:avLst/>
          </a:prstGeom>
        </p:spPr>
      </p:pic>
      <p:pic>
        <p:nvPicPr>
          <p:cNvPr id="11" name="Picture 10" descr="A close-up of a cross&#10;&#10;Description automatically generated">
            <a:extLst>
              <a:ext uri="{FF2B5EF4-FFF2-40B4-BE49-F238E27FC236}">
                <a16:creationId xmlns:a16="http://schemas.microsoft.com/office/drawing/2014/main" id="{66B8E731-CC64-292C-A59E-83D9C7C2E1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27675" y="4809624"/>
            <a:ext cx="235527" cy="235527"/>
          </a:xfrm>
          <a:prstGeom prst="rect">
            <a:avLst/>
          </a:prstGeom>
        </p:spPr>
      </p:pic>
      <p:pic>
        <p:nvPicPr>
          <p:cNvPr id="12" name="Picture 11" descr="A close-up of a cross&#10;&#10;Description automatically generated">
            <a:extLst>
              <a:ext uri="{FF2B5EF4-FFF2-40B4-BE49-F238E27FC236}">
                <a16:creationId xmlns:a16="http://schemas.microsoft.com/office/drawing/2014/main" id="{4E9BF38A-71EC-A756-D6F0-8F3AC40B83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866" y="4350558"/>
            <a:ext cx="235527" cy="235527"/>
          </a:xfrm>
          <a:prstGeom prst="rect">
            <a:avLst/>
          </a:prstGeom>
        </p:spPr>
      </p:pic>
      <p:pic>
        <p:nvPicPr>
          <p:cNvPr id="13" name="Picture 12" descr="A close-up of a cross&#10;&#10;Description automatically generated">
            <a:extLst>
              <a:ext uri="{FF2B5EF4-FFF2-40B4-BE49-F238E27FC236}">
                <a16:creationId xmlns:a16="http://schemas.microsoft.com/office/drawing/2014/main" id="{900AF0E9-3968-6C7C-82C9-D93DACB24A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3866" y="5642368"/>
            <a:ext cx="235527" cy="23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118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93885"/>
              </p:ext>
            </p:extLst>
          </p:nvPr>
        </p:nvGraphicFramePr>
        <p:xfrm>
          <a:off x="29018" y="1"/>
          <a:ext cx="11420861" cy="6514418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97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39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4074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select payment method pop-up without choosing payment option prompts user to Select a payment option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5190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Select payment option after selecting payment option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diplay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option list for user to select payment option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6886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select payment method pop-up after choosing payment option displays Payment confirmation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Continue button on payment confirmation pop-up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Premiums in arrears user required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57458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'share reference number' button on Summary screen opens native share with applications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5753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Your Premiums screen navigates user Life plan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premiums screen view for a paying member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654773"/>
                  </a:ext>
                </a:extLst>
              </a:tr>
              <a:tr h="37737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Premiums Not available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427631"/>
                  </a:ext>
                </a:extLst>
              </a:tr>
              <a:tr h="5660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Your Premiums are pop is not displayed for user without premiums in arrears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  <a:tr h="3833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Premiums up-to-date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43277"/>
                  </a:ext>
                </a:extLst>
              </a:tr>
              <a:tr h="3833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premiums screen for a non-paying member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60699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9710324-9C49-EA62-AFCD-194B30BFA5F5}"/>
                  </a:ext>
                </a:extLst>
              </p14:cNvPr>
              <p14:cNvContentPartPr/>
              <p14:nvPr/>
            </p14:nvContentPartPr>
            <p14:xfrm>
              <a:off x="0" y="6514419"/>
              <a:ext cx="1865436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9710324-9C49-EA62-AFCD-194B30BFA5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320" y="6348771"/>
                <a:ext cx="1874076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D3AC510A-4FA0-9403-DFAC-43D1B44E14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0" y="5814420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D3969A-70D1-4119-B352-B651EFFD1A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1" y="4058483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0F3D7D-0291-2DEA-79EF-A84BA6FD7B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1" y="4528945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2AE176-892A-53D1-3FDD-C7D510183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0" y="4889266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D96AA3-73B9-15BC-2F12-E40F4E6CB7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0" y="5332685"/>
            <a:ext cx="193551" cy="206104"/>
          </a:xfrm>
          <a:prstGeom prst="rect">
            <a:avLst/>
          </a:prstGeom>
        </p:spPr>
      </p:pic>
      <p:pic>
        <p:nvPicPr>
          <p:cNvPr id="8" name="Picture 7" descr="A close-up of a cross&#10;&#10;Description automatically generated">
            <a:extLst>
              <a:ext uri="{FF2B5EF4-FFF2-40B4-BE49-F238E27FC236}">
                <a16:creationId xmlns:a16="http://schemas.microsoft.com/office/drawing/2014/main" id="{E2995A16-F81D-F08C-A0DD-C4BC0F95E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6110" y="2966103"/>
            <a:ext cx="235527" cy="235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BE21E7-6A36-3F57-AEE5-8CCA4D5D94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110" y="3486638"/>
            <a:ext cx="193551" cy="206104"/>
          </a:xfrm>
          <a:prstGeom prst="rect">
            <a:avLst/>
          </a:prstGeom>
        </p:spPr>
      </p:pic>
      <p:pic>
        <p:nvPicPr>
          <p:cNvPr id="10" name="Picture 9" descr="A close-up of a cross&#10;&#10;Description automatically generated">
            <a:extLst>
              <a:ext uri="{FF2B5EF4-FFF2-40B4-BE49-F238E27FC236}">
                <a16:creationId xmlns:a16="http://schemas.microsoft.com/office/drawing/2014/main" id="{1407B23D-9735-068E-5B30-979D97F736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383" y="2460871"/>
            <a:ext cx="235527" cy="235527"/>
          </a:xfrm>
          <a:prstGeom prst="rect">
            <a:avLst/>
          </a:prstGeom>
        </p:spPr>
      </p:pic>
      <p:pic>
        <p:nvPicPr>
          <p:cNvPr id="11" name="Picture 10" descr="A close-up of a cross&#10;&#10;Description automatically generated">
            <a:extLst>
              <a:ext uri="{FF2B5EF4-FFF2-40B4-BE49-F238E27FC236}">
                <a16:creationId xmlns:a16="http://schemas.microsoft.com/office/drawing/2014/main" id="{CA1A537F-1176-A062-FEA6-A40C665CC9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384" y="1973895"/>
            <a:ext cx="235527" cy="235527"/>
          </a:xfrm>
          <a:prstGeom prst="rect">
            <a:avLst/>
          </a:prstGeom>
        </p:spPr>
      </p:pic>
      <p:pic>
        <p:nvPicPr>
          <p:cNvPr id="19" name="Picture 18" descr="A close-up of a cross&#10;&#10;Description automatically generated">
            <a:extLst>
              <a:ext uri="{FF2B5EF4-FFF2-40B4-BE49-F238E27FC236}">
                <a16:creationId xmlns:a16="http://schemas.microsoft.com/office/drawing/2014/main" id="{21E6041F-B6A9-E0EF-0954-9B4100A880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2478" y="1362126"/>
            <a:ext cx="235527" cy="235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B2F4A6-F10C-9112-682A-A2D70CA259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9748" y="6221479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672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682520"/>
              </p:ext>
            </p:extLst>
          </p:nvPr>
        </p:nvGraphicFramePr>
        <p:xfrm>
          <a:off x="29018" y="12033"/>
          <a:ext cx="11212184" cy="5738807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5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77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7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7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504304">
                <a:tc>
                  <a:txBody>
                    <a:bodyPr/>
                    <a:lstStyle/>
                    <a:p>
                      <a:pPr algn="ctr"/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/>
                          <a:cs typeface="Calibri"/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Group Life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(Home Screen)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policy name displayed on the Life Insurance cell on Home screen for user with Group Life only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447806"/>
                  </a:ext>
                </a:extLst>
              </a:tr>
              <a:tr h="75625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I am able to see policy count is displayed on the Life Insurance cell on Home screen for user with Individual Life and Group Life only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4641"/>
                  </a:ext>
                </a:extLst>
              </a:tr>
              <a:tr h="56114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tapping Life Insurance cell on Home screen for user with Group Life policy only navigates user to Policy details screen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070201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tapping Life cell on Home screen for user with multiple Life policies navigates user to life landing screen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6896200"/>
                  </a:ext>
                </a:extLst>
              </a:tr>
              <a:tr h="47209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Group Life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(Life Landing)</a:t>
                      </a: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display for user with combination of Individual and Group Life policies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14764"/>
                  </a:ext>
                </a:extLst>
              </a:tr>
              <a:tr h="76132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Verify cell displaying under Life Policies through your employer section on Life landing displays policy name and policy number only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081221"/>
                  </a:ext>
                </a:extLst>
              </a:tr>
              <a:tr h="609743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tapping cell displayed under Policies through your employer navigates user to screen with title as Group Life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8639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FD27164-A498-C32A-C97C-536B3F2BC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4" y="1467827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65B4ED-67E5-36C4-DC10-B83598BB2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3" y="2086001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816BB0-627C-2AE5-9725-F592030B6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3" y="2725108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051BF2-36A8-A330-5B17-85B9294FD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3" y="3325948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0D6515-411F-8CF3-A0E5-1D4F6211D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1" y="3926788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4F0E1D1-7ABB-1A35-1215-8F72807BE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12" y="4630482"/>
            <a:ext cx="193551" cy="2061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554860-12B1-799F-6175-347F122E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397" y="5334176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6686FE-EEA2-AF1D-0B94-E6BB0595C6F5}"/>
                  </a:ext>
                </a:extLst>
              </p14:cNvPr>
              <p14:cNvContentPartPr/>
              <p14:nvPr/>
            </p14:nvContentPartPr>
            <p14:xfrm>
              <a:off x="565843" y="3689768"/>
              <a:ext cx="1519518" cy="1380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6686FE-EEA2-AF1D-0B94-E6BB0595C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1523" y="3524120"/>
                <a:ext cx="1528158" cy="345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2123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20257"/>
              </p:ext>
            </p:extLst>
          </p:nvPr>
        </p:nvGraphicFramePr>
        <p:xfrm>
          <a:off x="29018" y="1"/>
          <a:ext cx="11594711" cy="6820390"/>
        </p:xfrm>
        <a:graphic>
          <a:graphicData uri="http://schemas.openxmlformats.org/drawingml/2006/table">
            <a:tbl>
              <a:tblPr firstRow="1" bandRow="1"/>
              <a:tblGrid>
                <a:gridCol w="522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5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195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36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Group Life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(Life Policy Details)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 am able to see cell with cell separator with three sections on Group life policy details section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Verify Inception date text is displayed on the first section on cell separator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monthly premium text is displayed on the second section on cell separator</a:t>
                      </a:r>
                      <a:endParaRPr lang="en-US" sz="1400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457217"/>
                  </a:ext>
                </a:extLst>
              </a:tr>
              <a:tr h="39528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Status text is displayed on the third section on cell separator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356461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Policy name on Group life policy details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cell with tile Member number under Policy details section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540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cell with title as How to claim under Policy details section 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1409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 How to claim cell navigates user to a screen with title as How to Claim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39425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Contents of How to Claim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Group Life(Request a Request)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cell with title as "Request a Document "on policy details screen</a:t>
                      </a:r>
                      <a:endParaRPr lang="en-US" dirty="0">
                        <a:latin typeface="Calibri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 "Request a document" cell navigates user to the Request a document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  <a:tr h="43246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display of the "Request a document"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14:cNvPr>
              <p14:cNvContentPartPr/>
              <p14:nvPr/>
            </p14:nvContentPartPr>
            <p14:xfrm>
              <a:off x="0" y="6817568"/>
              <a:ext cx="2018168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319" y="6651920"/>
                <a:ext cx="2026806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9B0FB57-A956-CA55-ECBC-DC87FAB05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7" y="1398444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C888E-B294-B5A8-55EC-2CB119876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6" y="1853263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416EE6-8BDA-5291-A98F-8AA5E5B38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5" y="2369404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BAE74-DE95-2548-8153-7F77A8434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4" y="2868483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78D82-CF57-B0AA-7527-FB5F3CA91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3" y="3189095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3D6750-F726-FC59-4CA7-3EFA81BC9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2" y="3644001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AE1136B-A951-BFB4-3A91-A85240B25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1" y="4116669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0D6B0A-128A-3601-B53F-EC9939019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30" y="4614961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5807FD-2CBD-B520-4080-80AA7EDD2C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29" y="5069035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12D189-0ABF-2CF5-2200-4B98FEDCC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28" y="5512051"/>
            <a:ext cx="193551" cy="2061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B1DCED-D560-B636-4DA2-48EC8FE45E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2928" y="5996609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8411805-91F1-6BD4-2E35-3E7A8AAEFD9B}"/>
                  </a:ext>
                </a:extLst>
              </p14:cNvPr>
              <p14:cNvContentPartPr/>
              <p14:nvPr/>
            </p14:nvContentPartPr>
            <p14:xfrm>
              <a:off x="540664" y="5377645"/>
              <a:ext cx="1477504" cy="1380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8411805-91F1-6BD4-2E35-3E7A8AAEFD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345" y="5211997"/>
                <a:ext cx="1486142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4C6606A3-2915-4820-E6A9-8F9A003A6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6974" y="6481241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052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568442"/>
              </p:ext>
            </p:extLst>
          </p:nvPr>
        </p:nvGraphicFramePr>
        <p:xfrm>
          <a:off x="-1061" y="1"/>
          <a:ext cx="11420861" cy="6702218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5915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056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73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S21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radio button displayed under "select a document to be emailed" section is preselected for user with one document available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radio button displayed under "Email address to send to" section is preselected for user with one email address available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545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selecting document radio button and email radio button displays pop up message has been sent successfully</a:t>
                      </a:r>
                      <a:endParaRPr lang="en-US" dirty="0"/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813519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Group Life (Benefits and Cover Details)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section with title as "Benefits and cover"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 on cell displayed under Benefits and cover section navigates user to Benefit and cover details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section with title as Cover details on the Benefit and cover details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540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display of cells under the Cover details section on the Benefit and cover details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see section with title as Benefit expiry date on the Benefit and cover details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I am able to view virtual agent bot icon on the Group Life landing 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tapping VA icon on Group Life landing navigates user to in-app web browser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dirty="0">
                          <a:solidFill>
                            <a:srgbClr val="000000"/>
                          </a:solidFill>
                          <a:latin typeface="Calibri"/>
                        </a:rPr>
                        <a:t>Verify dismissing VA icon on Group Life landing navigates user to Life landing screen</a:t>
                      </a:r>
                      <a:endParaRPr lang="en-US" dirty="0"/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14:cNvPr>
              <p14:cNvContentPartPr/>
              <p14:nvPr/>
            </p14:nvContentPartPr>
            <p14:xfrm flipV="1">
              <a:off x="-1061" y="6711263"/>
              <a:ext cx="2121203" cy="166669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FAA195-772A-30DD-1372-EB7B193E090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-5380" y="4711235"/>
                <a:ext cx="2129842" cy="4166725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49B18DF-9597-6D56-80FA-E81E74F57F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99" y="1399196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F3D322-DAAC-36E8-B0A6-BDE5756B4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99" y="1847080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2399E0-EB35-76B6-2BCF-0CA55BD0B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0299" y="2403244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EF05D6-A539-3B3C-4C7E-318267C307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6" y="2833508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B62F35-0913-AC75-A7B3-BB79BA14C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6" y="3325948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68F3A1-689C-23A9-0CD5-B31B9A73F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6" y="3818388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D717E-9108-2947-AAB5-CB376F1DFF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5" y="4302482"/>
            <a:ext cx="193551" cy="2061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8C578-FF5F-2CFF-BCD8-380560A915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5" y="4818841"/>
            <a:ext cx="193551" cy="2061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2CCDA5-6B10-A702-56D3-24BAB2E89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4" y="5268668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C37254-ABBF-B0F2-1261-EA26326AA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4" y="5804729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19F6A88-9CF9-324C-FFCD-5EF624144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613" y="6273645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1C6E02-90E5-2590-E87A-D736502A46FC}"/>
                  </a:ext>
                </a:extLst>
              </p14:cNvPr>
              <p14:cNvContentPartPr/>
              <p14:nvPr/>
            </p14:nvContentPartPr>
            <p14:xfrm flipV="1">
              <a:off x="504497" y="2769890"/>
              <a:ext cx="1615644" cy="166669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1C6E02-90E5-2590-E87A-D736502A46F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flipV="1">
                <a:off x="500177" y="769862"/>
                <a:ext cx="1624284" cy="4166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1809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748699"/>
              </p:ext>
            </p:extLst>
          </p:nvPr>
        </p:nvGraphicFramePr>
        <p:xfrm>
          <a:off x="29018" y="12033"/>
          <a:ext cx="11212184" cy="5911845"/>
        </p:xfrm>
        <a:graphic>
          <a:graphicData uri="http://schemas.openxmlformats.org/drawingml/2006/table">
            <a:tbl>
              <a:tblPr firstRow="1" bandRow="1"/>
              <a:tblGrid>
                <a:gridCol w="514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365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47707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7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151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45772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57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 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03579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baseline="0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Financial Rewards</a:t>
                      </a:r>
                      <a:endParaRPr lang="en-US" sz="1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(Active)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red dot is enabled on Policy overview screen for a policy with Latest Payback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red dot is hidden on Policy overview screen after user views policy with Latest Payback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976688"/>
                  </a:ext>
                </a:extLst>
              </a:tr>
              <a:tr h="3448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Financial Rewards for member eligible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02871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Segment Control displayed under Financial rewards title is enabled for user with multiple paybacks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64530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Policy number cell is displayed at the bottom of Policy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601755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section with title as 'Lifestyle Protection Benefits''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976786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Disclaimer on the Financial Rewards section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38519"/>
                  </a:ext>
                </a:extLst>
              </a:tr>
              <a:tr h="34510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Disclaimer cell displays screen with title as Disclaimer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384232"/>
                  </a:ext>
                </a:extLst>
              </a:tr>
              <a:tr h="373722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rgbClr val="090909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content displayed on Disclaimer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24641"/>
                  </a:ext>
                </a:extLst>
              </a:tr>
              <a:tr h="47209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Disclaimer screen navigates user to the Policy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48639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6B10A0-9D45-D6D9-46D3-BD44E1FBBBA2}"/>
                  </a:ext>
                </a:extLst>
              </p14:cNvPr>
              <p14:cNvContentPartPr/>
              <p14:nvPr/>
            </p14:nvContentPartPr>
            <p14:xfrm>
              <a:off x="41665" y="854957"/>
              <a:ext cx="13804" cy="1146222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6B10A0-9D45-D6D9-46D3-BD44E1FBBB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3983" y="850637"/>
                <a:ext cx="345100" cy="1154862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01DE1A6-7ADD-38C6-213F-611F049F7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0" y="1952953"/>
            <a:ext cx="193551" cy="206104"/>
          </a:xfrm>
          <a:prstGeom prst="rect">
            <a:avLst/>
          </a:prstGeom>
        </p:spPr>
      </p:pic>
      <p:pic>
        <p:nvPicPr>
          <p:cNvPr id="10" name="Picture 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D031664D-12F7-616A-46D5-E78B2D0FBD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3" y="2832575"/>
            <a:ext cx="193551" cy="206104"/>
          </a:xfrm>
          <a:prstGeom prst="rect">
            <a:avLst/>
          </a:prstGeom>
        </p:spPr>
      </p:pic>
      <p:pic>
        <p:nvPicPr>
          <p:cNvPr id="12" name="Picture 11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D909BA38-EE01-8E13-BFF3-BB5687B62A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0" y="2404375"/>
            <a:ext cx="193551" cy="206104"/>
          </a:xfrm>
          <a:prstGeom prst="rect">
            <a:avLst/>
          </a:prstGeom>
        </p:spPr>
      </p:pic>
      <p:pic>
        <p:nvPicPr>
          <p:cNvPr id="14" name="Picture 13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24B6C26E-8E8E-0327-7119-5C6D6C7C9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3" y="3723752"/>
            <a:ext cx="193551" cy="206104"/>
          </a:xfrm>
          <a:prstGeom prst="rect">
            <a:avLst/>
          </a:prstGeom>
        </p:spPr>
      </p:pic>
      <p:pic>
        <p:nvPicPr>
          <p:cNvPr id="16" name="Picture 15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44B944EA-8B8B-DBC2-E8BA-9B4F72E13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3" y="3244780"/>
            <a:ext cx="193551" cy="206104"/>
          </a:xfrm>
          <a:prstGeom prst="rect">
            <a:avLst/>
          </a:prstGeom>
        </p:spPr>
      </p:pic>
      <p:pic>
        <p:nvPicPr>
          <p:cNvPr id="21" name="Picture 2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881CA15D-36C1-2EC4-7EB4-FF946C7CF4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899" y="4697152"/>
            <a:ext cx="193551" cy="206104"/>
          </a:xfrm>
          <a:prstGeom prst="rect">
            <a:avLst/>
          </a:prstGeom>
        </p:spPr>
      </p:pic>
      <p:pic>
        <p:nvPicPr>
          <p:cNvPr id="23" name="Picture 2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2012AE3F-519E-ED99-A78A-48BF0E12A9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899" y="4269842"/>
            <a:ext cx="193551" cy="206104"/>
          </a:xfrm>
          <a:prstGeom prst="rect">
            <a:avLst/>
          </a:prstGeom>
        </p:spPr>
      </p:pic>
      <p:pic>
        <p:nvPicPr>
          <p:cNvPr id="25" name="Picture 2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193F8B1-9056-A77D-2063-980C8F2B8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1" y="5536671"/>
            <a:ext cx="193551" cy="206104"/>
          </a:xfrm>
          <a:prstGeom prst="rect">
            <a:avLst/>
          </a:prstGeom>
        </p:spPr>
      </p:pic>
      <p:pic>
        <p:nvPicPr>
          <p:cNvPr id="27" name="Picture 26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338D864-CE13-BDB5-DF91-A474D22B07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899" y="5161019"/>
            <a:ext cx="193551" cy="206104"/>
          </a:xfrm>
          <a:prstGeom prst="rect">
            <a:avLst/>
          </a:prstGeom>
        </p:spPr>
      </p:pic>
      <p:pic>
        <p:nvPicPr>
          <p:cNvPr id="34" name="Picture 33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BF85B06D-F0B2-5EDB-6F95-491B435B05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903" y="1424689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28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244339"/>
              </p:ext>
            </p:extLst>
          </p:nvPr>
        </p:nvGraphicFramePr>
        <p:xfrm>
          <a:off x="42188" y="163388"/>
          <a:ext cx="11307880" cy="4656696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9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2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357706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with title as More about rewards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More about rewards cell navigates user to screen with title as More about your rewards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62351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content displayed under section heading 'The Payback Benefit' on More about your rewards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0204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content displayed under section heading 'The Cash Conversion Benefit' on More about your rewards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19479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More about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cell on More about your rewards screen navigates user to web breakout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316489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back button on More about your rewards screen navigates user to the Policy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7810668"/>
                  </a:ext>
                </a:extLst>
              </a:tr>
              <a:tr h="53509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Segment Control displayed under Financial rewards title is hidden for user </a:t>
                      </a:r>
                      <a:endParaRPr lang="en-US" sz="1400" dirty="0"/>
                    </a:p>
                  </a:txBody>
                  <a:tcPr marL="9524" marR="9524" marT="9524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sto MT"/>
                        <a:ea typeface="+mn-ea"/>
                        <a:cs typeface="+mn-cs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116856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ABEF3-5EDF-3D0F-5CDD-8EEC5E0B3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33" y="1485630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9B929E-C689-3CC5-5B17-FA74ACE8F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33" y="1914197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A0E3267-1210-684C-9DE9-7B77AF6E138D}"/>
                  </a:ext>
                </a:extLst>
              </p14:cNvPr>
              <p14:cNvContentPartPr/>
              <p14:nvPr/>
            </p14:nvContentPartPr>
            <p14:xfrm>
              <a:off x="42188" y="4823908"/>
              <a:ext cx="1896270" cy="13804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A0E3267-1210-684C-9DE9-7B77AF6E13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68" y="4658260"/>
                <a:ext cx="1904909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1EC2CBBD-72F0-7FCF-7ECF-C2BDE4AD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495" y="3429000"/>
            <a:ext cx="193551" cy="206104"/>
          </a:xfrm>
          <a:prstGeom prst="rect">
            <a:avLst/>
          </a:prstGeom>
        </p:spPr>
      </p:pic>
      <p:pic>
        <p:nvPicPr>
          <p:cNvPr id="15" name="Picture 1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BC136EEA-FB5D-9B74-2851-FEC40A35FD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33" y="2390677"/>
            <a:ext cx="193551" cy="206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E15C42-7960-A314-3289-CD797DD64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033" y="2910924"/>
            <a:ext cx="193551" cy="206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30CB40B-EB0A-2991-179C-3108054279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0495" y="3928848"/>
            <a:ext cx="195089" cy="2072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84D1F-6492-789C-E375-0ED8E18884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0495" y="4425727"/>
            <a:ext cx="195089" cy="2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99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43353"/>
            <a:ext cx="7005610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Android Defect Description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43C97C-8D61-FDEF-785D-886AC9DB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320754"/>
              </p:ext>
            </p:extLst>
          </p:nvPr>
        </p:nvGraphicFramePr>
        <p:xfrm>
          <a:off x="108646" y="795585"/>
          <a:ext cx="11788713" cy="27974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4015">
                  <a:extLst>
                    <a:ext uri="{9D8B030D-6E8A-4147-A177-3AD203B41FA5}">
                      <a16:colId xmlns:a16="http://schemas.microsoft.com/office/drawing/2014/main" val="1258379365"/>
                    </a:ext>
                  </a:extLst>
                </a:gridCol>
                <a:gridCol w="1025630">
                  <a:extLst>
                    <a:ext uri="{9D8B030D-6E8A-4147-A177-3AD203B41FA5}">
                      <a16:colId xmlns:a16="http://schemas.microsoft.com/office/drawing/2014/main" val="621710425"/>
                    </a:ext>
                  </a:extLst>
                </a:gridCol>
                <a:gridCol w="2803338">
                  <a:extLst>
                    <a:ext uri="{9D8B030D-6E8A-4147-A177-3AD203B41FA5}">
                      <a16:colId xmlns:a16="http://schemas.microsoft.com/office/drawing/2014/main" val="1621171668"/>
                    </a:ext>
                  </a:extLst>
                </a:gridCol>
                <a:gridCol w="1929486">
                  <a:extLst>
                    <a:ext uri="{9D8B030D-6E8A-4147-A177-3AD203B41FA5}">
                      <a16:colId xmlns:a16="http://schemas.microsoft.com/office/drawing/2014/main" val="3721763482"/>
                    </a:ext>
                  </a:extLst>
                </a:gridCol>
                <a:gridCol w="850943">
                  <a:extLst>
                    <a:ext uri="{9D8B030D-6E8A-4147-A177-3AD203B41FA5}">
                      <a16:colId xmlns:a16="http://schemas.microsoft.com/office/drawing/2014/main" val="1177587960"/>
                    </a:ext>
                  </a:extLst>
                </a:gridCol>
                <a:gridCol w="774648">
                  <a:extLst>
                    <a:ext uri="{9D8B030D-6E8A-4147-A177-3AD203B41FA5}">
                      <a16:colId xmlns:a16="http://schemas.microsoft.com/office/drawing/2014/main" val="2963993593"/>
                    </a:ext>
                  </a:extLst>
                </a:gridCol>
                <a:gridCol w="1046189">
                  <a:extLst>
                    <a:ext uri="{9D8B030D-6E8A-4147-A177-3AD203B41FA5}">
                      <a16:colId xmlns:a16="http://schemas.microsoft.com/office/drawing/2014/main" val="3464842674"/>
                    </a:ext>
                  </a:extLst>
                </a:gridCol>
                <a:gridCol w="910944">
                  <a:extLst>
                    <a:ext uri="{9D8B030D-6E8A-4147-A177-3AD203B41FA5}">
                      <a16:colId xmlns:a16="http://schemas.microsoft.com/office/drawing/2014/main" val="736264949"/>
                    </a:ext>
                  </a:extLst>
                </a:gridCol>
                <a:gridCol w="838656">
                  <a:extLst>
                    <a:ext uri="{9D8B030D-6E8A-4147-A177-3AD203B41FA5}">
                      <a16:colId xmlns:a16="http://schemas.microsoft.com/office/drawing/2014/main" val="1127382704"/>
                    </a:ext>
                  </a:extLst>
                </a:gridCol>
                <a:gridCol w="954864">
                  <a:extLst>
                    <a:ext uri="{9D8B030D-6E8A-4147-A177-3AD203B41FA5}">
                      <a16:colId xmlns:a16="http://schemas.microsoft.com/office/drawing/2014/main" val="4137920247"/>
                    </a:ext>
                  </a:extLst>
                </a:gridCol>
              </a:tblGrid>
              <a:tr h="545803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Feature Affected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Summary</a:t>
                      </a:r>
                      <a:endParaRPr lang="en-ZA" sz="1600" b="1" u="none" dirty="0">
                        <a:solidFill>
                          <a:schemeClr val="bg1"/>
                        </a:solidFill>
                        <a:latin typeface="Calibri"/>
                        <a:ea typeface="Open Sans"/>
                        <a:cs typeface="Calibri"/>
                      </a:endParaRP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Steps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Severity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Status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Date Detected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Platform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Device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Assignee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79672"/>
                  </a:ext>
                </a:extLst>
              </a:tr>
              <a:tr h="2238643">
                <a:tc>
                  <a:txBody>
                    <a:bodyPr/>
                    <a:lstStyle/>
                    <a:p>
                      <a:pPr marL="0" marR="0" lvl="0" indent="0" algn="ct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ZA" sz="1400" b="0" i="0" u="none" strike="noStrike" kern="1200" noProof="0" dirty="0">
                          <a:solidFill>
                            <a:srgbClr val="00B0F0"/>
                          </a:solidFill>
                          <a:latin typeface="Calibri"/>
                        </a:rPr>
                        <a:t>8174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Settings: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User: test--aturi/feedmeseymour1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u="none" strike="noStrike" kern="1200" dirty="0">
                        <a:solidFill>
                          <a:schemeClr val="bg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Expected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Record troubleshooting logs cell should be on display.</a:t>
                      </a:r>
                      <a:br>
                        <a:rPr lang="en-ZA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Actual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Record troubleshooting logs cell not on display 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1. Login Flow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2. Click more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3. Click Settings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4. Record Troubleshooting Logs cell.</a:t>
                      </a: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</a:rPr>
                        <a:t>Deferred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04 May 2023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Android 14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
Samsung Galaxy S22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Molemo Tseleng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530134"/>
                  </a:ext>
                </a:extLst>
              </a:tr>
            </a:tbl>
          </a:graphicData>
        </a:graphic>
      </p:graphicFrame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A76F02-5700-9A2C-D59F-3A4C5F59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192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020232"/>
              </p:ext>
            </p:extLst>
          </p:nvPr>
        </p:nvGraphicFramePr>
        <p:xfrm>
          <a:off x="29019" y="1"/>
          <a:ext cx="11307880" cy="6475207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513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1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Financial Rewards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(5 Yearly </a:t>
                      </a:r>
                      <a:r>
                        <a:rPr lang="en-ZA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PayBack</a:t>
                      </a: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section with title as '5 yearly Payback' is displaying on Segment Control for user with multiple paybacks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r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5 yearly payback on Segment Control enables 5 yearly payback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defTabSz="4572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183524"/>
                  </a:ext>
                </a:extLst>
              </a:tr>
              <a:tr h="37647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Projected 5 yearly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as of displays month and year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3496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Progress ring is filled according to user's current Vitality Status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projected amount is displayed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progress ring based on selected Vitality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satus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navigating to text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5 yearly payback progress ring displays subtitle Projected amount based on current Vitality status displaying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endParaRPr>
                    </a:p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540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selecting on different Vitality statuses below progress ring displays subtitle Projected amount based on 'selected' status displaying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progress ring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50022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text 'your current Vitality status' displayed below the Progress ring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37760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Vitality Status section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3630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Blue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  <a:tr h="376518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Bronze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A073A6-FBF2-8AC4-1C72-D5465EC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9" y="2344147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B0AB9-445B-FF5C-0FFD-5C28DCE5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9" y="1927086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914C7-D4D2-9A3C-32B6-A3BAE1F9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8" y="3653592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495FB-E529-954E-000F-18CB89F9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7" y="3138194"/>
            <a:ext cx="193551" cy="20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92BFC8-D3B0-4F2B-53FB-6AF70D4F5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8" y="4349850"/>
            <a:ext cx="193551" cy="206104"/>
          </a:xfrm>
          <a:prstGeom prst="rect">
            <a:avLst/>
          </a:prstGeom>
        </p:spPr>
      </p:pic>
      <p:pic>
        <p:nvPicPr>
          <p:cNvPr id="11" name="Picture 10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A7660D7D-E116-8298-705E-1D12B1904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8" y="4983347"/>
            <a:ext cx="193551" cy="206104"/>
          </a:xfrm>
          <a:prstGeom prst="rect">
            <a:avLst/>
          </a:prstGeom>
        </p:spPr>
      </p:pic>
      <p:pic>
        <p:nvPicPr>
          <p:cNvPr id="13" name="Picture 1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5FE5576-8148-CECB-4A86-8F902D54C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525" y="5804993"/>
            <a:ext cx="193551" cy="206104"/>
          </a:xfrm>
          <a:prstGeom prst="rect">
            <a:avLst/>
          </a:prstGeom>
        </p:spPr>
      </p:pic>
      <p:pic>
        <p:nvPicPr>
          <p:cNvPr id="15" name="Picture 1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FD067B77-30FD-0CD7-1058-6017AA1C8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7" y="5459432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B5F4817-627B-273B-ABA3-64CBB442681E}"/>
                  </a:ext>
                </a:extLst>
              </p14:cNvPr>
              <p14:cNvContentPartPr/>
              <p14:nvPr/>
            </p14:nvContentPartPr>
            <p14:xfrm>
              <a:off x="11722653" y="4541630"/>
              <a:ext cx="13804" cy="13804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B5F4817-627B-273B-ABA3-64CBB44268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7553" y="4196530"/>
                <a:ext cx="690200" cy="69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13AA210-7A00-0862-2743-3CB4702795DC}"/>
                  </a:ext>
                </a:extLst>
              </p14:cNvPr>
              <p14:cNvContentPartPr/>
              <p14:nvPr/>
            </p14:nvContentPartPr>
            <p14:xfrm>
              <a:off x="29019" y="6476599"/>
              <a:ext cx="1915875" cy="13804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13AA210-7A00-0862-2743-3CB4702795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699" y="6310951"/>
                <a:ext cx="1924515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855A148-58B8-1A14-451C-2829AEB48CB5}"/>
                  </a:ext>
                </a:extLst>
              </p14:cNvPr>
              <p14:cNvContentPartPr/>
              <p14:nvPr/>
            </p14:nvContentPartPr>
            <p14:xfrm>
              <a:off x="4047435" y="676413"/>
              <a:ext cx="13804" cy="13804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855A148-58B8-1A14-451C-2829AEB48C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1787" y="510765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4F997FC-B253-ABB8-2445-C528D94FF2CC}"/>
                  </a:ext>
                </a:extLst>
              </p14:cNvPr>
              <p14:cNvContentPartPr/>
              <p14:nvPr/>
            </p14:nvContentPartPr>
            <p14:xfrm>
              <a:off x="9613348" y="4773543"/>
              <a:ext cx="13804" cy="13804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4F997FC-B253-ABB8-2445-C528D94FF2C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7700" y="4607895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66237AE-498F-26CD-9CD0-F4DDA0FE2FC9}"/>
                  </a:ext>
                </a:extLst>
              </p14:cNvPr>
              <p14:cNvContentPartPr/>
              <p14:nvPr/>
            </p14:nvContentPartPr>
            <p14:xfrm>
              <a:off x="9613348" y="4773543"/>
              <a:ext cx="13804" cy="13804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66237AE-498F-26CD-9CD0-F4DDA0FE2FC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7700" y="4607895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F75E38C-2EED-2A5F-2442-4DB395386413}"/>
                  </a:ext>
                </a:extLst>
              </p14:cNvPr>
              <p14:cNvContentPartPr/>
              <p14:nvPr/>
            </p14:nvContentPartPr>
            <p14:xfrm>
              <a:off x="9370391" y="3227456"/>
              <a:ext cx="13804" cy="13804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F75E38C-2EED-2A5F-2442-4DB39538641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04743" y="3061808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73C8D23-EB75-BB29-EEA8-D61251C50863}"/>
                  </a:ext>
                </a:extLst>
              </p14:cNvPr>
              <p14:cNvContentPartPr/>
              <p14:nvPr/>
            </p14:nvContentPartPr>
            <p14:xfrm>
              <a:off x="9370391" y="3227456"/>
              <a:ext cx="13804" cy="13804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73C8D23-EB75-BB29-EEA8-D61251C508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04743" y="3061808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ABE8B3D-DE16-9F42-9305-CE817610F978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ABE8B3D-DE16-9F42-9305-CE817610F97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9C8DD93-7D37-9015-9AD9-26C61C64299B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9C8DD93-7D37-9015-9AD9-26C61C64299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1F03EA7-44ED-4FF2-163B-44494C8D7415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1F03EA7-44ED-4FF2-163B-44494C8D741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3D88460-7A8B-77B5-01CF-ED652B07437B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3D88460-7A8B-77B5-01CF-ED652B0743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CD6A73E-A870-BD3A-A80B-A6EB18F441B1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CD6A73E-A870-BD3A-A80B-A6EB18F441B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D8851FDA-3A2E-D404-7FCC-EA97A3F7A777}"/>
                  </a:ext>
                </a:extLst>
              </p14:cNvPr>
              <p14:cNvContentPartPr/>
              <p14:nvPr/>
            </p14:nvContentPartPr>
            <p14:xfrm>
              <a:off x="5295348" y="3845892"/>
              <a:ext cx="13804" cy="13804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D8851FDA-3A2E-D404-7FCC-EA97A3F7A7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368024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14DDE137-0521-59FF-527B-5FA7BD1EB5A5}"/>
                  </a:ext>
                </a:extLst>
              </p14:cNvPr>
              <p14:cNvContentPartPr/>
              <p14:nvPr/>
            </p14:nvContentPartPr>
            <p14:xfrm>
              <a:off x="9756913" y="1913282"/>
              <a:ext cx="13804" cy="13804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14DDE137-0521-59FF-527B-5FA7BD1EB5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91265" y="174763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F41EB66A-1C68-EF98-8BAC-B52AD0F1B3F2}"/>
                  </a:ext>
                </a:extLst>
              </p14:cNvPr>
              <p14:cNvContentPartPr/>
              <p14:nvPr/>
            </p14:nvContentPartPr>
            <p14:xfrm>
              <a:off x="9756913" y="1913282"/>
              <a:ext cx="13804" cy="13804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F41EB66A-1C68-EF98-8BAC-B52AD0F1B3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91265" y="1747634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145A322-29F6-B757-5FB8-26E7012BA404}"/>
                  </a:ext>
                </a:extLst>
              </p14:cNvPr>
              <p14:cNvContentPartPr/>
              <p14:nvPr/>
            </p14:nvContentPartPr>
            <p14:xfrm>
              <a:off x="5295348" y="2995543"/>
              <a:ext cx="13804" cy="1380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145A322-29F6-B757-5FB8-26E7012BA40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2829895"/>
                <a:ext cx="345100" cy="34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6DF3A04-6A62-E6A5-D2E8-D077427AE1C4}"/>
                  </a:ext>
                </a:extLst>
              </p14:cNvPr>
              <p14:cNvContentPartPr/>
              <p14:nvPr/>
            </p14:nvContentPartPr>
            <p14:xfrm>
              <a:off x="5295348" y="2995543"/>
              <a:ext cx="13804" cy="13804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6DF3A04-6A62-E6A5-D2E8-D077427AE1C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29700" y="2829895"/>
                <a:ext cx="345100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4883689-D5A0-6B0C-0FD4-F24A72EB0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7" y="6178026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BF303D-A8B7-083F-2DDB-7C0142D3A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023" y="1448275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0EB1D-1C0C-5B4A-8F64-26E4A88F3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8456" y="2697945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808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62633"/>
              </p:ext>
            </p:extLst>
          </p:nvPr>
        </p:nvGraphicFramePr>
        <p:xfrm>
          <a:off x="29019" y="1"/>
          <a:ext cx="11307880" cy="6199314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9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2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16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64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Silver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82994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Gold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Diamond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cell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seperator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below Vitality Status section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Accumulated amount displayed on the left side of cell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seperator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540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until payment us due section displayed on the right side of cell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seperator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751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info icon on Projected amount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info Icon displays Projected amount pop- up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Projected amount pop-up message dismisses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429401"/>
                  </a:ext>
                </a:extLst>
              </a:tr>
              <a:tr h="50160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'This projection is calculated annually' is displayed on the footer of Financial Rewards widget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A073A6-FBF2-8AC4-1C72-D5465EC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87" y="4325491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590DA-05EE-CC64-4807-B33665EE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60" y="2376575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B0AB9-445B-FF5C-0FFD-5C28DCE5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88" y="3854874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914C7-D4D2-9A3C-32B6-A3BAE1F9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92" y="1423632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495FB-E529-954E-000F-18CB89F9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721" y="5332960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F18B-4387-435D-D288-2AFFC1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1760" y="1879821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ABEF3-5EDF-3D0F-5CDD-8EEC5E0B3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293" y="2843201"/>
            <a:ext cx="193551" cy="20610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C55CCE7-C492-5E96-2917-7C0FC4757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689" y="3392402"/>
            <a:ext cx="193551" cy="20610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1B54ED5-1434-245D-21E4-BA4985097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7852" y="4817845"/>
            <a:ext cx="209291" cy="2228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DDD15-6712-0F5C-83B7-2AC72A34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23" y="5872028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72F0C3F-0520-704E-A471-A3B3C8C27B5F}"/>
                  </a:ext>
                </a:extLst>
              </p14:cNvPr>
              <p14:cNvContentPartPr/>
              <p14:nvPr/>
            </p14:nvContentPartPr>
            <p14:xfrm>
              <a:off x="29019" y="6192413"/>
              <a:ext cx="1890192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72F0C3F-0520-704E-A471-A3B3C8C27B5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6026765"/>
                <a:ext cx="1898831" cy="345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590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0295"/>
              </p:ext>
            </p:extLst>
          </p:nvPr>
        </p:nvGraphicFramePr>
        <p:xfrm>
          <a:off x="29019" y="1"/>
          <a:ext cx="11300226" cy="5492671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859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1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89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Financial Rewards</a:t>
                      </a:r>
                      <a:endParaRPr lang="en-US" sz="1400" b="1" dirty="0"/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(Annual </a:t>
                      </a:r>
                      <a:r>
                        <a:rPr lang="en-ZA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PayBack</a:t>
                      </a: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Annual Payback on Segment Control enables Annual Payback payback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Projected Annual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are displaying month and year on annual payback widget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amount with subtitle projected amount is displaying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Financial rewards widget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476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Annual Payback is independent of Vitality Status is displayed under projected amount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payment due is displayed in weeks, months or years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'You chose to receive Annual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PayBacks'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is displayed on the Footnote of Financial Rewards widget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7757380"/>
                  </a:ext>
                </a:extLst>
              </a:tr>
              <a:tr h="4725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info icon on Projected amount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282919"/>
                  </a:ext>
                </a:extLst>
              </a:tr>
              <a:tr h="47257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chemeClr val="bg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info Icon displays Projected amount pop- up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4" marR="9524" marT="9524" anchor="b">
                    <a:lnL w="12700">
                      <a:solidFill>
                        <a:schemeClr val="bg1"/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L>
                    <a:lnR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R>
                    <a:lnT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T>
                    <a:lnB w="12700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70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Projected amount pop-up message dismisses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C98EC2-B605-2FF0-17BA-C1097B63D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482" y="3717607"/>
            <a:ext cx="193551" cy="2061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46688F-5AF7-8E1C-2DD6-139FD9439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482" y="4194838"/>
            <a:ext cx="193551" cy="2061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5925FE-1A73-6A66-FA68-918FFBE5B9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482" y="3248000"/>
            <a:ext cx="193551" cy="2061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E602C8-EE73-65E4-2C30-260D96A92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4" y="1323457"/>
            <a:ext cx="193551" cy="20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772F9A-9C4A-A5D4-4F2A-6E7C7991D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4" y="1809683"/>
            <a:ext cx="193551" cy="2061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D4C040-4139-7603-AD2C-E664B4B4A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504" y="2271734"/>
            <a:ext cx="193551" cy="2061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D8BC28-8633-B793-9232-5BEB1DDE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930" y="2745407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BE68B3F-43F9-27EC-F941-48E98A2CA6A5}"/>
                  </a:ext>
                </a:extLst>
              </p14:cNvPr>
              <p14:cNvContentPartPr/>
              <p14:nvPr/>
            </p14:nvContentPartPr>
            <p14:xfrm>
              <a:off x="29019" y="5500244"/>
              <a:ext cx="2189746" cy="1380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BE68B3F-43F9-27EC-F941-48E98A2CA6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5334596"/>
                <a:ext cx="2198385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4513555-9E29-7637-C507-9143574E3E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327" y="5154248"/>
            <a:ext cx="200025" cy="219075"/>
          </a:xfrm>
          <a:prstGeom prst="rect">
            <a:avLst/>
          </a:prstGeom>
        </p:spPr>
      </p:pic>
      <p:pic>
        <p:nvPicPr>
          <p:cNvPr id="9" name="Picture 8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3399E56-DF3A-F029-0B8B-472A3E040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7327" y="4694880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04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80735"/>
              </p:ext>
            </p:extLst>
          </p:nvPr>
        </p:nvGraphicFramePr>
        <p:xfrm>
          <a:off x="29019" y="1"/>
          <a:ext cx="11307880" cy="5372339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9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2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292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68957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20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ZA" sz="14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592305"/>
                  </a:ext>
                </a:extLst>
              </a:tr>
              <a:tr h="675067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Financial Rewards</a:t>
                      </a:r>
                    </a:p>
                    <a:p>
                      <a:pPr lvl="0" algn="ctr">
                        <a:buNone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(Cash Conversion)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section with title as 'cash conversion' is displaying on Segment Control for user with multiple paybacks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Cash Conversion on Segment Control enables 5 yearly payback details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Projected Cash Conversion as of displays month and year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42774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Progress ring is filled according to user's current Vitality Status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47619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projected amount is displayed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progress ring based on selected Vitality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satus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selecting on different Vitality statuses below progress ring displays subtitle Projected amount based on 'selected' status displaying in the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center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of progress ring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459909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always able to see text 'your current Vitality status' displayed below the Progress ring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634896"/>
                  </a:ext>
                </a:extLst>
              </a:tr>
              <a:tr h="4725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switch Vitality status to Blue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378473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A69C365-F252-3331-B986-5D97FCEE1E7D}"/>
                  </a:ext>
                </a:extLst>
              </p14:cNvPr>
              <p14:cNvContentPartPr/>
              <p14:nvPr/>
            </p14:nvContentPartPr>
            <p14:xfrm>
              <a:off x="29019" y="5372340"/>
              <a:ext cx="1891387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A69C365-F252-3331-B986-5D97FCEE1E7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5206692"/>
                <a:ext cx="1900027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55013078-6398-8D58-5CD8-8DD315BB2E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341" y="1398437"/>
            <a:ext cx="200025" cy="219075"/>
          </a:xfrm>
          <a:prstGeom prst="rect">
            <a:avLst/>
          </a:prstGeom>
        </p:spPr>
      </p:pic>
      <p:pic>
        <p:nvPicPr>
          <p:cNvPr id="24" name="Picture 23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B9B01D8B-8CD2-C5BA-CBC5-C0F89A448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341" y="1986505"/>
            <a:ext cx="200025" cy="219075"/>
          </a:xfrm>
          <a:prstGeom prst="rect">
            <a:avLst/>
          </a:prstGeom>
        </p:spPr>
      </p:pic>
      <p:pic>
        <p:nvPicPr>
          <p:cNvPr id="25" name="Picture 24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9DAAAA1D-BE5A-B2A3-43ED-DF0D07554E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341" y="2465035"/>
            <a:ext cx="200025" cy="219075"/>
          </a:xfrm>
          <a:prstGeom prst="rect">
            <a:avLst/>
          </a:prstGeom>
        </p:spPr>
      </p:pic>
      <p:pic>
        <p:nvPicPr>
          <p:cNvPr id="26" name="Picture 25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645B995F-BDFC-F608-28CE-8BD6D15490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52" y="3440157"/>
            <a:ext cx="200025" cy="219075"/>
          </a:xfrm>
          <a:prstGeom prst="rect">
            <a:avLst/>
          </a:prstGeom>
        </p:spPr>
      </p:pic>
      <p:pic>
        <p:nvPicPr>
          <p:cNvPr id="27" name="Picture 26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33E41D14-6AD2-09C1-0531-C018C5ADB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52" y="2906410"/>
            <a:ext cx="200025" cy="219075"/>
          </a:xfrm>
          <a:prstGeom prst="rect">
            <a:avLst/>
          </a:prstGeom>
        </p:spPr>
      </p:pic>
      <p:pic>
        <p:nvPicPr>
          <p:cNvPr id="28" name="Picture 27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C0E65296-1D67-D51B-2966-951DE01B2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52" y="3996991"/>
            <a:ext cx="200025" cy="219075"/>
          </a:xfrm>
          <a:prstGeom prst="rect">
            <a:avLst/>
          </a:prstGeom>
        </p:spPr>
      </p:pic>
      <p:pic>
        <p:nvPicPr>
          <p:cNvPr id="29" name="Picture 28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0CFD7549-1AC9-290C-3F83-B7A0C1284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51" y="4475475"/>
            <a:ext cx="200025" cy="219075"/>
          </a:xfrm>
          <a:prstGeom prst="rect">
            <a:avLst/>
          </a:prstGeom>
        </p:spPr>
      </p:pic>
      <p:pic>
        <p:nvPicPr>
          <p:cNvPr id="30" name="Picture 29" descr="A green circle with a white check mark in it&#10;&#10;Description automatically generated">
            <a:extLst>
              <a:ext uri="{FF2B5EF4-FFF2-40B4-BE49-F238E27FC236}">
                <a16:creationId xmlns:a16="http://schemas.microsoft.com/office/drawing/2014/main" id="{4DC06007-74AE-881B-97FC-39A5C9F8A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951" y="4931556"/>
            <a:ext cx="20002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478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533376"/>
              </p:ext>
            </p:extLst>
          </p:nvPr>
        </p:nvGraphicFramePr>
        <p:xfrm>
          <a:off x="29019" y="0"/>
          <a:ext cx="11307880" cy="6079155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9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2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8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5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9313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896"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ZA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697998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 am able to switch Vitality status to Bronze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 am able to switch Vitality status to Silver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109554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 am able to switch Vitality status to Gold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334796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user I am able to switch Vitality status to Diamond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week, month Or year and month until payment is due displayed below progress ring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text 'This projection is calculated annually' is displayed on the footer of Financial Rewards widget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3830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info icon on Projected amount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008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info Icon displays Projected amount pop- up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OK button on Projected amount pop-up message dismisses message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0261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A073A6-FBF2-8AC4-1C72-D5465EC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9" y="4037939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590DA-05EE-CC64-4807-B33665EE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1258" y="2212482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B0AB9-445B-FF5C-0FFD-5C28DCE5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20" y="3435604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914C7-D4D2-9A3C-32B6-A3BAE1F9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53" y="5692904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495FB-E529-954E-000F-18CB89F9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96" y="4915057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F18B-4387-435D-D288-2AFFC1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9" y="1628248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ABEF3-5EDF-3D0F-5CDD-8EEC5E0B3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96" y="2887693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DDD15-6712-0F5C-83B7-2AC72A34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96" y="4476938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098EEF-322A-5858-E34B-F613A01434B7}"/>
                  </a:ext>
                </a:extLst>
              </p14:cNvPr>
              <p14:cNvContentPartPr/>
              <p14:nvPr/>
            </p14:nvContentPartPr>
            <p14:xfrm>
              <a:off x="29019" y="6059661"/>
              <a:ext cx="1954699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098EEF-322A-5858-E34B-F613A0143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5894013"/>
                <a:ext cx="1963339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6F65432-C38D-3394-319D-8FD4F0A1E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3919" y="5294088"/>
            <a:ext cx="193551" cy="20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046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9D45243-0EF1-46DF-8824-6FBE4F3C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52553"/>
              </p:ext>
            </p:extLst>
          </p:nvPr>
        </p:nvGraphicFramePr>
        <p:xfrm>
          <a:off x="29019" y="0"/>
          <a:ext cx="11307880" cy="6369255"/>
        </p:xfrm>
        <a:graphic>
          <a:graphicData uri="http://schemas.openxmlformats.org/drawingml/2006/table">
            <a:tbl>
              <a:tblPr firstRow="1" bandRow="1"/>
              <a:tblGrid>
                <a:gridCol w="498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092">
                  <a:extLst>
                    <a:ext uri="{9D8B030D-6E8A-4147-A177-3AD203B41FA5}">
                      <a16:colId xmlns:a16="http://schemas.microsoft.com/office/drawing/2014/main" val="3475646455"/>
                    </a:ext>
                  </a:extLst>
                </a:gridCol>
                <a:gridCol w="5226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374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3566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endParaRPr lang="en-ZA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ZA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Samsung Galaxy S22
(Android 14)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i="0" kern="12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158">
                <a:tc>
                  <a:txBody>
                    <a:bodyPr/>
                    <a:lstStyle/>
                    <a:p>
                      <a:pPr algn="ctr"/>
                      <a:r>
                        <a:rPr lang="en-ZA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No 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Feature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Test Case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ZA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vert="vert27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Issue </a:t>
                      </a:r>
                      <a:r>
                        <a:rPr lang="en-ZA" sz="1600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Summary</a:t>
                      </a:r>
                      <a:endParaRPr lang="en-ZA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036409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Financial Rewards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(Improve Vitality Status)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improve Vitality status cell on Financial rewards section when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PERM_ENABLE_LIFE_VITALITY_CHECKis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true</a:t>
                      </a: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646667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improve Vitality status cell navigates user to web breakout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109554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dismissing Vitality </a:t>
                      </a:r>
                      <a:r>
                        <a:rPr lang="en-ZA" sz="1400" b="0" i="0" kern="12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webview</a:t>
                      </a:r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navigates user to Life Policy details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334796"/>
                  </a:ext>
                </a:extLst>
              </a:tr>
              <a:tr h="604570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Financial Rewards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(</a:t>
                      </a:r>
                      <a:r>
                        <a:rPr lang="en-ZA" sz="14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PayBack</a:t>
                      </a:r>
                      <a:r>
                        <a:rPr lang="en-ZA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 Ticker)</a:t>
                      </a:r>
                    </a:p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see Grey Card with title 'You Could be earning cash back!'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1976454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Content displayed on Grey Card with title 'You Could be earning cash back!'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3206215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I am able to see Grey Card with title as 'Learn more about your rewards' is displayed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889383"/>
                  </a:ext>
                </a:extLst>
              </a:tr>
              <a:tr h="38307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1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display of content on grey card with title as 'Learn more about your rewards' is displayed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374712"/>
                  </a:ext>
                </a:extLst>
              </a:tr>
              <a:tr h="400875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ZA" sz="1400" b="0" i="0" kern="12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Verify tapping 'contact financial adviser' link navigates user to the Contact us screen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1743889"/>
                  </a:ext>
                </a:extLst>
              </a:tr>
              <a:tr h="423224">
                <a:tc>
                  <a:txBody>
                    <a:bodyPr/>
                    <a:lstStyle/>
                    <a:p>
                      <a:pPr algn="ctr"/>
                      <a:endParaRPr lang="en-ZA" sz="1400" b="1" dirty="0">
                        <a:solidFill>
                          <a:srgbClr val="0070C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dirty="0">
                          <a:solidFill>
                            <a:schemeClr val="bg1"/>
                          </a:solidFill>
                          <a:effectLst/>
                          <a:highlight>
                            <a:srgbClr val="FAFAFA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Verify I can see section with title as Claims department</a:t>
                      </a:r>
                      <a:endParaRPr lang="en-US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ZA" sz="14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>
                          <a:lumMod val="65000"/>
                          <a:lumOff val="3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302614"/>
                  </a:ext>
                </a:extLst>
              </a:tr>
            </a:tbl>
          </a:graphicData>
        </a:graphic>
      </p:graphicFrame>
      <p:sp>
        <p:nvSpPr>
          <p:cNvPr id="55" name="Title 1">
            <a:extLst>
              <a:ext uri="{FF2B5EF4-FFF2-40B4-BE49-F238E27FC236}">
                <a16:creationId xmlns:a16="http://schemas.microsoft.com/office/drawing/2014/main" id="{7A64013E-11F9-4659-985A-7EE562BC662B}"/>
              </a:ext>
            </a:extLst>
          </p:cNvPr>
          <p:cNvSpPr txBox="1">
            <a:spLocks/>
          </p:cNvSpPr>
          <p:nvPr/>
        </p:nvSpPr>
        <p:spPr>
          <a:xfrm>
            <a:off x="178754" y="185019"/>
            <a:ext cx="5650546" cy="718469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j-ea"/>
                <a:cs typeface="Calibri"/>
              </a:rPr>
              <a:t>Android Test Execution Details  </a:t>
            </a:r>
            <a:endParaRPr kumimoji="0" lang="en-ZA" sz="2400" b="0" i="0" u="none" strike="noStrike" kern="1200" cap="none" spc="0" normalizeH="0" baseline="0" noProof="0" dirty="0">
              <a:ln>
                <a:solidFill>
                  <a:prstClr val="white">
                    <a:lumMod val="75000"/>
                    <a:lumOff val="25000"/>
                    <a:alpha val="10000"/>
                  </a:prstClr>
                </a:solidFill>
              </a:ln>
              <a:solidFill>
                <a:srgbClr val="0070C0"/>
              </a:solidFill>
              <a:effectLst>
                <a:outerShdw blurRad="9525" dist="25400" dir="14640000" algn="tl" rotWithShape="0">
                  <a:prstClr val="white">
                    <a:alpha val="30000"/>
                  </a:prstClr>
                </a:outerShdw>
              </a:effectLst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672F5A-C1C9-82E3-7345-14E2C81B5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145972"/>
            <a:ext cx="1058085" cy="2614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4A073A6-FBF2-8AC4-1C72-D5465EC6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348" y="4173594"/>
            <a:ext cx="193551" cy="2061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590DA-05EE-CC64-4807-B33665EEC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28" y="2340213"/>
            <a:ext cx="193551" cy="2061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1CB0AB9-445B-FF5C-0FFD-5C28DCE5F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06" y="3542385"/>
            <a:ext cx="193551" cy="20610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D914C7-D4D2-9A3C-32B6-A3BAE1F9D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05" y="6063063"/>
            <a:ext cx="193551" cy="2061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5B495FB-E529-954E-000F-18CB89F9F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06" y="5103505"/>
            <a:ext cx="193551" cy="2061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EBCF18B-4387-435D-D288-2AFFC1A4C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349" y="1677577"/>
            <a:ext cx="193551" cy="2061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05ABEF3-5EDF-3D0F-5CDD-8EEC5E0B3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127" y="2924236"/>
            <a:ext cx="193551" cy="20610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6DDD15-6712-0F5C-83B7-2AC72A34D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06" y="4696048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098EEF-322A-5858-E34B-F613A01434B7}"/>
                  </a:ext>
                </a:extLst>
              </p14:cNvPr>
              <p14:cNvContentPartPr/>
              <p14:nvPr/>
            </p14:nvContentPartPr>
            <p14:xfrm>
              <a:off x="29019" y="6362781"/>
              <a:ext cx="1954699" cy="13804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098EEF-322A-5858-E34B-F613A01434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699" y="6197133"/>
                <a:ext cx="1963339" cy="3451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FA36F8A-D2E4-3939-4255-ADACCD870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5906" y="5578160"/>
            <a:ext cx="193551" cy="2061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61BEC1-30D7-826E-1D24-ABA2D0A91972}"/>
                  </a:ext>
                </a:extLst>
              </p14:cNvPr>
              <p14:cNvContentPartPr/>
              <p14:nvPr/>
            </p14:nvContentPartPr>
            <p14:xfrm>
              <a:off x="29019" y="2916293"/>
              <a:ext cx="1925679" cy="1380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61BEC1-30D7-826E-1D24-ABA2D0A919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00" y="2750645"/>
                <a:ext cx="1934318" cy="345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7819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43353"/>
            <a:ext cx="7005610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Android Defect Description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43C97C-8D61-FDEF-785D-886AC9DB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83650"/>
              </p:ext>
            </p:extLst>
          </p:nvPr>
        </p:nvGraphicFramePr>
        <p:xfrm>
          <a:off x="108646" y="795585"/>
          <a:ext cx="11895235" cy="56037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680">
                  <a:extLst>
                    <a:ext uri="{9D8B030D-6E8A-4147-A177-3AD203B41FA5}">
                      <a16:colId xmlns:a16="http://schemas.microsoft.com/office/drawing/2014/main" val="1258379365"/>
                    </a:ext>
                  </a:extLst>
                </a:gridCol>
                <a:gridCol w="1039218">
                  <a:extLst>
                    <a:ext uri="{9D8B030D-6E8A-4147-A177-3AD203B41FA5}">
                      <a16:colId xmlns:a16="http://schemas.microsoft.com/office/drawing/2014/main" val="621710425"/>
                    </a:ext>
                  </a:extLst>
                </a:gridCol>
                <a:gridCol w="2547447">
                  <a:extLst>
                    <a:ext uri="{9D8B030D-6E8A-4147-A177-3AD203B41FA5}">
                      <a16:colId xmlns:a16="http://schemas.microsoft.com/office/drawing/2014/main" val="1621171668"/>
                    </a:ext>
                  </a:extLst>
                </a:gridCol>
                <a:gridCol w="2208179">
                  <a:extLst>
                    <a:ext uri="{9D8B030D-6E8A-4147-A177-3AD203B41FA5}">
                      <a16:colId xmlns:a16="http://schemas.microsoft.com/office/drawing/2014/main" val="3721763482"/>
                    </a:ext>
                  </a:extLst>
                </a:gridCol>
                <a:gridCol w="933856">
                  <a:extLst>
                    <a:ext uri="{9D8B030D-6E8A-4147-A177-3AD203B41FA5}">
                      <a16:colId xmlns:a16="http://schemas.microsoft.com/office/drawing/2014/main" val="1177587960"/>
                    </a:ext>
                  </a:extLst>
                </a:gridCol>
                <a:gridCol w="710119">
                  <a:extLst>
                    <a:ext uri="{9D8B030D-6E8A-4147-A177-3AD203B41FA5}">
                      <a16:colId xmlns:a16="http://schemas.microsoft.com/office/drawing/2014/main" val="296399359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3464842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6264949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1127382704"/>
                    </a:ext>
                  </a:extLst>
                </a:gridCol>
                <a:gridCol w="904621">
                  <a:extLst>
                    <a:ext uri="{9D8B030D-6E8A-4147-A177-3AD203B41FA5}">
                      <a16:colId xmlns:a16="http://schemas.microsoft.com/office/drawing/2014/main" val="4137920247"/>
                    </a:ext>
                  </a:extLst>
                </a:gridCol>
              </a:tblGrid>
              <a:tr h="5422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Feature Affected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Summary</a:t>
                      </a:r>
                      <a:endParaRPr lang="en-ZA" sz="1600" b="1" u="none" dirty="0">
                        <a:solidFill>
                          <a:schemeClr val="bg1"/>
                        </a:solidFill>
                        <a:latin typeface="Calibri"/>
                        <a:ea typeface="Open Sans"/>
                        <a:cs typeface="Calibri"/>
                      </a:endParaRP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Steps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Severity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Status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Date Detected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Platform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Device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 dirty="0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Assignee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79672"/>
                  </a:ext>
                </a:extLst>
              </a:tr>
              <a:tr h="252250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B0F0"/>
                          </a:solidFill>
                          <a:latin typeface="Calibri"/>
                          <a:cs typeface="Calibri"/>
                        </a:rPr>
                        <a:t>15946</a:t>
                      </a:r>
                      <a:endParaRPr lang="en-ZW" sz="1400" dirty="0">
                        <a:solidFill>
                          <a:srgbClr val="00B0F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</a:t>
                      </a:r>
                      <a:r>
                        <a:rPr lang="en-ZA" sz="1400" b="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: (Gap Cover) Start a call using data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kern="1200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: Gap Cover </a:t>
                      </a:r>
                      <a:br>
                        <a:rPr lang="en-Z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User: test--1005134026 - feedmeseymour1</a:t>
                      </a:r>
                      <a:b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Expected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 should be able to start a call</a:t>
                      </a:r>
                      <a:br>
                        <a:rPr lang="en-ZA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Actual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Could not retrieve information please try again later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1. Login Flow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2. Click Recommenders: Gap Cover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3. Click call us now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4. Select Call us with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5. Click Start call</a:t>
                      </a:r>
                      <a:endParaRPr lang="en-ZA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</a:rPr>
                        <a:t>Deferred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 October 2024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Android 14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Samsung Galaxy S21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Molemo Tseleng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56435"/>
                  </a:ext>
                </a:extLst>
              </a:tr>
              <a:tr h="252250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solidFill>
                            <a:srgbClr val="00B0F0"/>
                          </a:solidFill>
                          <a:latin typeface="Calibri"/>
                          <a:cs typeface="Calibri"/>
                        </a:rPr>
                        <a:t>14388</a:t>
                      </a:r>
                      <a:endParaRPr lang="en-ZW" sz="1400" dirty="0">
                        <a:solidFill>
                          <a:srgbClr val="00B0F0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</a:t>
                      </a:r>
                      <a:r>
                        <a:rPr lang="en-ZA" sz="1400" b="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: (Classic Life Plan) Start a call using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Calling: Classic Life Plan</a:t>
                      </a:r>
                      <a:br>
                        <a:rPr lang="en-Z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User: test--1000402352 - feedmeseymour1</a:t>
                      </a:r>
                      <a:b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Expected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 should be able to start a call</a:t>
                      </a:r>
                      <a:br>
                        <a:rPr lang="en-ZA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Actual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Could not retrieve information please try again later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1. Login Flow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2. Click Recommenders: Classic Life Plan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3. Click call us now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4. Select Call us with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5. Click Start call</a:t>
                      </a:r>
                      <a:endParaRPr lang="en-ZA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ZA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</a:rPr>
                        <a:t>Deferred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18 November 2024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Android 14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Samsung Galaxy S21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Molemo Tseleng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8000004"/>
                  </a:ext>
                </a:extLst>
              </a:tr>
            </a:tbl>
          </a:graphicData>
        </a:graphic>
      </p:graphicFrame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A76F02-5700-9A2C-D59F-3A4C5F59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87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43353"/>
            <a:ext cx="7005610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Android Defect Description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43C97C-8D61-FDEF-785D-886AC9DBE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840852"/>
              </p:ext>
            </p:extLst>
          </p:nvPr>
        </p:nvGraphicFramePr>
        <p:xfrm>
          <a:off x="108646" y="795585"/>
          <a:ext cx="11895235" cy="5748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680">
                  <a:extLst>
                    <a:ext uri="{9D8B030D-6E8A-4147-A177-3AD203B41FA5}">
                      <a16:colId xmlns:a16="http://schemas.microsoft.com/office/drawing/2014/main" val="1258379365"/>
                    </a:ext>
                  </a:extLst>
                </a:gridCol>
                <a:gridCol w="1039218">
                  <a:extLst>
                    <a:ext uri="{9D8B030D-6E8A-4147-A177-3AD203B41FA5}">
                      <a16:colId xmlns:a16="http://schemas.microsoft.com/office/drawing/2014/main" val="621710425"/>
                    </a:ext>
                  </a:extLst>
                </a:gridCol>
                <a:gridCol w="2547447">
                  <a:extLst>
                    <a:ext uri="{9D8B030D-6E8A-4147-A177-3AD203B41FA5}">
                      <a16:colId xmlns:a16="http://schemas.microsoft.com/office/drawing/2014/main" val="1621171668"/>
                    </a:ext>
                  </a:extLst>
                </a:gridCol>
                <a:gridCol w="2208179">
                  <a:extLst>
                    <a:ext uri="{9D8B030D-6E8A-4147-A177-3AD203B41FA5}">
                      <a16:colId xmlns:a16="http://schemas.microsoft.com/office/drawing/2014/main" val="3721763482"/>
                    </a:ext>
                  </a:extLst>
                </a:gridCol>
                <a:gridCol w="933856">
                  <a:extLst>
                    <a:ext uri="{9D8B030D-6E8A-4147-A177-3AD203B41FA5}">
                      <a16:colId xmlns:a16="http://schemas.microsoft.com/office/drawing/2014/main" val="1177587960"/>
                    </a:ext>
                  </a:extLst>
                </a:gridCol>
                <a:gridCol w="710119">
                  <a:extLst>
                    <a:ext uri="{9D8B030D-6E8A-4147-A177-3AD203B41FA5}">
                      <a16:colId xmlns:a16="http://schemas.microsoft.com/office/drawing/2014/main" val="2963993593"/>
                    </a:ext>
                  </a:extLst>
                </a:gridCol>
                <a:gridCol w="1118681">
                  <a:extLst>
                    <a:ext uri="{9D8B030D-6E8A-4147-A177-3AD203B41FA5}">
                      <a16:colId xmlns:a16="http://schemas.microsoft.com/office/drawing/2014/main" val="346484267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6264949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1127382704"/>
                    </a:ext>
                  </a:extLst>
                </a:gridCol>
                <a:gridCol w="904621">
                  <a:extLst>
                    <a:ext uri="{9D8B030D-6E8A-4147-A177-3AD203B41FA5}">
                      <a16:colId xmlns:a16="http://schemas.microsoft.com/office/drawing/2014/main" val="4137920247"/>
                    </a:ext>
                  </a:extLst>
                </a:gridCol>
              </a:tblGrid>
              <a:tr h="542211"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600" b="1" u="none" kern="120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Feature Affected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Summary</a:t>
                      </a:r>
                      <a:endParaRPr lang="en-ZA" sz="1600" b="1" u="none">
                        <a:solidFill>
                          <a:schemeClr val="bg1"/>
                        </a:solidFill>
                        <a:latin typeface="Calibri"/>
                        <a:ea typeface="Open Sans"/>
                        <a:cs typeface="Calibri"/>
                      </a:endParaRP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Defect Steps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Severity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Status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Date Detected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Platform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Device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ZA" sz="1600" b="1" u="none">
                          <a:solidFill>
                            <a:schemeClr val="bg1"/>
                          </a:solidFill>
                          <a:latin typeface="Calibri"/>
                          <a:ea typeface="Open Sans"/>
                          <a:cs typeface="Calibri"/>
                        </a:rPr>
                        <a:t>Assignee</a:t>
                      </a:r>
                    </a:p>
                  </a:txBody>
                  <a:tcPr marL="71077" marR="71077" marT="35539" marB="35539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379672"/>
                  </a:ext>
                </a:extLst>
              </a:tr>
              <a:tr h="26669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rgbClr val="00B0F0"/>
                          </a:solidFill>
                          <a:latin typeface="Calibri"/>
                          <a:ea typeface="+mn-ea"/>
                          <a:cs typeface="Calibri"/>
                        </a:rPr>
                        <a:t>14984</a:t>
                      </a:r>
                      <a:endParaRPr lang="en-ZA" sz="1400" b="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</a:t>
                      </a:r>
                      <a:r>
                        <a:rPr lang="en-ZA" sz="1400" b="0" kern="120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: (Vitality) Start a call using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: </a:t>
                      </a:r>
                      <a:r>
                        <a:rPr lang="en-ZA" sz="1400" b="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Vitality</a:t>
                      </a:r>
                      <a:br>
                        <a:rPr lang="en-Z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User: </a:t>
                      </a:r>
                      <a:r>
                        <a:rPr lang="en-GB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test--1004853055 / test--1000091122 - feedmeseymour1</a:t>
                      </a:r>
                      <a:b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Expected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 should be able to start a call</a:t>
                      </a:r>
                      <a:br>
                        <a:rPr lang="en-ZA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Actual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Could not retrieve information please try again later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1. Login Flow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2. Click Recommenders: Vitality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3. Click call us now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4. Select Call us with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5. Click Start call</a:t>
                      </a:r>
                      <a:endParaRPr lang="en-ZA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Deferred</a:t>
                      </a: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13 April 2024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Android 14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Samsung Galaxy S22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Molemo Tseleng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530134"/>
                  </a:ext>
                </a:extLst>
              </a:tr>
              <a:tr h="252250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kern="1200" dirty="0">
                          <a:solidFill>
                            <a:srgbClr val="00B0F0"/>
                          </a:solidFill>
                          <a:latin typeface="Calibri"/>
                          <a:ea typeface="+mn-ea"/>
                          <a:cs typeface="Calibri"/>
                        </a:rPr>
                        <a:t>14982</a:t>
                      </a:r>
                      <a:endParaRPr lang="en-ZA" sz="1400" b="0" kern="1200" dirty="0">
                        <a:solidFill>
                          <a:srgbClr val="00B0F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</a:t>
                      </a:r>
                      <a:r>
                        <a:rPr lang="en-ZA" sz="1400" b="0" kern="1200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: (Car and Home) Start a call using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 App Calling : Car and Home</a:t>
                      </a:r>
                      <a:br>
                        <a:rPr lang="en-ZA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User: </a:t>
                      </a:r>
                      <a:r>
                        <a:rPr lang="en-GB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test--1000211449 / feedmeseymour1</a:t>
                      </a:r>
                      <a:br>
                        <a:rPr lang="en-Z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</a:br>
                      <a:endParaRPr lang="en-ZA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Expected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User should be able to start a call</a:t>
                      </a:r>
                      <a:br>
                        <a:rPr lang="en-ZA" sz="140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</a:b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Actual results: </a:t>
                      </a:r>
                      <a:r>
                        <a:rPr lang="en-ZA" sz="14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Could not retrieve information please try again later</a:t>
                      </a:r>
                      <a:endParaRPr lang="en-ZA" sz="1400" b="0" i="0" u="none" strike="noStrike" dirty="0">
                        <a:solidFill>
                          <a:schemeClr val="bg1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1. Login Flow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2. Click Recommenders: Car and Home Insurance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3. Click call us now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4. Select Call us with data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baseline="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5. Click Start call</a:t>
                      </a:r>
                      <a:endParaRPr lang="en-ZA" sz="1400" b="0" kern="1200" baseline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Low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Deferred</a:t>
                      </a:r>
                      <a:endParaRPr kumimoji="0" lang="en-ZA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13 April 2024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Android 14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Samsung Galaxy S22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Molemo Tseleng 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356435"/>
                  </a:ext>
                </a:extLst>
              </a:tr>
            </a:tbl>
          </a:graphicData>
        </a:graphic>
      </p:graphicFrame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A76F02-5700-9A2C-D59F-3A4C5F59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19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46894-6938-4AF2-B16A-4493D6215ACC}"/>
              </a:ext>
            </a:extLst>
          </p:cNvPr>
          <p:cNvCxnSpPr>
            <a:cxnSpLocks/>
          </p:cNvCxnSpPr>
          <p:nvPr/>
        </p:nvCxnSpPr>
        <p:spPr>
          <a:xfrm>
            <a:off x="0" y="1111018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53806"/>
            <a:ext cx="7005610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Android Defect Screenshot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A76F02-5700-9A2C-D59F-3A4C5F59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77A58A-6A64-9A5B-77D6-BCF5F6F445CE}"/>
              </a:ext>
            </a:extLst>
          </p:cNvPr>
          <p:cNvSpPr txBox="1"/>
          <p:nvPr/>
        </p:nvSpPr>
        <p:spPr>
          <a:xfrm>
            <a:off x="280364" y="6252848"/>
            <a:ext cx="22019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Settings: Reference, Record troubleshooting logs cell on display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5DA5D-78AD-95EF-D610-AEE424C58C3A}"/>
              </a:ext>
            </a:extLst>
          </p:cNvPr>
          <p:cNvSpPr txBox="1"/>
          <p:nvPr/>
        </p:nvSpPr>
        <p:spPr>
          <a:xfrm>
            <a:off x="3440289" y="6252848"/>
            <a:ext cx="2201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Deferred- Settings: Current</a:t>
            </a:r>
          </a:p>
          <a:p>
            <a:r>
              <a:rPr lang="en-ZA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image, Record troubleshooting logs cell not on display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27776B1B-0A79-ECA6-FF89-39CDB7321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1" y="1284540"/>
            <a:ext cx="3001832" cy="49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8B42039-DC54-B1BF-9A2B-F1C26EED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792" y="1284540"/>
            <a:ext cx="3206951" cy="494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87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746894-6938-4AF2-B16A-4493D6215ACC}"/>
              </a:ext>
            </a:extLst>
          </p:cNvPr>
          <p:cNvCxnSpPr>
            <a:cxnSpLocks/>
          </p:cNvCxnSpPr>
          <p:nvPr/>
        </p:nvCxnSpPr>
        <p:spPr>
          <a:xfrm>
            <a:off x="0" y="1105787"/>
            <a:ext cx="12192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F4DD9128-32E7-42A1-80C6-E9ACC6234B01}"/>
              </a:ext>
            </a:extLst>
          </p:cNvPr>
          <p:cNvSpPr txBox="1">
            <a:spLocks/>
          </p:cNvSpPr>
          <p:nvPr/>
        </p:nvSpPr>
        <p:spPr>
          <a:xfrm>
            <a:off x="406572" y="43353"/>
            <a:ext cx="7005610" cy="105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 Light"/>
                <a:ea typeface="+mj-ea"/>
                <a:cs typeface="+mj-cs"/>
              </a:rPr>
              <a:t>Android Defect Screenshot</a:t>
            </a:r>
            <a:endParaRPr kumimoji="0" lang="en-ZA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0A76F02-5700-9A2C-D59F-3A4C5F597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882" y="81221"/>
            <a:ext cx="1058085" cy="261409"/>
          </a:xfrm>
          <a:prstGeom prst="rect">
            <a:avLst/>
          </a:prstGeom>
        </p:spPr>
      </p:pic>
      <p:sp>
        <p:nvSpPr>
          <p:cNvPr id="12" name="AutoShape 12">
            <a:extLst>
              <a:ext uri="{FF2B5EF4-FFF2-40B4-BE49-F238E27FC236}">
                <a16:creationId xmlns:a16="http://schemas.microsoft.com/office/drawing/2014/main" id="{ABF39A74-1A3C-DF87-90EF-E7857EB3AB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9827" y="5636812"/>
            <a:ext cx="140659" cy="140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90A51-652F-0319-5824-031B9438CC61}"/>
              </a:ext>
            </a:extLst>
          </p:cNvPr>
          <p:cNvSpPr txBox="1"/>
          <p:nvPr/>
        </p:nvSpPr>
        <p:spPr>
          <a:xfrm>
            <a:off x="392962" y="6243934"/>
            <a:ext cx="2098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Deferred - In App Calling : Life Insurance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871DB-4E3E-A7DB-7FA0-B0C03AA454EC}"/>
              </a:ext>
            </a:extLst>
          </p:cNvPr>
          <p:cNvSpPr txBox="1"/>
          <p:nvPr/>
        </p:nvSpPr>
        <p:spPr>
          <a:xfrm>
            <a:off x="3359852" y="6311349"/>
            <a:ext cx="2142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Deferred - In App Calling : Vitality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C23F5A5-9E77-C65E-D939-6D5FE347B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31215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nherit"/>
                <a:ea typeface="+mn-ea"/>
                <a:cs typeface="+mn-cs"/>
              </a:rPr>
              <a:t>Technocenter | Discovery Central Services | QA Status Report</a:t>
            </a:r>
            <a:endParaRPr kumimoji="0" lang="en-US" alt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DCCCD8C-DAA9-DE0D-7851-320058AA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5078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W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F57A9EAD-1E37-CD7E-7C77-6233B3B5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39987"/>
            <a:ext cx="65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nherit"/>
              <a:ea typeface="+mn-ea"/>
              <a:cs typeface="Segoe 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EC682F-9A01-1D50-6F05-EA65718C419D}"/>
              </a:ext>
            </a:extLst>
          </p:cNvPr>
          <p:cNvSpPr txBox="1"/>
          <p:nvPr/>
        </p:nvSpPr>
        <p:spPr>
          <a:xfrm>
            <a:off x="6371286" y="6243934"/>
            <a:ext cx="2201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Deferred - In App Calling : Gap Cover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D4F6E-657A-A343-C6F2-5CE379AA92A6}"/>
              </a:ext>
            </a:extLst>
          </p:cNvPr>
          <p:cNvSpPr txBox="1"/>
          <p:nvPr/>
        </p:nvSpPr>
        <p:spPr>
          <a:xfrm>
            <a:off x="9221913" y="6247541"/>
            <a:ext cx="231398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</a:rPr>
              <a:t>Deferred - In App Calling: Car and Home Insurance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7417E6D-502A-71FB-AE87-3F9EF4323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533611"/>
            <a:ext cx="2705100" cy="47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0C80EAAB-9321-CC6A-04A6-EDC7C869D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165" y="1533611"/>
            <a:ext cx="2705101" cy="471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42B80927-62E2-50AB-969D-2CAEE268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42" y="1533609"/>
            <a:ext cx="2705101" cy="4710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C34FADD8-70A4-C45B-0E16-2F831D95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646" y="1533608"/>
            <a:ext cx="2765954" cy="471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935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1_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9DBD8E5B02674B88BD6A35E6B31F9F" ma:contentTypeVersion="15" ma:contentTypeDescription="Create a new document." ma:contentTypeScope="" ma:versionID="1baf6aae57e8e3556b814fdf381fa181">
  <xsd:schema xmlns:xsd="http://www.w3.org/2001/XMLSchema" xmlns:xs="http://www.w3.org/2001/XMLSchema" xmlns:p="http://schemas.microsoft.com/office/2006/metadata/properties" xmlns:ns3="b95ff1ad-c7f4-4e18-8a2d-526dd0c78a65" xmlns:ns4="fe54ce70-949e-489d-85d9-1163e63256fc" targetNamespace="http://schemas.microsoft.com/office/2006/metadata/properties" ma:root="true" ma:fieldsID="04ecbf536d98dbc4bf3bdd56d4175bce" ns3:_="" ns4:_="">
    <xsd:import namespace="b95ff1ad-c7f4-4e18-8a2d-526dd0c78a65"/>
    <xsd:import namespace="fe54ce70-949e-489d-85d9-1163e63256f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5ff1ad-c7f4-4e18-8a2d-526dd0c78a6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4ce70-949e-489d-85d9-1163e63256f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5ff1ad-c7f4-4e18-8a2d-526dd0c78a65" xsi:nil="true"/>
  </documentManagement>
</p:properties>
</file>

<file path=customXml/itemProps1.xml><?xml version="1.0" encoding="utf-8"?>
<ds:datastoreItem xmlns:ds="http://schemas.openxmlformats.org/officeDocument/2006/customXml" ds:itemID="{606DE496-75D5-4FF6-B2C0-BDD94939818F}">
  <ds:schemaRefs>
    <ds:schemaRef ds:uri="b95ff1ad-c7f4-4e18-8a2d-526dd0c78a65"/>
    <ds:schemaRef ds:uri="fe54ce70-949e-489d-85d9-1163e63256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4357C23-C061-4980-9CAF-8D5FD08956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74DBB9-DC48-483E-B5BB-CBE8A39F9D2D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e54ce70-949e-489d-85d9-1163e63256fc"/>
    <ds:schemaRef ds:uri="b95ff1ad-c7f4-4e18-8a2d-526dd0c78a6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18097</TotalTime>
  <Words>7888</Words>
  <Application>Microsoft Macintosh PowerPoint</Application>
  <PresentationFormat>Widescreen</PresentationFormat>
  <Paragraphs>1106</Paragraphs>
  <Slides>55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Calisto MT</vt:lpstr>
      <vt:lpstr>inherit</vt:lpstr>
      <vt:lpstr>Open Sans Light</vt:lpstr>
      <vt:lpstr>Segoe UI</vt:lpstr>
      <vt:lpstr>Trebuchet MS</vt:lpstr>
      <vt:lpstr>Wingdings</vt:lpstr>
      <vt:lpstr>Wingdings 2</vt:lpstr>
      <vt:lpstr>Slate</vt:lpstr>
      <vt:lpstr>1_Slate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Discovery Central Services</dc:title>
  <dc:subject/>
  <dc:creator>Natasha@stsafrica.com</dc:creator>
  <cp:keywords/>
  <dc:description/>
  <cp:lastModifiedBy>Mpho Mokoena</cp:lastModifiedBy>
  <cp:revision>1060</cp:revision>
  <cp:lastPrinted>2024-12-09T09:42:57Z</cp:lastPrinted>
  <dcterms:created xsi:type="dcterms:W3CDTF">2020-02-10T10:00:35Z</dcterms:created>
  <dcterms:modified xsi:type="dcterms:W3CDTF">2025-02-13T13:07:55Z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0x010100EB9DBD8E5B02674B88BD6A35E6B31F9F</vt:lpwstr>
  </property>
</Properties>
</file>