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7A698-F522-4BFB-8AA3-4DD488A365C8}" type="datetimeFigureOut">
              <a:rPr lang="en-US" smtClean="0"/>
              <a:t>3/29/2017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BA4C-0C3A-4575-AE07-FB99152B6413}" type="slidenum">
              <a:rPr lang="en-US" smtClean="0"/>
              <a:t>‹#›</a:t>
            </a:fld>
            <a:endParaRPr lang="en-US" dirty="0"/>
          </a:p>
        </p:txBody>
      </p:sp>
    </p:spTree>
    <p:extLst>
      <p:ext uri="{BB962C8B-B14F-4D97-AF65-F5344CB8AC3E}">
        <p14:creationId xmlns:p14="http://schemas.microsoft.com/office/powerpoint/2010/main" val="283839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a:t>
            </a:fld>
            <a:endParaRPr lang="en-US" dirty="0"/>
          </a:p>
        </p:txBody>
      </p:sp>
    </p:spTree>
    <p:extLst>
      <p:ext uri="{BB962C8B-B14F-4D97-AF65-F5344CB8AC3E}">
        <p14:creationId xmlns:p14="http://schemas.microsoft.com/office/powerpoint/2010/main" val="139181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11</a:t>
            </a:fld>
            <a:endParaRPr lang="en-US" dirty="0"/>
          </a:p>
        </p:txBody>
      </p:sp>
    </p:spTree>
    <p:extLst>
      <p:ext uri="{BB962C8B-B14F-4D97-AF65-F5344CB8AC3E}">
        <p14:creationId xmlns:p14="http://schemas.microsoft.com/office/powerpoint/2010/main" val="427552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12</a:t>
            </a:fld>
            <a:endParaRPr lang="en-US" dirty="0"/>
          </a:p>
        </p:txBody>
      </p:sp>
    </p:spTree>
    <p:extLst>
      <p:ext uri="{BB962C8B-B14F-4D97-AF65-F5344CB8AC3E}">
        <p14:creationId xmlns:p14="http://schemas.microsoft.com/office/powerpoint/2010/main" val="2288119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13</a:t>
            </a:fld>
            <a:endParaRPr lang="en-US" dirty="0"/>
          </a:p>
        </p:txBody>
      </p:sp>
    </p:spTree>
    <p:extLst>
      <p:ext uri="{BB962C8B-B14F-4D97-AF65-F5344CB8AC3E}">
        <p14:creationId xmlns:p14="http://schemas.microsoft.com/office/powerpoint/2010/main" val="111215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14</a:t>
            </a:fld>
            <a:endParaRPr lang="en-US" dirty="0"/>
          </a:p>
        </p:txBody>
      </p:sp>
    </p:spTree>
    <p:extLst>
      <p:ext uri="{BB962C8B-B14F-4D97-AF65-F5344CB8AC3E}">
        <p14:creationId xmlns:p14="http://schemas.microsoft.com/office/powerpoint/2010/main" val="84355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15</a:t>
            </a:fld>
            <a:endParaRPr lang="en-US" dirty="0"/>
          </a:p>
        </p:txBody>
      </p:sp>
    </p:spTree>
    <p:extLst>
      <p:ext uri="{BB962C8B-B14F-4D97-AF65-F5344CB8AC3E}">
        <p14:creationId xmlns:p14="http://schemas.microsoft.com/office/powerpoint/2010/main" val="172368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16</a:t>
            </a:fld>
            <a:endParaRPr lang="en-US" dirty="0"/>
          </a:p>
        </p:txBody>
      </p:sp>
    </p:spTree>
    <p:extLst>
      <p:ext uri="{BB962C8B-B14F-4D97-AF65-F5344CB8AC3E}">
        <p14:creationId xmlns:p14="http://schemas.microsoft.com/office/powerpoint/2010/main" val="377942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17</a:t>
            </a:fld>
            <a:endParaRPr lang="en-US" dirty="0"/>
          </a:p>
        </p:txBody>
      </p:sp>
    </p:spTree>
    <p:extLst>
      <p:ext uri="{BB962C8B-B14F-4D97-AF65-F5344CB8AC3E}">
        <p14:creationId xmlns:p14="http://schemas.microsoft.com/office/powerpoint/2010/main" val="3658384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18</a:t>
            </a:fld>
            <a:endParaRPr lang="en-US" dirty="0"/>
          </a:p>
        </p:txBody>
      </p:sp>
    </p:spTree>
    <p:extLst>
      <p:ext uri="{BB962C8B-B14F-4D97-AF65-F5344CB8AC3E}">
        <p14:creationId xmlns:p14="http://schemas.microsoft.com/office/powerpoint/2010/main" val="255517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19</a:t>
            </a:fld>
            <a:endParaRPr lang="en-US" dirty="0"/>
          </a:p>
        </p:txBody>
      </p:sp>
    </p:spTree>
    <p:extLst>
      <p:ext uri="{BB962C8B-B14F-4D97-AF65-F5344CB8AC3E}">
        <p14:creationId xmlns:p14="http://schemas.microsoft.com/office/powerpoint/2010/main" val="110007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20</a:t>
            </a:fld>
            <a:endParaRPr lang="en-US" dirty="0"/>
          </a:p>
        </p:txBody>
      </p:sp>
    </p:spTree>
    <p:extLst>
      <p:ext uri="{BB962C8B-B14F-4D97-AF65-F5344CB8AC3E}">
        <p14:creationId xmlns:p14="http://schemas.microsoft.com/office/powerpoint/2010/main" val="244529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a:t>
            </a:fld>
            <a:endParaRPr lang="en-US" dirty="0"/>
          </a:p>
        </p:txBody>
      </p:sp>
    </p:spTree>
    <p:extLst>
      <p:ext uri="{BB962C8B-B14F-4D97-AF65-F5344CB8AC3E}">
        <p14:creationId xmlns:p14="http://schemas.microsoft.com/office/powerpoint/2010/main" val="3154737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21</a:t>
            </a:fld>
            <a:endParaRPr lang="en-US" dirty="0"/>
          </a:p>
        </p:txBody>
      </p:sp>
    </p:spTree>
    <p:extLst>
      <p:ext uri="{BB962C8B-B14F-4D97-AF65-F5344CB8AC3E}">
        <p14:creationId xmlns:p14="http://schemas.microsoft.com/office/powerpoint/2010/main" val="3900032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22</a:t>
            </a:fld>
            <a:endParaRPr lang="en-US" dirty="0"/>
          </a:p>
        </p:txBody>
      </p:sp>
    </p:spTree>
    <p:extLst>
      <p:ext uri="{BB962C8B-B14F-4D97-AF65-F5344CB8AC3E}">
        <p14:creationId xmlns:p14="http://schemas.microsoft.com/office/powerpoint/2010/main" val="77509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23</a:t>
            </a:fld>
            <a:endParaRPr lang="en-US" dirty="0"/>
          </a:p>
        </p:txBody>
      </p:sp>
    </p:spTree>
    <p:extLst>
      <p:ext uri="{BB962C8B-B14F-4D97-AF65-F5344CB8AC3E}">
        <p14:creationId xmlns:p14="http://schemas.microsoft.com/office/powerpoint/2010/main" val="175630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24</a:t>
            </a:fld>
            <a:endParaRPr lang="en-US" dirty="0"/>
          </a:p>
        </p:txBody>
      </p:sp>
    </p:spTree>
    <p:extLst>
      <p:ext uri="{BB962C8B-B14F-4D97-AF65-F5344CB8AC3E}">
        <p14:creationId xmlns:p14="http://schemas.microsoft.com/office/powerpoint/2010/main" val="2222788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25</a:t>
            </a:fld>
            <a:endParaRPr lang="en-US" dirty="0"/>
          </a:p>
        </p:txBody>
      </p:sp>
    </p:spTree>
    <p:extLst>
      <p:ext uri="{BB962C8B-B14F-4D97-AF65-F5344CB8AC3E}">
        <p14:creationId xmlns:p14="http://schemas.microsoft.com/office/powerpoint/2010/main" val="377723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26</a:t>
            </a:fld>
            <a:endParaRPr lang="en-US" dirty="0"/>
          </a:p>
        </p:txBody>
      </p:sp>
    </p:spTree>
    <p:extLst>
      <p:ext uri="{BB962C8B-B14F-4D97-AF65-F5344CB8AC3E}">
        <p14:creationId xmlns:p14="http://schemas.microsoft.com/office/powerpoint/2010/main" val="1663896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27</a:t>
            </a:fld>
            <a:endParaRPr lang="en-US" dirty="0"/>
          </a:p>
        </p:txBody>
      </p:sp>
    </p:spTree>
    <p:extLst>
      <p:ext uri="{BB962C8B-B14F-4D97-AF65-F5344CB8AC3E}">
        <p14:creationId xmlns:p14="http://schemas.microsoft.com/office/powerpoint/2010/main" val="2176791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28</a:t>
            </a:fld>
            <a:endParaRPr lang="en-US" dirty="0"/>
          </a:p>
        </p:txBody>
      </p:sp>
    </p:spTree>
    <p:extLst>
      <p:ext uri="{BB962C8B-B14F-4D97-AF65-F5344CB8AC3E}">
        <p14:creationId xmlns:p14="http://schemas.microsoft.com/office/powerpoint/2010/main" val="3209834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29</a:t>
            </a:fld>
            <a:endParaRPr lang="en-US" dirty="0"/>
          </a:p>
        </p:txBody>
      </p:sp>
    </p:spTree>
    <p:extLst>
      <p:ext uri="{BB962C8B-B14F-4D97-AF65-F5344CB8AC3E}">
        <p14:creationId xmlns:p14="http://schemas.microsoft.com/office/powerpoint/2010/main" val="3394045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30</a:t>
            </a:fld>
            <a:endParaRPr lang="en-US" dirty="0"/>
          </a:p>
        </p:txBody>
      </p:sp>
    </p:spTree>
    <p:extLst>
      <p:ext uri="{BB962C8B-B14F-4D97-AF65-F5344CB8AC3E}">
        <p14:creationId xmlns:p14="http://schemas.microsoft.com/office/powerpoint/2010/main" val="145492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a:t>
            </a:fld>
            <a:endParaRPr lang="en-US" dirty="0"/>
          </a:p>
        </p:txBody>
      </p:sp>
    </p:spTree>
    <p:extLst>
      <p:ext uri="{BB962C8B-B14F-4D97-AF65-F5344CB8AC3E}">
        <p14:creationId xmlns:p14="http://schemas.microsoft.com/office/powerpoint/2010/main" val="2644730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31</a:t>
            </a:fld>
            <a:endParaRPr lang="en-US" dirty="0"/>
          </a:p>
        </p:txBody>
      </p:sp>
    </p:spTree>
    <p:extLst>
      <p:ext uri="{BB962C8B-B14F-4D97-AF65-F5344CB8AC3E}">
        <p14:creationId xmlns:p14="http://schemas.microsoft.com/office/powerpoint/2010/main" val="2246369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32</a:t>
            </a:fld>
            <a:endParaRPr lang="en-US" dirty="0"/>
          </a:p>
        </p:txBody>
      </p:sp>
    </p:spTree>
    <p:extLst>
      <p:ext uri="{BB962C8B-B14F-4D97-AF65-F5344CB8AC3E}">
        <p14:creationId xmlns:p14="http://schemas.microsoft.com/office/powerpoint/2010/main" val="4230264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33</a:t>
            </a:fld>
            <a:endParaRPr lang="en-US" dirty="0"/>
          </a:p>
        </p:txBody>
      </p:sp>
    </p:spTree>
    <p:extLst>
      <p:ext uri="{BB962C8B-B14F-4D97-AF65-F5344CB8AC3E}">
        <p14:creationId xmlns:p14="http://schemas.microsoft.com/office/powerpoint/2010/main" val="476690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34</a:t>
            </a:fld>
            <a:endParaRPr lang="en-US" dirty="0"/>
          </a:p>
        </p:txBody>
      </p:sp>
    </p:spTree>
    <p:extLst>
      <p:ext uri="{BB962C8B-B14F-4D97-AF65-F5344CB8AC3E}">
        <p14:creationId xmlns:p14="http://schemas.microsoft.com/office/powerpoint/2010/main" val="1207846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35</a:t>
            </a:fld>
            <a:endParaRPr lang="en-US" dirty="0"/>
          </a:p>
        </p:txBody>
      </p:sp>
    </p:spTree>
    <p:extLst>
      <p:ext uri="{BB962C8B-B14F-4D97-AF65-F5344CB8AC3E}">
        <p14:creationId xmlns:p14="http://schemas.microsoft.com/office/powerpoint/2010/main" val="2981891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36</a:t>
            </a:fld>
            <a:endParaRPr lang="en-US" dirty="0"/>
          </a:p>
        </p:txBody>
      </p:sp>
    </p:spTree>
    <p:extLst>
      <p:ext uri="{BB962C8B-B14F-4D97-AF65-F5344CB8AC3E}">
        <p14:creationId xmlns:p14="http://schemas.microsoft.com/office/powerpoint/2010/main" val="3255915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37</a:t>
            </a:fld>
            <a:endParaRPr lang="en-US" dirty="0"/>
          </a:p>
        </p:txBody>
      </p:sp>
    </p:spTree>
    <p:extLst>
      <p:ext uri="{BB962C8B-B14F-4D97-AF65-F5344CB8AC3E}">
        <p14:creationId xmlns:p14="http://schemas.microsoft.com/office/powerpoint/2010/main" val="631654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38</a:t>
            </a:fld>
            <a:endParaRPr lang="en-US" dirty="0"/>
          </a:p>
        </p:txBody>
      </p:sp>
    </p:spTree>
    <p:extLst>
      <p:ext uri="{BB962C8B-B14F-4D97-AF65-F5344CB8AC3E}">
        <p14:creationId xmlns:p14="http://schemas.microsoft.com/office/powerpoint/2010/main" val="2866511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39</a:t>
            </a:fld>
            <a:endParaRPr lang="en-US" dirty="0"/>
          </a:p>
        </p:txBody>
      </p:sp>
    </p:spTree>
    <p:extLst>
      <p:ext uri="{BB962C8B-B14F-4D97-AF65-F5344CB8AC3E}">
        <p14:creationId xmlns:p14="http://schemas.microsoft.com/office/powerpoint/2010/main" val="1187449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40</a:t>
            </a:fld>
            <a:endParaRPr lang="en-US" dirty="0"/>
          </a:p>
        </p:txBody>
      </p:sp>
    </p:spTree>
    <p:extLst>
      <p:ext uri="{BB962C8B-B14F-4D97-AF65-F5344CB8AC3E}">
        <p14:creationId xmlns:p14="http://schemas.microsoft.com/office/powerpoint/2010/main" val="19711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a:t>
            </a:fld>
            <a:endParaRPr lang="en-US" dirty="0"/>
          </a:p>
        </p:txBody>
      </p:sp>
    </p:spTree>
    <p:extLst>
      <p:ext uri="{BB962C8B-B14F-4D97-AF65-F5344CB8AC3E}">
        <p14:creationId xmlns:p14="http://schemas.microsoft.com/office/powerpoint/2010/main" val="2371549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41</a:t>
            </a:fld>
            <a:endParaRPr lang="en-US" dirty="0"/>
          </a:p>
        </p:txBody>
      </p:sp>
    </p:spTree>
    <p:extLst>
      <p:ext uri="{BB962C8B-B14F-4D97-AF65-F5344CB8AC3E}">
        <p14:creationId xmlns:p14="http://schemas.microsoft.com/office/powerpoint/2010/main" val="2938519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42</a:t>
            </a:fld>
            <a:endParaRPr lang="en-US" dirty="0"/>
          </a:p>
        </p:txBody>
      </p:sp>
    </p:spTree>
    <p:extLst>
      <p:ext uri="{BB962C8B-B14F-4D97-AF65-F5344CB8AC3E}">
        <p14:creationId xmlns:p14="http://schemas.microsoft.com/office/powerpoint/2010/main" val="4252203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43</a:t>
            </a:fld>
            <a:endParaRPr lang="en-US" dirty="0"/>
          </a:p>
        </p:txBody>
      </p:sp>
    </p:spTree>
    <p:extLst>
      <p:ext uri="{BB962C8B-B14F-4D97-AF65-F5344CB8AC3E}">
        <p14:creationId xmlns:p14="http://schemas.microsoft.com/office/powerpoint/2010/main" val="3082847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44</a:t>
            </a:fld>
            <a:endParaRPr lang="en-US" dirty="0"/>
          </a:p>
        </p:txBody>
      </p:sp>
    </p:spTree>
    <p:extLst>
      <p:ext uri="{BB962C8B-B14F-4D97-AF65-F5344CB8AC3E}">
        <p14:creationId xmlns:p14="http://schemas.microsoft.com/office/powerpoint/2010/main" val="2273920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45</a:t>
            </a:fld>
            <a:endParaRPr lang="en-US" dirty="0"/>
          </a:p>
        </p:txBody>
      </p:sp>
    </p:spTree>
    <p:extLst>
      <p:ext uri="{BB962C8B-B14F-4D97-AF65-F5344CB8AC3E}">
        <p14:creationId xmlns:p14="http://schemas.microsoft.com/office/powerpoint/2010/main" val="3947547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46</a:t>
            </a:fld>
            <a:endParaRPr lang="en-US" dirty="0"/>
          </a:p>
        </p:txBody>
      </p:sp>
    </p:spTree>
    <p:extLst>
      <p:ext uri="{BB962C8B-B14F-4D97-AF65-F5344CB8AC3E}">
        <p14:creationId xmlns:p14="http://schemas.microsoft.com/office/powerpoint/2010/main" val="3525051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47</a:t>
            </a:fld>
            <a:endParaRPr lang="en-US" dirty="0"/>
          </a:p>
        </p:txBody>
      </p:sp>
    </p:spTree>
    <p:extLst>
      <p:ext uri="{BB962C8B-B14F-4D97-AF65-F5344CB8AC3E}">
        <p14:creationId xmlns:p14="http://schemas.microsoft.com/office/powerpoint/2010/main" val="3774770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48</a:t>
            </a:fld>
            <a:endParaRPr lang="en-US" dirty="0"/>
          </a:p>
        </p:txBody>
      </p:sp>
    </p:spTree>
    <p:extLst>
      <p:ext uri="{BB962C8B-B14F-4D97-AF65-F5344CB8AC3E}">
        <p14:creationId xmlns:p14="http://schemas.microsoft.com/office/powerpoint/2010/main" val="1937065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49</a:t>
            </a:fld>
            <a:endParaRPr lang="en-US" dirty="0"/>
          </a:p>
        </p:txBody>
      </p:sp>
    </p:spTree>
    <p:extLst>
      <p:ext uri="{BB962C8B-B14F-4D97-AF65-F5344CB8AC3E}">
        <p14:creationId xmlns:p14="http://schemas.microsoft.com/office/powerpoint/2010/main" val="1691934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50</a:t>
            </a:fld>
            <a:endParaRPr lang="en-US" dirty="0"/>
          </a:p>
        </p:txBody>
      </p:sp>
    </p:spTree>
    <p:extLst>
      <p:ext uri="{BB962C8B-B14F-4D97-AF65-F5344CB8AC3E}">
        <p14:creationId xmlns:p14="http://schemas.microsoft.com/office/powerpoint/2010/main" val="53558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6</a:t>
            </a:fld>
            <a:endParaRPr lang="en-US" dirty="0"/>
          </a:p>
        </p:txBody>
      </p:sp>
    </p:spTree>
    <p:extLst>
      <p:ext uri="{BB962C8B-B14F-4D97-AF65-F5344CB8AC3E}">
        <p14:creationId xmlns:p14="http://schemas.microsoft.com/office/powerpoint/2010/main" val="22775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51</a:t>
            </a:fld>
            <a:endParaRPr lang="en-US" dirty="0"/>
          </a:p>
        </p:txBody>
      </p:sp>
    </p:spTree>
    <p:extLst>
      <p:ext uri="{BB962C8B-B14F-4D97-AF65-F5344CB8AC3E}">
        <p14:creationId xmlns:p14="http://schemas.microsoft.com/office/powerpoint/2010/main" val="1019813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52</a:t>
            </a:fld>
            <a:endParaRPr lang="en-US" dirty="0"/>
          </a:p>
        </p:txBody>
      </p:sp>
    </p:spTree>
    <p:extLst>
      <p:ext uri="{BB962C8B-B14F-4D97-AF65-F5344CB8AC3E}">
        <p14:creationId xmlns:p14="http://schemas.microsoft.com/office/powerpoint/2010/main" val="39842956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53</a:t>
            </a:fld>
            <a:endParaRPr lang="en-US" dirty="0"/>
          </a:p>
        </p:txBody>
      </p:sp>
    </p:spTree>
    <p:extLst>
      <p:ext uri="{BB962C8B-B14F-4D97-AF65-F5344CB8AC3E}">
        <p14:creationId xmlns:p14="http://schemas.microsoft.com/office/powerpoint/2010/main" val="23221831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54</a:t>
            </a:fld>
            <a:endParaRPr lang="en-US" dirty="0"/>
          </a:p>
        </p:txBody>
      </p:sp>
    </p:spTree>
    <p:extLst>
      <p:ext uri="{BB962C8B-B14F-4D97-AF65-F5344CB8AC3E}">
        <p14:creationId xmlns:p14="http://schemas.microsoft.com/office/powerpoint/2010/main" val="2087742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55</a:t>
            </a:fld>
            <a:endParaRPr lang="en-US" dirty="0"/>
          </a:p>
        </p:txBody>
      </p:sp>
    </p:spTree>
    <p:extLst>
      <p:ext uri="{BB962C8B-B14F-4D97-AF65-F5344CB8AC3E}">
        <p14:creationId xmlns:p14="http://schemas.microsoft.com/office/powerpoint/2010/main" val="28637108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56</a:t>
            </a:fld>
            <a:endParaRPr lang="en-US" dirty="0"/>
          </a:p>
        </p:txBody>
      </p:sp>
    </p:spTree>
    <p:extLst>
      <p:ext uri="{BB962C8B-B14F-4D97-AF65-F5344CB8AC3E}">
        <p14:creationId xmlns:p14="http://schemas.microsoft.com/office/powerpoint/2010/main" val="42133525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57</a:t>
            </a:fld>
            <a:endParaRPr lang="en-US" dirty="0"/>
          </a:p>
        </p:txBody>
      </p:sp>
    </p:spTree>
    <p:extLst>
      <p:ext uri="{BB962C8B-B14F-4D97-AF65-F5344CB8AC3E}">
        <p14:creationId xmlns:p14="http://schemas.microsoft.com/office/powerpoint/2010/main" val="15850959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58</a:t>
            </a:fld>
            <a:endParaRPr lang="en-US" dirty="0"/>
          </a:p>
        </p:txBody>
      </p:sp>
    </p:spTree>
    <p:extLst>
      <p:ext uri="{BB962C8B-B14F-4D97-AF65-F5344CB8AC3E}">
        <p14:creationId xmlns:p14="http://schemas.microsoft.com/office/powerpoint/2010/main" val="39125888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59</a:t>
            </a:fld>
            <a:endParaRPr lang="en-US" dirty="0"/>
          </a:p>
        </p:txBody>
      </p:sp>
    </p:spTree>
    <p:extLst>
      <p:ext uri="{BB962C8B-B14F-4D97-AF65-F5344CB8AC3E}">
        <p14:creationId xmlns:p14="http://schemas.microsoft.com/office/powerpoint/2010/main" val="26606834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60</a:t>
            </a:fld>
            <a:endParaRPr lang="en-US" dirty="0"/>
          </a:p>
        </p:txBody>
      </p:sp>
    </p:spTree>
    <p:extLst>
      <p:ext uri="{BB962C8B-B14F-4D97-AF65-F5344CB8AC3E}">
        <p14:creationId xmlns:p14="http://schemas.microsoft.com/office/powerpoint/2010/main" val="13780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7</a:t>
            </a:fld>
            <a:endParaRPr lang="en-US" dirty="0"/>
          </a:p>
        </p:txBody>
      </p:sp>
    </p:spTree>
    <p:extLst>
      <p:ext uri="{BB962C8B-B14F-4D97-AF65-F5344CB8AC3E}">
        <p14:creationId xmlns:p14="http://schemas.microsoft.com/office/powerpoint/2010/main" val="106568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8</a:t>
            </a:fld>
            <a:endParaRPr lang="en-US" dirty="0"/>
          </a:p>
        </p:txBody>
      </p:sp>
    </p:spTree>
    <p:extLst>
      <p:ext uri="{BB962C8B-B14F-4D97-AF65-F5344CB8AC3E}">
        <p14:creationId xmlns:p14="http://schemas.microsoft.com/office/powerpoint/2010/main" val="128457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9</a:t>
            </a:fld>
            <a:endParaRPr lang="en-US" dirty="0"/>
          </a:p>
        </p:txBody>
      </p:sp>
    </p:spTree>
    <p:extLst>
      <p:ext uri="{BB962C8B-B14F-4D97-AF65-F5344CB8AC3E}">
        <p14:creationId xmlns:p14="http://schemas.microsoft.com/office/powerpoint/2010/main" val="118378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C262A-52E2-4220-A249-29810551588A}" type="slidenum">
              <a:rPr lang="en-US" smtClean="0"/>
              <a:t>10</a:t>
            </a:fld>
            <a:endParaRPr lang="en-US" dirty="0"/>
          </a:p>
        </p:txBody>
      </p:sp>
    </p:spTree>
    <p:extLst>
      <p:ext uri="{BB962C8B-B14F-4D97-AF65-F5344CB8AC3E}">
        <p14:creationId xmlns:p14="http://schemas.microsoft.com/office/powerpoint/2010/main" val="310153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13D2C8-6A20-417B-AE09-4BA478FEBC04}"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6" name="Slide Number Placeholder 5"/>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46947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F30B-C4F7-42B4-B233-DDAD7915AD26}"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6" name="Slide Number Placeholder 5"/>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94576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1CB97-8859-4540-BFD0-D35849D12464}"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6" name="Slide Number Placeholder 5"/>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135033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A0F60-8D6E-4AE7-8734-0DC54519CB38}"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6" name="Slide Number Placeholder 5"/>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93162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AAD2-729A-4E2C-8810-F8EA27A24FB5}"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6" name="Slide Number Placeholder 5"/>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267979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104CFF-623B-4CF1-923C-03E82930320C}"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dirty="0" smtClean="0"/>
              <a:t>www.vyomwork.com</a:t>
            </a:r>
            <a:endParaRPr lang="en-US" dirty="0"/>
          </a:p>
        </p:txBody>
      </p:sp>
      <p:sp>
        <p:nvSpPr>
          <p:cNvPr id="7" name="Slide Number Placeholder 6"/>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64657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56B66-F0BD-4860-B1FE-2C3FB18BE84E}" type="datetime1">
              <a:rPr lang="en-US" smtClean="0"/>
              <a:t>3/29/2017</a:t>
            </a:fld>
            <a:endParaRPr lang="en-US" dirty="0"/>
          </a:p>
        </p:txBody>
      </p:sp>
      <p:sp>
        <p:nvSpPr>
          <p:cNvPr id="8" name="Footer Placeholder 7"/>
          <p:cNvSpPr>
            <a:spLocks noGrp="1"/>
          </p:cNvSpPr>
          <p:nvPr>
            <p:ph type="ftr" sz="quarter" idx="11"/>
          </p:nvPr>
        </p:nvSpPr>
        <p:spPr/>
        <p:txBody>
          <a:bodyPr/>
          <a:lstStyle/>
          <a:p>
            <a:r>
              <a:rPr lang="en-US" dirty="0" smtClean="0"/>
              <a:t>www.vyomwork.com</a:t>
            </a:r>
            <a:endParaRPr lang="en-US" dirty="0"/>
          </a:p>
        </p:txBody>
      </p:sp>
      <p:sp>
        <p:nvSpPr>
          <p:cNvPr id="9" name="Slide Number Placeholder 8"/>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6478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876E4A-87E8-4938-A132-FA5C6696CB07}" type="datetime1">
              <a:rPr lang="en-US" smtClean="0"/>
              <a:t>3/29/2017</a:t>
            </a:fld>
            <a:endParaRPr lang="en-US" dirty="0"/>
          </a:p>
        </p:txBody>
      </p:sp>
      <p:sp>
        <p:nvSpPr>
          <p:cNvPr id="4" name="Footer Placeholder 3"/>
          <p:cNvSpPr>
            <a:spLocks noGrp="1"/>
          </p:cNvSpPr>
          <p:nvPr>
            <p:ph type="ftr" sz="quarter" idx="11"/>
          </p:nvPr>
        </p:nvSpPr>
        <p:spPr/>
        <p:txBody>
          <a:bodyPr/>
          <a:lstStyle/>
          <a:p>
            <a:r>
              <a:rPr lang="en-US" dirty="0" smtClean="0"/>
              <a:t>www.vyomwork.com</a:t>
            </a:r>
            <a:endParaRPr lang="en-US" dirty="0"/>
          </a:p>
        </p:txBody>
      </p:sp>
      <p:sp>
        <p:nvSpPr>
          <p:cNvPr id="5" name="Slide Number Placeholder 4"/>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90589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8F1FC-0A6B-4E1B-B2AF-9469623912BF}" type="datetime1">
              <a:rPr lang="en-US" smtClean="0"/>
              <a:t>3/29/2017</a:t>
            </a:fld>
            <a:endParaRPr lang="en-US" dirty="0"/>
          </a:p>
        </p:txBody>
      </p:sp>
      <p:sp>
        <p:nvSpPr>
          <p:cNvPr id="3" name="Footer Placeholder 2"/>
          <p:cNvSpPr>
            <a:spLocks noGrp="1"/>
          </p:cNvSpPr>
          <p:nvPr>
            <p:ph type="ftr" sz="quarter" idx="11"/>
          </p:nvPr>
        </p:nvSpPr>
        <p:spPr/>
        <p:txBody>
          <a:bodyPr/>
          <a:lstStyle/>
          <a:p>
            <a:r>
              <a:rPr lang="en-US" dirty="0" smtClean="0"/>
              <a:t>www.vyomwork.com</a:t>
            </a:r>
            <a:endParaRPr lang="en-US" dirty="0"/>
          </a:p>
        </p:txBody>
      </p:sp>
      <p:sp>
        <p:nvSpPr>
          <p:cNvPr id="4" name="Slide Number Placeholder 3"/>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9007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0B7D3-6959-466C-83F0-3544744E1485}"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dirty="0" smtClean="0"/>
              <a:t>www.vyomwork.com</a:t>
            </a:r>
            <a:endParaRPr lang="en-US" dirty="0"/>
          </a:p>
        </p:txBody>
      </p:sp>
      <p:sp>
        <p:nvSpPr>
          <p:cNvPr id="7" name="Slide Number Placeholder 6"/>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29238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D259FD-6839-4051-AF28-37316AE7D14E}"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dirty="0" smtClean="0"/>
              <a:t>www.vyomwork.com</a:t>
            </a:r>
            <a:endParaRPr lang="en-US" dirty="0"/>
          </a:p>
        </p:txBody>
      </p:sp>
      <p:sp>
        <p:nvSpPr>
          <p:cNvPr id="7" name="Slide Number Placeholder 6"/>
          <p:cNvSpPr>
            <a:spLocks noGrp="1"/>
          </p:cNvSpPr>
          <p:nvPr>
            <p:ph type="sldNum" sz="quarter" idx="12"/>
          </p:nvPr>
        </p:nvSpPr>
        <p:spPr/>
        <p:txBody>
          <a:bodyPr/>
          <a:lstStyle/>
          <a:p>
            <a:fld id="{78B9F904-FA98-477D-8427-4C9A8D2D3E59}" type="slidenum">
              <a:rPr lang="en-US" smtClean="0"/>
              <a:t>‹#›</a:t>
            </a:fld>
            <a:endParaRPr lang="en-US" dirty="0"/>
          </a:p>
        </p:txBody>
      </p:sp>
    </p:spTree>
    <p:extLst>
      <p:ext uri="{BB962C8B-B14F-4D97-AF65-F5344CB8AC3E}">
        <p14:creationId xmlns:p14="http://schemas.microsoft.com/office/powerpoint/2010/main" val="349817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E5BBD-989A-4DEF-AA98-D1357B9EAA2F}" type="datetime1">
              <a:rPr lang="en-US" smtClean="0"/>
              <a:t>3/29/2017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www.vyomwork.com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9F904-FA98-477D-8427-4C9A8D2D3E59}" type="slidenum">
              <a:rPr lang="en-US" smtClean="0"/>
              <a:t>‹#›</a:t>
            </a:fld>
            <a:endParaRPr lang="en-US" dirty="0"/>
          </a:p>
        </p:txBody>
      </p:sp>
    </p:spTree>
    <p:extLst>
      <p:ext uri="{BB962C8B-B14F-4D97-AF65-F5344CB8AC3E}">
        <p14:creationId xmlns:p14="http://schemas.microsoft.com/office/powerpoint/2010/main" val="258784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yomWork.jpg"/>
          <p:cNvPicPr>
            <a:picLocks noChangeAspect="1"/>
          </p:cNvPicPr>
          <p:nvPr/>
        </p:nvPicPr>
        <p:blipFill>
          <a:blip r:embed="rId2"/>
          <a:stretch>
            <a:fillRect/>
          </a:stretch>
        </p:blipFill>
        <p:spPr>
          <a:xfrm>
            <a:off x="3275164" y="311392"/>
            <a:ext cx="5260650" cy="1276354"/>
          </a:xfrm>
          <a:prstGeom prst="rect">
            <a:avLst/>
          </a:prstGeom>
        </p:spPr>
      </p:pic>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4" name="Slide Number Placeholder 3"/>
          <p:cNvSpPr>
            <a:spLocks noGrp="1"/>
          </p:cNvSpPr>
          <p:nvPr>
            <p:ph type="sldNum" sz="quarter" idx="12"/>
          </p:nvPr>
        </p:nvSpPr>
        <p:spPr/>
        <p:txBody>
          <a:bodyPr/>
          <a:lstStyle/>
          <a:p>
            <a:fld id="{5CA96B8C-D304-4E2F-A90E-ABA59458EE2F}" type="slidenum">
              <a:rPr lang="en-US" smtClean="0"/>
              <a:t>1</a:t>
            </a:fld>
            <a:endParaRPr lang="en-US" dirty="0"/>
          </a:p>
        </p:txBody>
      </p:sp>
      <p:pic>
        <p:nvPicPr>
          <p:cNvPr id="6" name="Picture 5"/>
          <p:cNvPicPr>
            <a:picLocks noChangeAspect="1"/>
          </p:cNvPicPr>
          <p:nvPr/>
        </p:nvPicPr>
        <p:blipFill>
          <a:blip r:embed="rId3"/>
          <a:stretch>
            <a:fillRect/>
          </a:stretch>
        </p:blipFill>
        <p:spPr>
          <a:xfrm>
            <a:off x="2738487" y="1945555"/>
            <a:ext cx="6715026" cy="3648642"/>
          </a:xfrm>
          <a:prstGeom prst="rect">
            <a:avLst/>
          </a:prstGeom>
        </p:spPr>
      </p:pic>
    </p:spTree>
    <p:extLst>
      <p:ext uri="{BB962C8B-B14F-4D97-AF65-F5344CB8AC3E}">
        <p14:creationId xmlns:p14="http://schemas.microsoft.com/office/powerpoint/2010/main" val="2858708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Advantages of Git</a:t>
            </a:r>
          </a:p>
          <a:p>
            <a:pPr algn="just">
              <a:buClr>
                <a:schemeClr val="accent3">
                  <a:lumMod val="50000"/>
                </a:schemeClr>
              </a:buClr>
            </a:pPr>
            <a:r>
              <a:rPr lang="en-US" b="1" dirty="0" smtClean="0">
                <a:solidFill>
                  <a:schemeClr val="accent1">
                    <a:lumMod val="50000"/>
                  </a:schemeClr>
                </a:solidFill>
              </a:rPr>
              <a:t>Free and open source</a:t>
            </a:r>
          </a:p>
          <a:p>
            <a:pPr algn="just">
              <a:buClr>
                <a:schemeClr val="accent3">
                  <a:lumMod val="50000"/>
                </a:schemeClr>
              </a:buClr>
            </a:pPr>
            <a:r>
              <a:rPr lang="en-US" dirty="0" smtClean="0">
                <a:solidFill>
                  <a:schemeClr val="accent1">
                    <a:lumMod val="50000"/>
                  </a:schemeClr>
                </a:solidFill>
              </a:rPr>
              <a:t>Git is released under GPL’s open source license. It is available freely over the internet. </a:t>
            </a:r>
          </a:p>
          <a:p>
            <a:pPr algn="just">
              <a:buClr>
                <a:schemeClr val="accent3">
                  <a:lumMod val="50000"/>
                </a:schemeClr>
              </a:buClr>
            </a:pPr>
            <a:r>
              <a:rPr lang="en-US" dirty="0" smtClean="0">
                <a:solidFill>
                  <a:schemeClr val="accent1">
                    <a:lumMod val="50000"/>
                  </a:schemeClr>
                </a:solidFill>
              </a:rPr>
              <a:t>You can use Git to manage property projects without paying a single penny.</a:t>
            </a:r>
          </a:p>
          <a:p>
            <a:pPr algn="just">
              <a:buClr>
                <a:schemeClr val="accent3">
                  <a:lumMod val="50000"/>
                </a:schemeClr>
              </a:buClr>
            </a:pPr>
            <a:r>
              <a:rPr lang="en-US" dirty="0" smtClean="0">
                <a:solidFill>
                  <a:schemeClr val="accent1">
                    <a:lumMod val="50000"/>
                  </a:schemeClr>
                </a:solidFill>
              </a:rPr>
              <a:t>As it is an open source, you can download its source code and also perform changes according to your requirements.</a:t>
            </a:r>
          </a:p>
          <a:p>
            <a:pPr algn="just">
              <a:buClr>
                <a:schemeClr val="accent3">
                  <a:lumMod val="50000"/>
                </a:schemeClr>
              </a:buClr>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10</a:t>
            </a:fld>
            <a:endParaRPr lang="en-US" dirty="0"/>
          </a:p>
        </p:txBody>
      </p:sp>
    </p:spTree>
    <p:extLst>
      <p:ext uri="{BB962C8B-B14F-4D97-AF65-F5344CB8AC3E}">
        <p14:creationId xmlns:p14="http://schemas.microsoft.com/office/powerpoint/2010/main" val="4169883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Fast and small</a:t>
            </a:r>
          </a:p>
          <a:p>
            <a:pPr algn="just">
              <a:buClr>
                <a:schemeClr val="accent3">
                  <a:lumMod val="50000"/>
                </a:schemeClr>
              </a:buClr>
            </a:pPr>
            <a:r>
              <a:rPr lang="en-US" dirty="0" smtClean="0">
                <a:solidFill>
                  <a:schemeClr val="accent1">
                    <a:lumMod val="50000"/>
                  </a:schemeClr>
                </a:solidFill>
              </a:rPr>
              <a:t>As most of the operations are performed locally, it gives a huge benefit in terms of speed. </a:t>
            </a:r>
          </a:p>
          <a:p>
            <a:pPr algn="just">
              <a:buClr>
                <a:schemeClr val="accent3">
                  <a:lumMod val="50000"/>
                </a:schemeClr>
              </a:buClr>
            </a:pPr>
            <a:r>
              <a:rPr lang="en-US" dirty="0" smtClean="0">
                <a:solidFill>
                  <a:schemeClr val="accent1">
                    <a:lumMod val="50000"/>
                  </a:schemeClr>
                </a:solidFill>
              </a:rPr>
              <a:t>Git does not rely on the central server; that is why, there is no need to interact with the remote server for every operation. </a:t>
            </a:r>
          </a:p>
          <a:p>
            <a:pPr algn="just">
              <a:buClr>
                <a:schemeClr val="accent3">
                  <a:lumMod val="50000"/>
                </a:schemeClr>
              </a:buClr>
            </a:pPr>
            <a:r>
              <a:rPr lang="en-US" dirty="0" smtClean="0">
                <a:solidFill>
                  <a:schemeClr val="accent1">
                    <a:lumMod val="50000"/>
                  </a:schemeClr>
                </a:solidFill>
              </a:rPr>
              <a:t>The core part of Git is written in C, which avoids runtime overheads associated with other high-level languages.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11</a:t>
            </a:fld>
            <a:endParaRPr lang="en-US" dirty="0"/>
          </a:p>
        </p:txBody>
      </p:sp>
    </p:spTree>
    <p:extLst>
      <p:ext uri="{BB962C8B-B14F-4D97-AF65-F5344CB8AC3E}">
        <p14:creationId xmlns:p14="http://schemas.microsoft.com/office/powerpoint/2010/main" val="168747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Though Git mirrors entire repository, the size of the data on the client side is small. </a:t>
            </a:r>
          </a:p>
          <a:p>
            <a:pPr algn="just">
              <a:buClr>
                <a:schemeClr val="accent3">
                  <a:lumMod val="50000"/>
                </a:schemeClr>
              </a:buClr>
            </a:pPr>
            <a:r>
              <a:rPr lang="en-US" dirty="0" smtClean="0">
                <a:solidFill>
                  <a:schemeClr val="accent1">
                    <a:lumMod val="50000"/>
                  </a:schemeClr>
                </a:solidFill>
              </a:rPr>
              <a:t>This illustrates the efficiency of Git at compressing and storing data on the client side.</a:t>
            </a:r>
          </a:p>
          <a:p>
            <a:pPr algn="just">
              <a:buClr>
                <a:schemeClr val="accent3">
                  <a:lumMod val="50000"/>
                </a:schemeClr>
              </a:buClr>
            </a:pPr>
            <a:r>
              <a:rPr lang="en-US" b="1" dirty="0" smtClean="0">
                <a:solidFill>
                  <a:schemeClr val="accent1">
                    <a:lumMod val="50000"/>
                  </a:schemeClr>
                </a:solidFill>
              </a:rPr>
              <a:t>Implicit backup</a:t>
            </a:r>
          </a:p>
          <a:p>
            <a:pPr algn="just">
              <a:buClr>
                <a:schemeClr val="accent3">
                  <a:lumMod val="50000"/>
                </a:schemeClr>
              </a:buClr>
            </a:pPr>
            <a:r>
              <a:rPr lang="en-US" dirty="0" smtClean="0">
                <a:solidFill>
                  <a:schemeClr val="accent1">
                    <a:lumMod val="50000"/>
                  </a:schemeClr>
                </a:solidFill>
              </a:rPr>
              <a:t>The chances of losing data are very rare when there are multiple copies of it. </a:t>
            </a:r>
          </a:p>
          <a:p>
            <a:pPr algn="just">
              <a:buClr>
                <a:schemeClr val="accent3">
                  <a:lumMod val="50000"/>
                </a:schemeClr>
              </a:buClr>
            </a:pPr>
            <a:r>
              <a:rPr lang="en-US" dirty="0" smtClean="0">
                <a:solidFill>
                  <a:schemeClr val="accent1">
                    <a:lumMod val="50000"/>
                  </a:schemeClr>
                </a:solidFill>
              </a:rPr>
              <a:t>Data present on any client side mirrors the repository, hence it can be used in the event of a crash or disk corruption.</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12</a:t>
            </a:fld>
            <a:endParaRPr lang="en-US" dirty="0"/>
          </a:p>
        </p:txBody>
      </p:sp>
    </p:spTree>
    <p:extLst>
      <p:ext uri="{BB962C8B-B14F-4D97-AF65-F5344CB8AC3E}">
        <p14:creationId xmlns:p14="http://schemas.microsoft.com/office/powerpoint/2010/main" val="883724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Security</a:t>
            </a:r>
          </a:p>
          <a:p>
            <a:pPr algn="just">
              <a:buClr>
                <a:schemeClr val="accent3">
                  <a:lumMod val="50000"/>
                </a:schemeClr>
              </a:buClr>
            </a:pPr>
            <a:r>
              <a:rPr lang="en-US" dirty="0" smtClean="0">
                <a:solidFill>
                  <a:schemeClr val="accent1">
                    <a:lumMod val="50000"/>
                  </a:schemeClr>
                </a:solidFill>
              </a:rPr>
              <a:t>Git uses a common cryptographic hash function called secure hash function (SHA1), to name and identify objects within its database. </a:t>
            </a:r>
          </a:p>
          <a:p>
            <a:pPr algn="just">
              <a:buClr>
                <a:schemeClr val="accent3">
                  <a:lumMod val="50000"/>
                </a:schemeClr>
              </a:buClr>
            </a:pPr>
            <a:r>
              <a:rPr lang="en-US" dirty="0" smtClean="0">
                <a:solidFill>
                  <a:schemeClr val="accent1">
                    <a:lumMod val="50000"/>
                  </a:schemeClr>
                </a:solidFill>
              </a:rPr>
              <a:t>Every file and commit is check-summed and retrieved by its checksum at the time of checkout. </a:t>
            </a:r>
          </a:p>
          <a:p>
            <a:pPr algn="just">
              <a:buClr>
                <a:schemeClr val="accent3">
                  <a:lumMod val="50000"/>
                </a:schemeClr>
              </a:buClr>
            </a:pPr>
            <a:r>
              <a:rPr lang="en-US" dirty="0" smtClean="0">
                <a:solidFill>
                  <a:schemeClr val="accent1">
                    <a:lumMod val="50000"/>
                  </a:schemeClr>
                </a:solidFill>
              </a:rPr>
              <a:t>It implies that, it is impossible to change file, date, and commit message and any other data from the Git database without knowing Git.</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13</a:t>
            </a:fld>
            <a:endParaRPr lang="en-US" dirty="0"/>
          </a:p>
        </p:txBody>
      </p:sp>
    </p:spTree>
    <p:extLst>
      <p:ext uri="{BB962C8B-B14F-4D97-AF65-F5344CB8AC3E}">
        <p14:creationId xmlns:p14="http://schemas.microsoft.com/office/powerpoint/2010/main" val="17188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No need of powerful hardware</a:t>
            </a:r>
          </a:p>
          <a:p>
            <a:pPr algn="just">
              <a:buClr>
                <a:schemeClr val="accent3">
                  <a:lumMod val="50000"/>
                </a:schemeClr>
              </a:buClr>
            </a:pPr>
            <a:r>
              <a:rPr lang="en-US" dirty="0" smtClean="0">
                <a:solidFill>
                  <a:schemeClr val="accent1">
                    <a:lumMod val="50000"/>
                  </a:schemeClr>
                </a:solidFill>
              </a:rPr>
              <a:t>In case of CVCS, the central server needs to be powerful enough to serve requests of the entire team.</a:t>
            </a:r>
          </a:p>
          <a:p>
            <a:pPr algn="just">
              <a:buClr>
                <a:schemeClr val="accent3">
                  <a:lumMod val="50000"/>
                </a:schemeClr>
              </a:buClr>
            </a:pPr>
            <a:r>
              <a:rPr lang="en-US" dirty="0" smtClean="0">
                <a:solidFill>
                  <a:schemeClr val="accent1">
                    <a:lumMod val="50000"/>
                  </a:schemeClr>
                </a:solidFill>
              </a:rPr>
              <a:t>For smaller teams, it is not an issue, but as the team size grows, the hardware limitations of the server can be a performance bottleneck. </a:t>
            </a:r>
          </a:p>
          <a:p>
            <a:pPr algn="just">
              <a:buClr>
                <a:schemeClr val="accent3">
                  <a:lumMod val="50000"/>
                </a:schemeClr>
              </a:buClr>
            </a:pPr>
            <a:r>
              <a:rPr lang="en-US" dirty="0" smtClean="0">
                <a:solidFill>
                  <a:schemeClr val="accent1">
                    <a:lumMod val="50000"/>
                  </a:schemeClr>
                </a:solidFill>
              </a:rPr>
              <a:t>In case of DVCS, developers don’t interact with the server unless they need to push or pull changes.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14</a:t>
            </a:fld>
            <a:endParaRPr lang="en-US" dirty="0"/>
          </a:p>
        </p:txBody>
      </p:sp>
    </p:spTree>
    <p:extLst>
      <p:ext uri="{BB962C8B-B14F-4D97-AF65-F5344CB8AC3E}">
        <p14:creationId xmlns:p14="http://schemas.microsoft.com/office/powerpoint/2010/main" val="298317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Advantages of Git</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All the heavy lifting happens on the client side, so the server hardware can be very simple indeed.</a:t>
            </a:r>
          </a:p>
          <a:p>
            <a:pPr algn="just">
              <a:buClr>
                <a:schemeClr val="accent3">
                  <a:lumMod val="50000"/>
                </a:schemeClr>
              </a:buClr>
            </a:pPr>
            <a:r>
              <a:rPr lang="en-US" b="1" dirty="0" smtClean="0">
                <a:solidFill>
                  <a:schemeClr val="accent1">
                    <a:lumMod val="50000"/>
                  </a:schemeClr>
                </a:solidFill>
              </a:rPr>
              <a:t>Easier branching</a:t>
            </a:r>
          </a:p>
          <a:p>
            <a:pPr algn="just">
              <a:buClr>
                <a:schemeClr val="accent3">
                  <a:lumMod val="50000"/>
                </a:schemeClr>
              </a:buClr>
            </a:pPr>
            <a:r>
              <a:rPr lang="en-US" dirty="0" smtClean="0">
                <a:solidFill>
                  <a:schemeClr val="accent1">
                    <a:lumMod val="50000"/>
                  </a:schemeClr>
                </a:solidFill>
              </a:rPr>
              <a:t>CVCS uses cheap copy mechanism, If we create a new branch, it will copy all the codes to the new branch, so it is time-consuming and not efficient.</a:t>
            </a:r>
          </a:p>
          <a:p>
            <a:pPr algn="just">
              <a:buClr>
                <a:schemeClr val="accent3">
                  <a:lumMod val="50000"/>
                </a:schemeClr>
              </a:buClr>
            </a:pPr>
            <a:r>
              <a:rPr lang="en-US" dirty="0" smtClean="0">
                <a:solidFill>
                  <a:schemeClr val="accent1">
                    <a:lumMod val="50000"/>
                  </a:schemeClr>
                </a:solidFill>
              </a:rPr>
              <a:t>Also, deletion and merging of branches in CVCS is complicated and time-consuming. But branch management with Git is very simple. It takes only a few seconds to create, delete, and merge branches.</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15</a:t>
            </a:fld>
            <a:endParaRPr lang="en-US" dirty="0"/>
          </a:p>
        </p:txBody>
      </p:sp>
    </p:spTree>
    <p:extLst>
      <p:ext uri="{BB962C8B-B14F-4D97-AF65-F5344CB8AC3E}">
        <p14:creationId xmlns:p14="http://schemas.microsoft.com/office/powerpoint/2010/main" val="39169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DVCS Terminologies</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DVCS Terminologies</a:t>
            </a:r>
          </a:p>
          <a:p>
            <a:pPr algn="just">
              <a:buClr>
                <a:schemeClr val="accent3">
                  <a:lumMod val="50000"/>
                </a:schemeClr>
              </a:buClr>
            </a:pPr>
            <a:r>
              <a:rPr lang="en-US" b="1" dirty="0" smtClean="0">
                <a:solidFill>
                  <a:schemeClr val="accent1">
                    <a:lumMod val="50000"/>
                  </a:schemeClr>
                </a:solidFill>
              </a:rPr>
              <a:t>Local Repository</a:t>
            </a:r>
          </a:p>
          <a:p>
            <a:pPr algn="just">
              <a:buClr>
                <a:schemeClr val="accent3">
                  <a:lumMod val="50000"/>
                </a:schemeClr>
              </a:buClr>
            </a:pPr>
            <a:r>
              <a:rPr lang="en-US" dirty="0" smtClean="0">
                <a:solidFill>
                  <a:schemeClr val="accent1">
                    <a:lumMod val="50000"/>
                  </a:schemeClr>
                </a:solidFill>
              </a:rPr>
              <a:t>Every VCS tool provides a private workplace as a working copy. </a:t>
            </a:r>
          </a:p>
          <a:p>
            <a:pPr algn="just">
              <a:buClr>
                <a:schemeClr val="accent3">
                  <a:lumMod val="50000"/>
                </a:schemeClr>
              </a:buClr>
            </a:pPr>
            <a:r>
              <a:rPr lang="en-US" dirty="0" smtClean="0">
                <a:solidFill>
                  <a:schemeClr val="accent1">
                    <a:lumMod val="50000"/>
                  </a:schemeClr>
                </a:solidFill>
              </a:rPr>
              <a:t>Developers make changes in their private workplace and after commit, these changes become a part of the repository. </a:t>
            </a:r>
          </a:p>
          <a:p>
            <a:pPr algn="just">
              <a:buClr>
                <a:schemeClr val="accent3">
                  <a:lumMod val="50000"/>
                </a:schemeClr>
              </a:buClr>
            </a:pPr>
            <a:r>
              <a:rPr lang="en-US" dirty="0" smtClean="0">
                <a:solidFill>
                  <a:schemeClr val="accent1">
                    <a:lumMod val="50000"/>
                  </a:schemeClr>
                </a:solidFill>
              </a:rPr>
              <a:t>Git takes it one step further by providing them a private copy of the whole repository.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16</a:t>
            </a:fld>
            <a:endParaRPr lang="en-US" dirty="0"/>
          </a:p>
        </p:txBody>
      </p:sp>
    </p:spTree>
    <p:extLst>
      <p:ext uri="{BB962C8B-B14F-4D97-AF65-F5344CB8AC3E}">
        <p14:creationId xmlns:p14="http://schemas.microsoft.com/office/powerpoint/2010/main" val="116449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DVCS Terminologies</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Users can perform many operations with this repository such as add file, remove file, rename file, move file, commit changes, and many more.</a:t>
            </a:r>
          </a:p>
          <a:p>
            <a:pPr algn="just">
              <a:buClr>
                <a:schemeClr val="accent3">
                  <a:lumMod val="50000"/>
                </a:schemeClr>
              </a:buClr>
            </a:pPr>
            <a:r>
              <a:rPr lang="en-US" b="1" dirty="0" smtClean="0">
                <a:solidFill>
                  <a:schemeClr val="accent1">
                    <a:lumMod val="50000"/>
                  </a:schemeClr>
                </a:solidFill>
              </a:rPr>
              <a:t>Working Directory and Staging Area or Index</a:t>
            </a:r>
          </a:p>
          <a:p>
            <a:pPr algn="just">
              <a:buClr>
                <a:schemeClr val="accent3">
                  <a:lumMod val="50000"/>
                </a:schemeClr>
              </a:buClr>
            </a:pPr>
            <a:r>
              <a:rPr lang="en-US" dirty="0" smtClean="0">
                <a:solidFill>
                  <a:schemeClr val="accent1">
                    <a:lumMod val="50000"/>
                  </a:schemeClr>
                </a:solidFill>
              </a:rPr>
              <a:t>The working directory is the place where files are checked out. </a:t>
            </a:r>
          </a:p>
          <a:p>
            <a:pPr algn="just">
              <a:buClr>
                <a:schemeClr val="accent3">
                  <a:lumMod val="50000"/>
                </a:schemeClr>
              </a:buClr>
            </a:pPr>
            <a:r>
              <a:rPr lang="en-US" dirty="0" smtClean="0">
                <a:solidFill>
                  <a:schemeClr val="accent1">
                    <a:lumMod val="50000"/>
                  </a:schemeClr>
                </a:solidFill>
              </a:rPr>
              <a:t>In other CVCS, developers generally make modifications and commit their changes directly to the repository. But Git uses a different strategy. </a:t>
            </a:r>
          </a:p>
          <a:p>
            <a:pPr algn="just">
              <a:buClr>
                <a:schemeClr val="accent3">
                  <a:lumMod val="50000"/>
                </a:schemeClr>
              </a:buClr>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17</a:t>
            </a:fld>
            <a:endParaRPr lang="en-US" dirty="0"/>
          </a:p>
        </p:txBody>
      </p:sp>
    </p:spTree>
    <p:extLst>
      <p:ext uri="{BB962C8B-B14F-4D97-AF65-F5344CB8AC3E}">
        <p14:creationId xmlns:p14="http://schemas.microsoft.com/office/powerpoint/2010/main" val="1918591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DVCS Terminologies</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Git doesn’t track each and every modified file. Whenever you do commit an operation, Git looks for the files present in the staging area. </a:t>
            </a:r>
          </a:p>
          <a:p>
            <a:pPr algn="just">
              <a:buClr>
                <a:schemeClr val="accent3">
                  <a:lumMod val="50000"/>
                </a:schemeClr>
              </a:buClr>
            </a:pPr>
            <a:r>
              <a:rPr lang="en-US" dirty="0" smtClean="0">
                <a:solidFill>
                  <a:schemeClr val="accent1">
                    <a:lumMod val="50000"/>
                  </a:schemeClr>
                </a:solidFill>
              </a:rPr>
              <a:t>Only those files present in the staging area are considered for commit and not all the modified files.</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18</a:t>
            </a:fld>
            <a:endParaRPr lang="en-US" dirty="0"/>
          </a:p>
        </p:txBody>
      </p:sp>
    </p:spTree>
    <p:extLst>
      <p:ext uri="{BB962C8B-B14F-4D97-AF65-F5344CB8AC3E}">
        <p14:creationId xmlns:p14="http://schemas.microsoft.com/office/powerpoint/2010/main" val="573748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GitHub</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GitHub</a:t>
            </a:r>
          </a:p>
          <a:p>
            <a:pPr algn="just">
              <a:buClr>
                <a:schemeClr val="accent3">
                  <a:lumMod val="50000"/>
                </a:schemeClr>
              </a:buClr>
            </a:pPr>
            <a:r>
              <a:rPr lang="en-US" dirty="0" smtClean="0">
                <a:solidFill>
                  <a:schemeClr val="accent1">
                    <a:lumMod val="50000"/>
                  </a:schemeClr>
                </a:solidFill>
              </a:rPr>
              <a:t>Development of the GitHub platform began on 1 October 2007. </a:t>
            </a:r>
          </a:p>
          <a:p>
            <a:pPr algn="just">
              <a:buClr>
                <a:schemeClr val="accent3">
                  <a:lumMod val="50000"/>
                </a:schemeClr>
              </a:buClr>
            </a:pPr>
            <a:r>
              <a:rPr lang="en-US" dirty="0" smtClean="0">
                <a:solidFill>
                  <a:schemeClr val="accent1">
                    <a:lumMod val="50000"/>
                  </a:schemeClr>
                </a:solidFill>
              </a:rPr>
              <a:t>The site was launched in April 2008 by Tom Preston-Werner, Chris Wanstrath, and PJ Hyett after it had been made available for a few months prior as a beta release.</a:t>
            </a:r>
          </a:p>
          <a:p>
            <a:pPr algn="just">
              <a:buClr>
                <a:schemeClr val="accent3">
                  <a:lumMod val="50000"/>
                </a:schemeClr>
              </a:buClr>
            </a:pPr>
            <a:r>
              <a:rPr lang="en-US" dirty="0" smtClean="0">
                <a:solidFill>
                  <a:schemeClr val="accent1">
                    <a:lumMod val="50000"/>
                  </a:schemeClr>
                </a:solidFill>
              </a:rPr>
              <a:t>Projects on GitHub can be accessed and manipulated using the standard Git command-line interface and all of the standard Git commands work with it.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19</a:t>
            </a:fld>
            <a:endParaRPr lang="en-US" dirty="0"/>
          </a:p>
        </p:txBody>
      </p:sp>
    </p:spTree>
    <p:extLst>
      <p:ext uri="{BB962C8B-B14F-4D97-AF65-F5344CB8AC3E}">
        <p14:creationId xmlns:p14="http://schemas.microsoft.com/office/powerpoint/2010/main" val="4166551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What is GitHub ?</a:t>
            </a:r>
          </a:p>
          <a:p>
            <a:pPr algn="just">
              <a:buClr>
                <a:schemeClr val="accent3">
                  <a:lumMod val="50000"/>
                </a:schemeClr>
              </a:buClr>
            </a:pPr>
            <a:r>
              <a:rPr lang="en-US" dirty="0" smtClean="0">
                <a:solidFill>
                  <a:schemeClr val="accent1">
                    <a:lumMod val="50000"/>
                  </a:schemeClr>
                </a:solidFill>
              </a:rPr>
              <a:t>GitHub is a web-based Git or version control repository and Internet hosting service.</a:t>
            </a:r>
          </a:p>
          <a:p>
            <a:pPr algn="just">
              <a:buClr>
                <a:schemeClr val="accent3">
                  <a:lumMod val="50000"/>
                </a:schemeClr>
              </a:buClr>
            </a:pPr>
            <a:r>
              <a:rPr lang="en-US" dirty="0" smtClean="0">
                <a:solidFill>
                  <a:schemeClr val="accent1">
                    <a:lumMod val="50000"/>
                  </a:schemeClr>
                </a:solidFill>
              </a:rPr>
              <a:t>It offers all of the distributed version control and source code management (SCM) functionality of Git as well as adding its own features. </a:t>
            </a:r>
          </a:p>
          <a:p>
            <a:pPr algn="just">
              <a:buClr>
                <a:schemeClr val="accent3">
                  <a:lumMod val="50000"/>
                </a:schemeClr>
              </a:buClr>
            </a:pPr>
            <a:r>
              <a:rPr lang="en-US" dirty="0" smtClean="0">
                <a:solidFill>
                  <a:schemeClr val="accent1">
                    <a:lumMod val="50000"/>
                  </a:schemeClr>
                </a:solidFill>
              </a:rPr>
              <a:t>It provides access control and several collaboration features such as bug tracking, feature requests, task management, and wikis for every project.</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a:t>
            </a:fld>
            <a:endParaRPr lang="en-US" dirty="0"/>
          </a:p>
        </p:txBody>
      </p:sp>
    </p:spTree>
    <p:extLst>
      <p:ext uri="{BB962C8B-B14F-4D97-AF65-F5344CB8AC3E}">
        <p14:creationId xmlns:p14="http://schemas.microsoft.com/office/powerpoint/2010/main" val="111623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GitHub</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GitHub also allows registered and non-registered users to browse public repositories on the site. </a:t>
            </a:r>
          </a:p>
          <a:p>
            <a:pPr algn="just">
              <a:buClr>
                <a:schemeClr val="accent3">
                  <a:lumMod val="50000"/>
                </a:schemeClr>
              </a:buClr>
            </a:pPr>
            <a:r>
              <a:rPr lang="en-US" dirty="0" smtClean="0">
                <a:solidFill>
                  <a:schemeClr val="accent1">
                    <a:lumMod val="50000"/>
                  </a:schemeClr>
                </a:solidFill>
              </a:rPr>
              <a:t>Multiple desktop clients and Git plugins have also been created by GitHub and other third parties that integrate with the platform.</a:t>
            </a:r>
          </a:p>
          <a:p>
            <a:pPr algn="just">
              <a:buClr>
                <a:schemeClr val="accent3">
                  <a:lumMod val="50000"/>
                </a:schemeClr>
              </a:buClr>
            </a:pPr>
            <a:r>
              <a:rPr lang="en-US" dirty="0" smtClean="0">
                <a:solidFill>
                  <a:schemeClr val="accent1">
                    <a:lumMod val="50000"/>
                  </a:schemeClr>
                </a:solidFill>
              </a:rPr>
              <a:t>The site provides social networking-like functions such as feeds, followers, wikis (using wiki software called Gollum) and a social network graph to display</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20</a:t>
            </a:fld>
            <a:endParaRPr lang="en-US" dirty="0"/>
          </a:p>
        </p:txBody>
      </p:sp>
    </p:spTree>
    <p:extLst>
      <p:ext uri="{BB962C8B-B14F-4D97-AF65-F5344CB8AC3E}">
        <p14:creationId xmlns:p14="http://schemas.microsoft.com/office/powerpoint/2010/main" val="1331939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GitHub</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how developers work on their versions ("forks") of a repository and what fork (and branch within that fork) is newest.</a:t>
            </a:r>
          </a:p>
          <a:p>
            <a:pPr algn="just">
              <a:buClr>
                <a:schemeClr val="accent3">
                  <a:lumMod val="50000"/>
                </a:schemeClr>
              </a:buClr>
            </a:pPr>
            <a:r>
              <a:rPr lang="en-US" dirty="0" smtClean="0">
                <a:solidFill>
                  <a:schemeClr val="accent1">
                    <a:lumMod val="50000"/>
                  </a:schemeClr>
                </a:solidFill>
              </a:rPr>
              <a:t>A user must create an account in order to contribute content to the site, but public repositories can be browsed and downloaded by anyone. </a:t>
            </a:r>
          </a:p>
          <a:p>
            <a:pPr algn="just">
              <a:buClr>
                <a:schemeClr val="accent3">
                  <a:lumMod val="50000"/>
                </a:schemeClr>
              </a:buClr>
            </a:pPr>
            <a:r>
              <a:rPr lang="en-US" dirty="0" smtClean="0">
                <a:solidFill>
                  <a:schemeClr val="accent1">
                    <a:lumMod val="50000"/>
                  </a:schemeClr>
                </a:solidFill>
              </a:rPr>
              <a:t>With a registered user account, users are able to discuss, manage, create repositories, submit contributions to others' repositories, and review changes to code.</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21</a:t>
            </a:fld>
            <a:endParaRPr lang="en-US" dirty="0"/>
          </a:p>
        </p:txBody>
      </p:sp>
    </p:spTree>
    <p:extLst>
      <p:ext uri="{BB962C8B-B14F-4D97-AF65-F5344CB8AC3E}">
        <p14:creationId xmlns:p14="http://schemas.microsoft.com/office/powerpoint/2010/main" val="1756212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GitHub</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The software that runs GitHub was written using Ruby on Rails and Erlang by GitHub, Inc. developers Chris Wanstrath,PJ Hyett, and Tom Preston-Werner.</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22</a:t>
            </a:fld>
            <a:endParaRPr lang="en-US" dirty="0"/>
          </a:p>
        </p:txBody>
      </p:sp>
    </p:spTree>
    <p:extLst>
      <p:ext uri="{BB962C8B-B14F-4D97-AF65-F5344CB8AC3E}">
        <p14:creationId xmlns:p14="http://schemas.microsoft.com/office/powerpoint/2010/main" val="3139753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Scope</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Scope</a:t>
            </a:r>
          </a:p>
          <a:p>
            <a:pPr algn="just">
              <a:buClr>
                <a:schemeClr val="accent3">
                  <a:lumMod val="50000"/>
                </a:schemeClr>
              </a:buClr>
            </a:pPr>
            <a:r>
              <a:rPr lang="en-US" dirty="0" smtClean="0">
                <a:solidFill>
                  <a:schemeClr val="accent1">
                    <a:lumMod val="50000"/>
                  </a:schemeClr>
                </a:solidFill>
              </a:rPr>
              <a:t>GitHub is mostly used for code.</a:t>
            </a:r>
          </a:p>
          <a:p>
            <a:pPr algn="just">
              <a:buClr>
                <a:schemeClr val="accent3">
                  <a:lumMod val="50000"/>
                </a:schemeClr>
              </a:buClr>
            </a:pPr>
            <a:r>
              <a:rPr lang="en-US" dirty="0" smtClean="0">
                <a:solidFill>
                  <a:schemeClr val="accent1">
                    <a:lumMod val="50000"/>
                  </a:schemeClr>
                </a:solidFill>
              </a:rPr>
              <a:t>In addition to source code, GitHub supports the following formats and features:</a:t>
            </a:r>
          </a:p>
          <a:p>
            <a:pPr algn="just">
              <a:buClr>
                <a:schemeClr val="accent3">
                  <a:lumMod val="50000"/>
                </a:schemeClr>
              </a:buClr>
            </a:pPr>
            <a:r>
              <a:rPr lang="en-US" dirty="0" smtClean="0">
                <a:solidFill>
                  <a:schemeClr val="accent1">
                    <a:lumMod val="50000"/>
                  </a:schemeClr>
                </a:solidFill>
              </a:rPr>
              <a:t>Documentation, including automatically rendered README files in a variety of Markdown-like file formats (see README files on GitHub)</a:t>
            </a:r>
          </a:p>
          <a:p>
            <a:pPr algn="just">
              <a:buClr>
                <a:schemeClr val="accent3">
                  <a:lumMod val="50000"/>
                </a:schemeClr>
              </a:buClr>
            </a:pPr>
            <a:r>
              <a:rPr lang="en-US" dirty="0" smtClean="0">
                <a:solidFill>
                  <a:schemeClr val="accent1">
                    <a:lumMod val="50000"/>
                  </a:schemeClr>
                </a:solidFill>
              </a:rPr>
              <a:t>Issue tracking (including feature requests) with labels, milestones, assignees and a search engine</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23</a:t>
            </a:fld>
            <a:endParaRPr lang="en-US" dirty="0"/>
          </a:p>
        </p:txBody>
      </p:sp>
    </p:spTree>
    <p:extLst>
      <p:ext uri="{BB962C8B-B14F-4D97-AF65-F5344CB8AC3E}">
        <p14:creationId xmlns:p14="http://schemas.microsoft.com/office/powerpoint/2010/main" val="2749228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Scope</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Wikis</a:t>
            </a:r>
          </a:p>
          <a:p>
            <a:pPr algn="just">
              <a:buClr>
                <a:schemeClr val="accent3">
                  <a:lumMod val="50000"/>
                </a:schemeClr>
              </a:buClr>
            </a:pPr>
            <a:r>
              <a:rPr lang="en-US" dirty="0" smtClean="0">
                <a:solidFill>
                  <a:schemeClr val="accent1">
                    <a:lumMod val="50000"/>
                  </a:schemeClr>
                </a:solidFill>
              </a:rPr>
              <a:t>Pull requests with code review and comments</a:t>
            </a:r>
          </a:p>
          <a:p>
            <a:pPr algn="just">
              <a:buClr>
                <a:schemeClr val="accent3">
                  <a:lumMod val="50000"/>
                </a:schemeClr>
              </a:buClr>
            </a:pPr>
            <a:r>
              <a:rPr lang="en-US" dirty="0" smtClean="0">
                <a:solidFill>
                  <a:schemeClr val="accent1">
                    <a:lumMod val="50000"/>
                  </a:schemeClr>
                </a:solidFill>
              </a:rPr>
              <a:t>Commits history</a:t>
            </a:r>
          </a:p>
          <a:p>
            <a:pPr algn="just">
              <a:buClr>
                <a:schemeClr val="accent3">
                  <a:lumMod val="50000"/>
                </a:schemeClr>
              </a:buClr>
            </a:pPr>
            <a:r>
              <a:rPr lang="en-US" dirty="0" smtClean="0">
                <a:solidFill>
                  <a:schemeClr val="accent1">
                    <a:lumMod val="50000"/>
                  </a:schemeClr>
                </a:solidFill>
              </a:rPr>
              <a:t>Graphs: pulse, contributors, commits, code frequency, punch card, network, members</a:t>
            </a:r>
          </a:p>
          <a:p>
            <a:pPr algn="just">
              <a:buClr>
                <a:schemeClr val="accent3">
                  <a:lumMod val="50000"/>
                </a:schemeClr>
              </a:buClr>
            </a:pPr>
            <a:r>
              <a:rPr lang="en-US" dirty="0" smtClean="0">
                <a:solidFill>
                  <a:schemeClr val="accent1">
                    <a:lumMod val="50000"/>
                  </a:schemeClr>
                </a:solidFill>
              </a:rPr>
              <a:t>Integrations Directory</a:t>
            </a:r>
          </a:p>
          <a:p>
            <a:pPr algn="just">
              <a:buClr>
                <a:schemeClr val="accent3">
                  <a:lumMod val="50000"/>
                </a:schemeClr>
              </a:buClr>
            </a:pPr>
            <a:r>
              <a:rPr lang="en-US" dirty="0" smtClean="0">
                <a:solidFill>
                  <a:schemeClr val="accent1">
                    <a:lumMod val="50000"/>
                  </a:schemeClr>
                </a:solidFill>
              </a:rPr>
              <a:t>Unified and split diffs</a:t>
            </a:r>
          </a:p>
          <a:p>
            <a:pPr algn="just">
              <a:buClr>
                <a:schemeClr val="accent3">
                  <a:lumMod val="50000"/>
                </a:schemeClr>
              </a:buClr>
            </a:pPr>
            <a:r>
              <a:rPr lang="en-US" dirty="0" smtClean="0">
                <a:solidFill>
                  <a:schemeClr val="accent1">
                    <a:lumMod val="50000"/>
                  </a:schemeClr>
                </a:solidFill>
              </a:rPr>
              <a:t>Email notifications</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24</a:t>
            </a:fld>
            <a:endParaRPr lang="en-US" dirty="0"/>
          </a:p>
        </p:txBody>
      </p:sp>
    </p:spTree>
    <p:extLst>
      <p:ext uri="{BB962C8B-B14F-4D97-AF65-F5344CB8AC3E}">
        <p14:creationId xmlns:p14="http://schemas.microsoft.com/office/powerpoint/2010/main" val="1477521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Scope</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Option to subscribe someone to notifications by @ mentioning them.</a:t>
            </a:r>
          </a:p>
          <a:p>
            <a:pPr algn="just">
              <a:buClr>
                <a:schemeClr val="accent3">
                  <a:lumMod val="50000"/>
                </a:schemeClr>
              </a:buClr>
            </a:pPr>
            <a:r>
              <a:rPr lang="en-US" dirty="0" smtClean="0">
                <a:solidFill>
                  <a:schemeClr val="accent1">
                    <a:lumMod val="50000"/>
                  </a:schemeClr>
                </a:solidFill>
              </a:rPr>
              <a:t>Emojis</a:t>
            </a:r>
          </a:p>
          <a:p>
            <a:pPr algn="just">
              <a:buClr>
                <a:schemeClr val="accent3">
                  <a:lumMod val="50000"/>
                </a:schemeClr>
              </a:buClr>
            </a:pPr>
            <a:r>
              <a:rPr lang="en-US" dirty="0" smtClean="0">
                <a:solidFill>
                  <a:schemeClr val="accent1">
                    <a:lumMod val="50000"/>
                  </a:schemeClr>
                </a:solidFill>
              </a:rPr>
              <a:t>GitHub Pages: small websites can be hosted from public repositories on GitHub. The URL format is http://username.github.io.</a:t>
            </a:r>
          </a:p>
          <a:p>
            <a:pPr algn="just">
              <a:buClr>
                <a:schemeClr val="accent3">
                  <a:lumMod val="50000"/>
                </a:schemeClr>
              </a:buClr>
            </a:pPr>
            <a:r>
              <a:rPr lang="en-US" dirty="0" smtClean="0">
                <a:solidFill>
                  <a:schemeClr val="accent1">
                    <a:lumMod val="50000"/>
                  </a:schemeClr>
                </a:solidFill>
              </a:rPr>
              <a:t>Nested task-lists within files</a:t>
            </a:r>
          </a:p>
          <a:p>
            <a:pPr algn="just">
              <a:buClr>
                <a:schemeClr val="accent3">
                  <a:lumMod val="50000"/>
                </a:schemeClr>
              </a:buClr>
            </a:pPr>
            <a:r>
              <a:rPr lang="en-US" dirty="0" smtClean="0">
                <a:solidFill>
                  <a:schemeClr val="accent1">
                    <a:lumMod val="50000"/>
                  </a:schemeClr>
                </a:solidFill>
              </a:rPr>
              <a:t>Visualization of geospatial data</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25</a:t>
            </a:fld>
            <a:endParaRPr lang="en-US" dirty="0"/>
          </a:p>
        </p:txBody>
      </p:sp>
    </p:spTree>
    <p:extLst>
      <p:ext uri="{BB962C8B-B14F-4D97-AF65-F5344CB8AC3E}">
        <p14:creationId xmlns:p14="http://schemas.microsoft.com/office/powerpoint/2010/main" val="258066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algn="just">
              <a:buClr>
                <a:schemeClr val="accent3">
                  <a:lumMod val="50000"/>
                </a:schemeClr>
              </a:buClr>
            </a:pPr>
            <a:r>
              <a:rPr lang="en-US" sz="4000" b="1" dirty="0" smtClean="0">
                <a:solidFill>
                  <a:schemeClr val="accent1">
                    <a:lumMod val="50000"/>
                  </a:schemeClr>
                </a:solidFill>
              </a:rPr>
              <a:t>Scope</a:t>
            </a: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3D render files that can be previewed using a new integrated STL file viewer that displays the files on a "3D canvas". The viewer is powered by WebGL and Three.js.</a:t>
            </a:r>
          </a:p>
          <a:p>
            <a:pPr algn="just">
              <a:buClr>
                <a:schemeClr val="accent3">
                  <a:lumMod val="50000"/>
                </a:schemeClr>
              </a:buClr>
            </a:pPr>
            <a:r>
              <a:rPr lang="en-US" dirty="0" smtClean="0">
                <a:solidFill>
                  <a:schemeClr val="accent1">
                    <a:lumMod val="50000"/>
                  </a:schemeClr>
                </a:solidFill>
              </a:rPr>
              <a:t>Photoshop's native PSD format can be previewed and compared to previous versions of the same file.</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26</a:t>
            </a:fld>
            <a:endParaRPr lang="en-US" dirty="0"/>
          </a:p>
        </p:txBody>
      </p:sp>
    </p:spTree>
    <p:extLst>
      <p:ext uri="{BB962C8B-B14F-4D97-AF65-F5344CB8AC3E}">
        <p14:creationId xmlns:p14="http://schemas.microsoft.com/office/powerpoint/2010/main" val="1117646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GitHub - Account Setup and </a:t>
            </a:r>
            <a:r>
              <a:rPr lang="en-US" b="1" dirty="0" smtClean="0">
                <a:solidFill>
                  <a:schemeClr val="accent1">
                    <a:lumMod val="50000"/>
                  </a:schemeClr>
                </a:solidFill>
              </a:rPr>
              <a:t>Configuration</a:t>
            </a:r>
          </a:p>
          <a:p>
            <a:r>
              <a:rPr lang="en-US" dirty="0">
                <a:solidFill>
                  <a:schemeClr val="accent1">
                    <a:lumMod val="50000"/>
                  </a:schemeClr>
                </a:solidFill>
              </a:rPr>
              <a:t>GitHub is the single largest host for Git repositories, and is the central point of collaboration for millions of developers and projects</a:t>
            </a:r>
            <a:r>
              <a:rPr lang="en-US" dirty="0" smtClean="0">
                <a:solidFill>
                  <a:schemeClr val="accent1">
                    <a:lumMod val="50000"/>
                  </a:schemeClr>
                </a:solidFill>
              </a:rPr>
              <a:t>.</a:t>
            </a:r>
          </a:p>
          <a:p>
            <a:r>
              <a:rPr lang="en-US" dirty="0" smtClean="0">
                <a:solidFill>
                  <a:schemeClr val="accent1">
                    <a:lumMod val="50000"/>
                  </a:schemeClr>
                </a:solidFill>
              </a:rPr>
              <a:t>A </a:t>
            </a:r>
            <a:r>
              <a:rPr lang="en-US" dirty="0">
                <a:solidFill>
                  <a:schemeClr val="accent1">
                    <a:lumMod val="50000"/>
                  </a:schemeClr>
                </a:solidFill>
              </a:rPr>
              <a:t>large percentage of all Git repositories are hosted on GitHub, and many open-source projects use it for Git hosting, issue tracking, code review, and other things</a:t>
            </a:r>
            <a:r>
              <a:rPr lang="en-US" dirty="0" smtClean="0">
                <a:solidFill>
                  <a:schemeClr val="accent1">
                    <a:lumMod val="50000"/>
                  </a:schemeClr>
                </a:solidFill>
              </a:rPr>
              <a:t>.</a:t>
            </a:r>
          </a:p>
          <a:p>
            <a:r>
              <a:rPr lang="en-US" dirty="0" smtClean="0">
                <a:solidFill>
                  <a:schemeClr val="accent1">
                    <a:lumMod val="50000"/>
                  </a:schemeClr>
                </a:solidFill>
              </a:rPr>
              <a:t>So </a:t>
            </a:r>
            <a:r>
              <a:rPr lang="en-US" dirty="0">
                <a:solidFill>
                  <a:schemeClr val="accent1">
                    <a:lumMod val="50000"/>
                  </a:schemeClr>
                </a:solidFill>
              </a:rPr>
              <a:t>while it’s not a direct part of the Git open source project, there’s a good chance that you’ll want </a:t>
            </a:r>
            <a:r>
              <a:rPr lang="en-US" dirty="0" smtClean="0">
                <a:solidFill>
                  <a:schemeClr val="accent1">
                    <a:lumMod val="50000"/>
                  </a:schemeClr>
                </a:solidFill>
              </a:rPr>
              <a:t>or</a:t>
            </a:r>
            <a:endParaRPr lang="en-US"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27</a:t>
            </a:fld>
            <a:endParaRPr lang="en-US" dirty="0"/>
          </a:p>
        </p:txBody>
      </p:sp>
    </p:spTree>
    <p:extLst>
      <p:ext uri="{BB962C8B-B14F-4D97-AF65-F5344CB8AC3E}">
        <p14:creationId xmlns:p14="http://schemas.microsoft.com/office/powerpoint/2010/main" val="929287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need to interact with GitHub at some point while using Git professionally.</a:t>
            </a:r>
          </a:p>
          <a:p>
            <a:r>
              <a:rPr lang="en-US" dirty="0" smtClean="0">
                <a:solidFill>
                  <a:schemeClr val="accent1">
                    <a:lumMod val="50000"/>
                  </a:schemeClr>
                </a:solidFill>
              </a:rPr>
              <a:t>In this section We’ll cover signing up for and managing an account, creating and using Git repositories, common workflows to contribute to projects and to accept contributions to yours, GitHub’s programmatic interface and lots of little tips to make your life easier in general.</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28</a:t>
            </a:fld>
            <a:endParaRPr lang="en-US" dirty="0"/>
          </a:p>
        </p:txBody>
      </p:sp>
    </p:spTree>
    <p:extLst>
      <p:ext uri="{BB962C8B-B14F-4D97-AF65-F5344CB8AC3E}">
        <p14:creationId xmlns:p14="http://schemas.microsoft.com/office/powerpoint/2010/main" val="196435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If you are not interested in using GitHub to host your own projects or to collaborate with other projects that are hosted on GitHub, you can safely skip to Git Tools.</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29</a:t>
            </a:fld>
            <a:endParaRPr lang="en-US" dirty="0"/>
          </a:p>
        </p:txBody>
      </p:sp>
    </p:spTree>
    <p:extLst>
      <p:ext uri="{BB962C8B-B14F-4D97-AF65-F5344CB8AC3E}">
        <p14:creationId xmlns:p14="http://schemas.microsoft.com/office/powerpoint/2010/main" val="1148040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GitHub offers both plans for private and free repositories on the same account which are commonly used to host open-source software projects. </a:t>
            </a:r>
          </a:p>
          <a:p>
            <a:pPr algn="just">
              <a:buClr>
                <a:schemeClr val="accent3">
                  <a:lumMod val="50000"/>
                </a:schemeClr>
              </a:buClr>
            </a:pPr>
            <a:r>
              <a:rPr lang="en-US" dirty="0" smtClean="0">
                <a:solidFill>
                  <a:schemeClr val="accent1">
                    <a:lumMod val="50000"/>
                  </a:schemeClr>
                </a:solidFill>
              </a:rPr>
              <a:t>As of April 2016, GitHub reports having more than 14 million users and more than 85.5 million repositories, making it the largest host of source code in the world.</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a:t>
            </a:fld>
            <a:endParaRPr lang="en-US" dirty="0"/>
          </a:p>
        </p:txBody>
      </p:sp>
    </p:spTree>
    <p:extLst>
      <p:ext uri="{BB962C8B-B14F-4D97-AF65-F5344CB8AC3E}">
        <p14:creationId xmlns:p14="http://schemas.microsoft.com/office/powerpoint/2010/main" val="1318680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Account Setup and Configuration</a:t>
            </a:r>
          </a:p>
          <a:p>
            <a:r>
              <a:rPr lang="en-US" dirty="0">
                <a:solidFill>
                  <a:schemeClr val="accent1">
                    <a:lumMod val="50000"/>
                  </a:schemeClr>
                </a:solidFill>
              </a:rPr>
              <a:t>The first thing you need to do is set up a free user account. </a:t>
            </a:r>
            <a:endParaRPr lang="en-US" dirty="0" smtClean="0">
              <a:solidFill>
                <a:schemeClr val="accent1">
                  <a:lumMod val="50000"/>
                </a:schemeClr>
              </a:solidFill>
            </a:endParaRPr>
          </a:p>
          <a:p>
            <a:r>
              <a:rPr lang="en-US" dirty="0" smtClean="0">
                <a:solidFill>
                  <a:schemeClr val="accent1">
                    <a:lumMod val="50000"/>
                  </a:schemeClr>
                </a:solidFill>
              </a:rPr>
              <a:t>Simply </a:t>
            </a:r>
            <a:r>
              <a:rPr lang="en-US" dirty="0">
                <a:solidFill>
                  <a:schemeClr val="accent1">
                    <a:lumMod val="50000"/>
                  </a:schemeClr>
                </a:solidFill>
              </a:rPr>
              <a:t>visit </a:t>
            </a:r>
            <a:r>
              <a:rPr lang="en-US" dirty="0">
                <a:solidFill>
                  <a:schemeClr val="accent1">
                    <a:lumMod val="50000"/>
                  </a:schemeClr>
                </a:solidFill>
                <a:hlinkClick r:id="rId3"/>
              </a:rPr>
              <a:t>https://github.com</a:t>
            </a:r>
            <a:r>
              <a:rPr lang="en-US" dirty="0">
                <a:solidFill>
                  <a:schemeClr val="accent1">
                    <a:lumMod val="50000"/>
                  </a:schemeClr>
                </a:solidFill>
              </a:rPr>
              <a:t>, choose a user name that isn’t already taken, provide an email address and a password, and click the big green “Sign up for GitHub” button.</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30</a:t>
            </a:fld>
            <a:endParaRPr lang="en-US" dirty="0"/>
          </a:p>
        </p:txBody>
      </p:sp>
    </p:spTree>
    <p:extLst>
      <p:ext uri="{BB962C8B-B14F-4D97-AF65-F5344CB8AC3E}">
        <p14:creationId xmlns:p14="http://schemas.microsoft.com/office/powerpoint/2010/main" val="1489917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31</a:t>
            </a:fld>
            <a:endParaRPr lang="en-US" dirty="0"/>
          </a:p>
        </p:txBody>
      </p:sp>
      <p:pic>
        <p:nvPicPr>
          <p:cNvPr id="6" name="Picture 5"/>
          <p:cNvPicPr>
            <a:picLocks noChangeAspect="1"/>
          </p:cNvPicPr>
          <p:nvPr/>
        </p:nvPicPr>
        <p:blipFill>
          <a:blip r:embed="rId3"/>
          <a:stretch>
            <a:fillRect/>
          </a:stretch>
        </p:blipFill>
        <p:spPr>
          <a:xfrm>
            <a:off x="2497159" y="1543207"/>
            <a:ext cx="6396776" cy="4710112"/>
          </a:xfrm>
          <a:prstGeom prst="rect">
            <a:avLst/>
          </a:prstGeom>
        </p:spPr>
      </p:pic>
    </p:spTree>
    <p:extLst>
      <p:ext uri="{BB962C8B-B14F-4D97-AF65-F5344CB8AC3E}">
        <p14:creationId xmlns:p14="http://schemas.microsoft.com/office/powerpoint/2010/main" val="1569865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a:solidFill>
                  <a:schemeClr val="accent1">
                    <a:lumMod val="50000"/>
                  </a:schemeClr>
                </a:solidFill>
              </a:rPr>
              <a:t>The next thing you’ll see is the pricing page for upgraded plans, but it’s safe to ignore this for now. GitHub will send you an email to verify the address you provided</a:t>
            </a:r>
            <a:r>
              <a:rPr lang="en-US" dirty="0" smtClean="0">
                <a:solidFill>
                  <a:schemeClr val="accent1">
                    <a:lumMod val="50000"/>
                  </a:schemeClr>
                </a:solidFill>
              </a:rPr>
              <a:t>.</a:t>
            </a:r>
          </a:p>
          <a:p>
            <a:r>
              <a:rPr lang="en-US" dirty="0">
                <a:solidFill>
                  <a:schemeClr val="accent1">
                    <a:lumMod val="50000"/>
                  </a:schemeClr>
                </a:solidFill>
              </a:rPr>
              <a:t>Clicking the Octocat logo at the top-left of the screen will take you to your dashboard page. You’re now ready to use GitHub</a:t>
            </a:r>
            <a:r>
              <a:rPr lang="en-US" dirty="0" smtClean="0">
                <a:solidFill>
                  <a:schemeClr val="accent1">
                    <a:lumMod val="50000"/>
                  </a:schemeClr>
                </a:solidFill>
              </a:rPr>
              <a:t>.</a:t>
            </a:r>
            <a:r>
              <a:rPr lang="en-US" dirty="0">
                <a:solidFill>
                  <a:schemeClr val="accent1">
                    <a:lumMod val="50000"/>
                  </a:schemeClr>
                </a:solidFill>
              </a:rPr>
              <a:t/>
            </a:r>
            <a:br>
              <a:rPr lang="en-US" dirty="0">
                <a:solidFill>
                  <a:schemeClr val="accent1">
                    <a:lumMod val="50000"/>
                  </a:schemeClr>
                </a:solidFill>
              </a:rPr>
            </a:b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32</a:t>
            </a:fld>
            <a:endParaRPr lang="en-US" dirty="0"/>
          </a:p>
        </p:txBody>
      </p:sp>
    </p:spTree>
    <p:extLst>
      <p:ext uri="{BB962C8B-B14F-4D97-AF65-F5344CB8AC3E}">
        <p14:creationId xmlns:p14="http://schemas.microsoft.com/office/powerpoint/2010/main" val="3824138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smtClean="0">
                <a:solidFill>
                  <a:schemeClr val="accent1">
                    <a:lumMod val="50000"/>
                  </a:schemeClr>
                </a:solidFill>
              </a:rPr>
              <a:t>SSH Access</a:t>
            </a:r>
          </a:p>
          <a:p>
            <a:r>
              <a:rPr lang="en-US" dirty="0" smtClean="0">
                <a:solidFill>
                  <a:schemeClr val="accent1">
                    <a:lumMod val="50000"/>
                  </a:schemeClr>
                </a:solidFill>
              </a:rPr>
              <a:t>As of right now, you’re fully able to connect with Git repositories using the https:// protocol, authenticating with the username and password you just set up. </a:t>
            </a:r>
          </a:p>
          <a:p>
            <a:r>
              <a:rPr lang="en-US" dirty="0" smtClean="0">
                <a:solidFill>
                  <a:schemeClr val="accent1">
                    <a:lumMod val="50000"/>
                  </a:schemeClr>
                </a:solidFill>
              </a:rPr>
              <a:t>However, to simply clone public projects, you don’t even need to sign up - the account we just created comes into play when we fork projects and push to our forks a bit later.</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33</a:t>
            </a:fld>
            <a:endParaRPr lang="en-US" dirty="0"/>
          </a:p>
        </p:txBody>
      </p:sp>
    </p:spTree>
    <p:extLst>
      <p:ext uri="{BB962C8B-B14F-4D97-AF65-F5344CB8AC3E}">
        <p14:creationId xmlns:p14="http://schemas.microsoft.com/office/powerpoint/2010/main" val="3811668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Your Email Addresses</a:t>
            </a:r>
          </a:p>
          <a:p>
            <a:r>
              <a:rPr lang="en-US" dirty="0">
                <a:solidFill>
                  <a:schemeClr val="accent1">
                    <a:lumMod val="50000"/>
                  </a:schemeClr>
                </a:solidFill>
              </a:rPr>
              <a:t>The way that GitHub maps your Git commits to your user is by email address. </a:t>
            </a:r>
            <a:endParaRPr lang="en-US" dirty="0" smtClean="0">
              <a:solidFill>
                <a:schemeClr val="accent1">
                  <a:lumMod val="50000"/>
                </a:schemeClr>
              </a:solidFill>
            </a:endParaRPr>
          </a:p>
          <a:p>
            <a:r>
              <a:rPr lang="en-US" dirty="0" smtClean="0">
                <a:solidFill>
                  <a:schemeClr val="accent1">
                    <a:lumMod val="50000"/>
                  </a:schemeClr>
                </a:solidFill>
              </a:rPr>
              <a:t>If </a:t>
            </a:r>
            <a:r>
              <a:rPr lang="en-US" dirty="0">
                <a:solidFill>
                  <a:schemeClr val="accent1">
                    <a:lumMod val="50000"/>
                  </a:schemeClr>
                </a:solidFill>
              </a:rPr>
              <a:t>you use multiple email addresses in your commits and you want GitHub to link them up properly, you need to add all the email addresses you have used to the Emails section of the admin section.</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34</a:t>
            </a:fld>
            <a:endParaRPr lang="en-US" dirty="0"/>
          </a:p>
        </p:txBody>
      </p:sp>
    </p:spTree>
    <p:extLst>
      <p:ext uri="{BB962C8B-B14F-4D97-AF65-F5344CB8AC3E}">
        <p14:creationId xmlns:p14="http://schemas.microsoft.com/office/powerpoint/2010/main" val="3760322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35</a:t>
            </a:fld>
            <a:endParaRPr lang="en-US" dirty="0"/>
          </a:p>
        </p:txBody>
      </p:sp>
      <p:pic>
        <p:nvPicPr>
          <p:cNvPr id="7" name="Picture 6"/>
          <p:cNvPicPr>
            <a:picLocks noChangeAspect="1"/>
          </p:cNvPicPr>
          <p:nvPr/>
        </p:nvPicPr>
        <p:blipFill>
          <a:blip r:embed="rId3"/>
          <a:stretch>
            <a:fillRect/>
          </a:stretch>
        </p:blipFill>
        <p:spPr>
          <a:xfrm>
            <a:off x="2286000" y="1838325"/>
            <a:ext cx="7620000" cy="3181350"/>
          </a:xfrm>
          <a:prstGeom prst="rect">
            <a:avLst/>
          </a:prstGeom>
        </p:spPr>
      </p:pic>
    </p:spTree>
    <p:extLst>
      <p:ext uri="{BB962C8B-B14F-4D97-AF65-F5344CB8AC3E}">
        <p14:creationId xmlns:p14="http://schemas.microsoft.com/office/powerpoint/2010/main" val="2697664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a:solidFill>
                  <a:schemeClr val="accent1">
                    <a:lumMod val="50000"/>
                  </a:schemeClr>
                </a:solidFill>
              </a:rPr>
              <a:t>In Add email addresses we can see some of the different states that are possible. </a:t>
            </a:r>
            <a:endParaRPr lang="en-US" dirty="0" smtClean="0">
              <a:solidFill>
                <a:schemeClr val="accent1">
                  <a:lumMod val="50000"/>
                </a:schemeClr>
              </a:solidFill>
            </a:endParaRPr>
          </a:p>
          <a:p>
            <a:r>
              <a:rPr lang="en-US" dirty="0" smtClean="0">
                <a:solidFill>
                  <a:schemeClr val="accent1">
                    <a:lumMod val="50000"/>
                  </a:schemeClr>
                </a:solidFill>
              </a:rPr>
              <a:t>The </a:t>
            </a:r>
            <a:r>
              <a:rPr lang="en-US" dirty="0">
                <a:solidFill>
                  <a:schemeClr val="accent1">
                    <a:lumMod val="50000"/>
                  </a:schemeClr>
                </a:solidFill>
              </a:rPr>
              <a:t>top address is verified and set as the primary address, meaning that is where you’ll get any notifications and receipts. </a:t>
            </a:r>
            <a:endParaRPr lang="en-US" dirty="0" smtClean="0">
              <a:solidFill>
                <a:schemeClr val="accent1">
                  <a:lumMod val="50000"/>
                </a:schemeClr>
              </a:solidFill>
            </a:endParaRPr>
          </a:p>
          <a:p>
            <a:r>
              <a:rPr lang="en-US" dirty="0" smtClean="0">
                <a:solidFill>
                  <a:schemeClr val="accent1">
                    <a:lumMod val="50000"/>
                  </a:schemeClr>
                </a:solidFill>
              </a:rPr>
              <a:t>The </a:t>
            </a:r>
            <a:r>
              <a:rPr lang="en-US" dirty="0">
                <a:solidFill>
                  <a:schemeClr val="accent1">
                    <a:lumMod val="50000"/>
                  </a:schemeClr>
                </a:solidFill>
              </a:rPr>
              <a:t>second address is verified and so can be set as the primary if you wish to switch them. </a:t>
            </a: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36</a:t>
            </a:fld>
            <a:endParaRPr lang="en-US" dirty="0"/>
          </a:p>
        </p:txBody>
      </p:sp>
    </p:spTree>
    <p:extLst>
      <p:ext uri="{BB962C8B-B14F-4D97-AF65-F5344CB8AC3E}">
        <p14:creationId xmlns:p14="http://schemas.microsoft.com/office/powerpoint/2010/main" val="1106407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GitHub - Account Setup and Configuration</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The final address is unverified, meaning that you can’t make it your primary address. </a:t>
            </a:r>
          </a:p>
          <a:p>
            <a:r>
              <a:rPr lang="en-US" dirty="0" smtClean="0">
                <a:solidFill>
                  <a:schemeClr val="accent1">
                    <a:lumMod val="50000"/>
                  </a:schemeClr>
                </a:solidFill>
              </a:rPr>
              <a:t>If GitHub sees any of these in commit messages in any repository on the site, it will be linked to your user now.</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37</a:t>
            </a:fld>
            <a:endParaRPr lang="en-US" dirty="0"/>
          </a:p>
        </p:txBody>
      </p:sp>
    </p:spTree>
    <p:extLst>
      <p:ext uri="{BB962C8B-B14F-4D97-AF65-F5344CB8AC3E}">
        <p14:creationId xmlns:p14="http://schemas.microsoft.com/office/powerpoint/2010/main" val="14775979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Git Basics</a:t>
            </a:r>
          </a:p>
          <a:p>
            <a:r>
              <a:rPr lang="en-US" dirty="0">
                <a:solidFill>
                  <a:schemeClr val="accent1">
                    <a:lumMod val="50000"/>
                  </a:schemeClr>
                </a:solidFill>
              </a:rPr>
              <a:t>So, what is Git in a nutshell? This is an important section to absorb, because if you understand what Git is and the fundamentals of how it works, then using Git effectively will probably be much easier for you. </a:t>
            </a:r>
            <a:endParaRPr lang="en-US" dirty="0" smtClean="0">
              <a:solidFill>
                <a:schemeClr val="accent1">
                  <a:lumMod val="50000"/>
                </a:schemeClr>
              </a:solidFill>
            </a:endParaRPr>
          </a:p>
          <a:p>
            <a:r>
              <a:rPr lang="en-US" dirty="0" smtClean="0">
                <a:solidFill>
                  <a:schemeClr val="accent1">
                    <a:lumMod val="50000"/>
                  </a:schemeClr>
                </a:solidFill>
              </a:rPr>
              <a:t>As </a:t>
            </a:r>
            <a:r>
              <a:rPr lang="en-US" dirty="0">
                <a:solidFill>
                  <a:schemeClr val="accent1">
                    <a:lumMod val="50000"/>
                  </a:schemeClr>
                </a:solidFill>
              </a:rPr>
              <a:t>you learn Git, try to clear your mind of the things you may know about other VCSs, such as Subversion and Perforce; doing so will help you avoid subtle confusion when using the tool.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38</a:t>
            </a:fld>
            <a:endParaRPr lang="en-US" dirty="0"/>
          </a:p>
        </p:txBody>
      </p:sp>
    </p:spTree>
    <p:extLst>
      <p:ext uri="{BB962C8B-B14F-4D97-AF65-F5344CB8AC3E}">
        <p14:creationId xmlns:p14="http://schemas.microsoft.com/office/powerpoint/2010/main" val="3447270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Git stores and thinks about information much differently than these other systems, even though the user interface is fairly similar, and understanding those differences will help prevent you from becoming confused while using it.</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39</a:t>
            </a:fld>
            <a:endParaRPr lang="en-US" dirty="0"/>
          </a:p>
        </p:txBody>
      </p:sp>
    </p:spTree>
    <p:extLst>
      <p:ext uri="{BB962C8B-B14F-4D97-AF65-F5344CB8AC3E}">
        <p14:creationId xmlns:p14="http://schemas.microsoft.com/office/powerpoint/2010/main" val="5087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The trademark mascot of GitHub is Octocat, an anthropomorphized cat with cephalopod limbs.</a:t>
            </a:r>
          </a:p>
          <a:p>
            <a:pPr algn="just">
              <a:buClr>
                <a:schemeClr val="accent3">
                  <a:lumMod val="50000"/>
                </a:schemeClr>
              </a:buClr>
            </a:pPr>
            <a:r>
              <a:rPr lang="en-US" dirty="0">
                <a:solidFill>
                  <a:schemeClr val="accent1">
                    <a:lumMod val="50000"/>
                  </a:schemeClr>
                </a:solidFill>
              </a:rPr>
              <a:t>Git is a distributed revision control and source code management system with an emphasis on speed. Git was initially designed and developed by Linus Torvalds for Linux kernel development. Git is a free software distributed under the terms of the GNU General Public License version 2.</a:t>
            </a: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a:t>
            </a:fld>
            <a:endParaRPr lang="en-US" dirty="0"/>
          </a:p>
        </p:txBody>
      </p:sp>
    </p:spTree>
    <p:extLst>
      <p:ext uri="{BB962C8B-B14F-4D97-AF65-F5344CB8AC3E}">
        <p14:creationId xmlns:p14="http://schemas.microsoft.com/office/powerpoint/2010/main" val="863447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Snapshots, Not Differences</a:t>
            </a:r>
          </a:p>
          <a:p>
            <a:r>
              <a:rPr lang="en-US" dirty="0">
                <a:solidFill>
                  <a:schemeClr val="accent1">
                    <a:lumMod val="50000"/>
                  </a:schemeClr>
                </a:solidFill>
              </a:rPr>
              <a:t>The major difference between Git and any other VCS (Subversion and friends included) is the way Git thinks about its data. Conceptually, most other systems store information as a list of file-based changes. </a:t>
            </a:r>
            <a:endParaRPr lang="en-US" dirty="0" smtClean="0">
              <a:solidFill>
                <a:schemeClr val="accent1">
                  <a:lumMod val="50000"/>
                </a:schemeClr>
              </a:solidFill>
            </a:endParaRPr>
          </a:p>
          <a:p>
            <a:r>
              <a:rPr lang="en-US" dirty="0" smtClean="0">
                <a:solidFill>
                  <a:schemeClr val="accent1">
                    <a:lumMod val="50000"/>
                  </a:schemeClr>
                </a:solidFill>
              </a:rPr>
              <a:t>These </a:t>
            </a:r>
            <a:r>
              <a:rPr lang="en-US" dirty="0">
                <a:solidFill>
                  <a:schemeClr val="accent1">
                    <a:lumMod val="50000"/>
                  </a:schemeClr>
                </a:solidFill>
              </a:rPr>
              <a:t>systems (CVS, Subversion, Perforce, Bazaar, and so on) think of the information they keep as a set of files and the changes made to each file over time.</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40</a:t>
            </a:fld>
            <a:endParaRPr lang="en-US" dirty="0"/>
          </a:p>
        </p:txBody>
      </p:sp>
    </p:spTree>
    <p:extLst>
      <p:ext uri="{BB962C8B-B14F-4D97-AF65-F5344CB8AC3E}">
        <p14:creationId xmlns:p14="http://schemas.microsoft.com/office/powerpoint/2010/main" val="3661680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41</a:t>
            </a:fld>
            <a:endParaRPr lang="en-US" dirty="0"/>
          </a:p>
        </p:txBody>
      </p:sp>
      <p:pic>
        <p:nvPicPr>
          <p:cNvPr id="2050" name="Picture 2" descr="Storing data as changes to a base version of each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7" y="2394507"/>
            <a:ext cx="76200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508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a:solidFill>
                  <a:schemeClr val="accent1">
                    <a:lumMod val="50000"/>
                  </a:schemeClr>
                </a:solidFill>
              </a:rPr>
              <a:t>Git doesn’t think of or store its data this way. Instead, Git thinks of its data more like a set of snapshots of a miniature filesystem. </a:t>
            </a:r>
            <a:endParaRPr lang="en-US" dirty="0" smtClean="0">
              <a:solidFill>
                <a:schemeClr val="accent1">
                  <a:lumMod val="50000"/>
                </a:schemeClr>
              </a:solidFill>
            </a:endParaRPr>
          </a:p>
          <a:p>
            <a:r>
              <a:rPr lang="en-US" dirty="0" smtClean="0">
                <a:solidFill>
                  <a:schemeClr val="accent1">
                    <a:lumMod val="50000"/>
                  </a:schemeClr>
                </a:solidFill>
              </a:rPr>
              <a:t>Every </a:t>
            </a:r>
            <a:r>
              <a:rPr lang="en-US" dirty="0">
                <a:solidFill>
                  <a:schemeClr val="accent1">
                    <a:lumMod val="50000"/>
                  </a:schemeClr>
                </a:solidFill>
              </a:rPr>
              <a:t>time you commit, or save the state of your project in Git, it basically takes a picture of what all your files look like at that moment and stores a reference to that snapshot. </a:t>
            </a: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42</a:t>
            </a:fld>
            <a:endParaRPr lang="en-US" dirty="0"/>
          </a:p>
        </p:txBody>
      </p:sp>
    </p:spTree>
    <p:extLst>
      <p:ext uri="{BB962C8B-B14F-4D97-AF65-F5344CB8AC3E}">
        <p14:creationId xmlns:p14="http://schemas.microsoft.com/office/powerpoint/2010/main" val="1825589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To be efficient, if files have not changed, Git doesn’t store the file again, just a link to the previous identical file it has already stored. </a:t>
            </a:r>
          </a:p>
          <a:p>
            <a:r>
              <a:rPr lang="en-US" dirty="0" smtClean="0">
                <a:solidFill>
                  <a:schemeClr val="accent1">
                    <a:lumMod val="50000"/>
                  </a:schemeClr>
                </a:solidFill>
              </a:rPr>
              <a:t>Git thinks about its data more like a </a:t>
            </a:r>
            <a:r>
              <a:rPr lang="en-US" b="1" dirty="0" smtClean="0">
                <a:solidFill>
                  <a:schemeClr val="accent1">
                    <a:lumMod val="50000"/>
                  </a:schemeClr>
                </a:solidFill>
              </a:rPr>
              <a:t>stream of snapshots</a:t>
            </a:r>
            <a:r>
              <a:rPr lang="en-US" dirty="0" smtClean="0">
                <a:solidFill>
                  <a:schemeClr val="accent1">
                    <a:lumMod val="50000"/>
                  </a:schemeClr>
                </a:solidFill>
              </a:rPr>
              <a:t>.</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43</a:t>
            </a:fld>
            <a:endParaRPr lang="en-US" dirty="0"/>
          </a:p>
        </p:txBody>
      </p:sp>
    </p:spTree>
    <p:extLst>
      <p:ext uri="{BB962C8B-B14F-4D97-AF65-F5344CB8AC3E}">
        <p14:creationId xmlns:p14="http://schemas.microsoft.com/office/powerpoint/2010/main" val="29500314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44</a:t>
            </a:fld>
            <a:endParaRPr lang="en-US" dirty="0"/>
          </a:p>
        </p:txBody>
      </p:sp>
      <p:pic>
        <p:nvPicPr>
          <p:cNvPr id="7" name="Picture 6"/>
          <p:cNvPicPr>
            <a:picLocks noChangeAspect="1"/>
          </p:cNvPicPr>
          <p:nvPr/>
        </p:nvPicPr>
        <p:blipFill>
          <a:blip r:embed="rId3"/>
          <a:stretch>
            <a:fillRect/>
          </a:stretch>
        </p:blipFill>
        <p:spPr>
          <a:xfrm>
            <a:off x="1680693" y="2130983"/>
            <a:ext cx="7620000" cy="2905125"/>
          </a:xfrm>
          <a:prstGeom prst="rect">
            <a:avLst/>
          </a:prstGeom>
        </p:spPr>
      </p:pic>
    </p:spTree>
    <p:extLst>
      <p:ext uri="{BB962C8B-B14F-4D97-AF65-F5344CB8AC3E}">
        <p14:creationId xmlns:p14="http://schemas.microsoft.com/office/powerpoint/2010/main" val="25527310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a:solidFill>
                  <a:schemeClr val="accent1">
                    <a:lumMod val="50000"/>
                  </a:schemeClr>
                </a:solidFill>
              </a:rPr>
              <a:t>This is an important distinction between Git and nearly all other VCSs. </a:t>
            </a:r>
            <a:endParaRPr lang="en-US" dirty="0" smtClean="0">
              <a:solidFill>
                <a:schemeClr val="accent1">
                  <a:lumMod val="50000"/>
                </a:schemeClr>
              </a:solidFill>
            </a:endParaRPr>
          </a:p>
          <a:p>
            <a:r>
              <a:rPr lang="en-US" dirty="0" smtClean="0">
                <a:solidFill>
                  <a:schemeClr val="accent1">
                    <a:lumMod val="50000"/>
                  </a:schemeClr>
                </a:solidFill>
              </a:rPr>
              <a:t>It </a:t>
            </a:r>
            <a:r>
              <a:rPr lang="en-US" dirty="0">
                <a:solidFill>
                  <a:schemeClr val="accent1">
                    <a:lumMod val="50000"/>
                  </a:schemeClr>
                </a:solidFill>
              </a:rPr>
              <a:t>makes Git reconsider almost every aspect of version control that most other systems copied from the previous generation. </a:t>
            </a:r>
            <a:endParaRPr lang="en-US" dirty="0" smtClean="0">
              <a:solidFill>
                <a:schemeClr val="accent1">
                  <a:lumMod val="50000"/>
                </a:schemeClr>
              </a:solidFill>
            </a:endParaRPr>
          </a:p>
          <a:p>
            <a:r>
              <a:rPr lang="en-US" dirty="0" smtClean="0">
                <a:solidFill>
                  <a:schemeClr val="accent1">
                    <a:lumMod val="50000"/>
                  </a:schemeClr>
                </a:solidFill>
              </a:rPr>
              <a:t>This </a:t>
            </a:r>
            <a:r>
              <a:rPr lang="en-US" dirty="0">
                <a:solidFill>
                  <a:schemeClr val="accent1">
                    <a:lumMod val="50000"/>
                  </a:schemeClr>
                </a:solidFill>
              </a:rPr>
              <a:t>makes Git more like a mini filesystem with some incredibly powerful tools built on top of it, rather than simply a VCS.</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45</a:t>
            </a:fld>
            <a:endParaRPr lang="en-US" dirty="0"/>
          </a:p>
        </p:txBody>
      </p:sp>
    </p:spTree>
    <p:extLst>
      <p:ext uri="{BB962C8B-B14F-4D97-AF65-F5344CB8AC3E}">
        <p14:creationId xmlns:p14="http://schemas.microsoft.com/office/powerpoint/2010/main" val="1405380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Nearly Every Operation Is Local</a:t>
            </a:r>
          </a:p>
          <a:p>
            <a:r>
              <a:rPr lang="en-US" dirty="0">
                <a:solidFill>
                  <a:schemeClr val="accent1">
                    <a:lumMod val="50000"/>
                  </a:schemeClr>
                </a:solidFill>
              </a:rPr>
              <a:t>Most operations in Git only need local files and resources to operate – generally no information is needed from another computer on your network. </a:t>
            </a:r>
            <a:endParaRPr lang="en-US" dirty="0" smtClean="0">
              <a:solidFill>
                <a:schemeClr val="accent1">
                  <a:lumMod val="50000"/>
                </a:schemeClr>
              </a:solidFill>
            </a:endParaRPr>
          </a:p>
          <a:p>
            <a:r>
              <a:rPr lang="en-US" dirty="0" smtClean="0">
                <a:solidFill>
                  <a:schemeClr val="accent1">
                    <a:lumMod val="50000"/>
                  </a:schemeClr>
                </a:solidFill>
              </a:rPr>
              <a:t>If </a:t>
            </a:r>
            <a:r>
              <a:rPr lang="en-US" dirty="0">
                <a:solidFill>
                  <a:schemeClr val="accent1">
                    <a:lumMod val="50000"/>
                  </a:schemeClr>
                </a:solidFill>
              </a:rPr>
              <a:t>you’re used to a CVCS where most operations have that network latency overhead, this aspect of Git will make you think that the gods of speed have blessed Git with unworldly powers. </a:t>
            </a:r>
            <a:endParaRPr lang="en-US" dirty="0" smtClean="0">
              <a:solidFill>
                <a:schemeClr val="accent1">
                  <a:lumMod val="50000"/>
                </a:schemeClr>
              </a:solidFill>
            </a:endParaRPr>
          </a:p>
          <a:p>
            <a:r>
              <a:rPr lang="en-US" dirty="0" smtClean="0">
                <a:solidFill>
                  <a:schemeClr val="accent1">
                    <a:lumMod val="50000"/>
                  </a:schemeClr>
                </a:solidFill>
              </a:rPr>
              <a:t>Because </a:t>
            </a:r>
            <a:r>
              <a:rPr lang="en-US" dirty="0">
                <a:solidFill>
                  <a:schemeClr val="accent1">
                    <a:lumMod val="50000"/>
                  </a:schemeClr>
                </a:solidFill>
              </a:rPr>
              <a:t>you have the entire history of the project right there on your local disk, most operations </a:t>
            </a:r>
            <a:r>
              <a:rPr lang="en-US" dirty="0" smtClean="0">
                <a:solidFill>
                  <a:schemeClr val="accent1">
                    <a:lumMod val="50000"/>
                  </a:schemeClr>
                </a:solidFill>
              </a:rPr>
              <a:t>seem</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46</a:t>
            </a:fld>
            <a:endParaRPr lang="en-US" dirty="0"/>
          </a:p>
        </p:txBody>
      </p:sp>
    </p:spTree>
    <p:extLst>
      <p:ext uri="{BB962C8B-B14F-4D97-AF65-F5344CB8AC3E}">
        <p14:creationId xmlns:p14="http://schemas.microsoft.com/office/powerpoint/2010/main" val="2413361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almost instantaneous.</a:t>
            </a:r>
          </a:p>
          <a:p>
            <a:r>
              <a:rPr lang="en-US" dirty="0" smtClean="0">
                <a:solidFill>
                  <a:schemeClr val="accent1">
                    <a:lumMod val="50000"/>
                  </a:schemeClr>
                </a:solidFill>
              </a:rPr>
              <a:t>For example, to browse the history of the project, Git doesn’t need to go out to the server to get the history and display it for you – it simply reads it directly from your local database. </a:t>
            </a:r>
          </a:p>
          <a:p>
            <a:r>
              <a:rPr lang="en-US" dirty="0" smtClean="0">
                <a:solidFill>
                  <a:schemeClr val="accent1">
                    <a:lumMod val="50000"/>
                  </a:schemeClr>
                </a:solidFill>
              </a:rPr>
              <a:t>This means you see the project history almost instantly. </a:t>
            </a:r>
          </a:p>
          <a:p>
            <a:r>
              <a:rPr lang="en-US" dirty="0" smtClean="0">
                <a:solidFill>
                  <a:schemeClr val="accent1">
                    <a:lumMod val="50000"/>
                  </a:schemeClr>
                </a:solidFill>
              </a:rPr>
              <a:t>If you want to see the changes introduced between the current version of a file and the file a month ago, Git can look up the file a month ago and do a local</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47</a:t>
            </a:fld>
            <a:endParaRPr lang="en-US" dirty="0"/>
          </a:p>
        </p:txBody>
      </p:sp>
    </p:spTree>
    <p:extLst>
      <p:ext uri="{BB962C8B-B14F-4D97-AF65-F5344CB8AC3E}">
        <p14:creationId xmlns:p14="http://schemas.microsoft.com/office/powerpoint/2010/main" val="3154200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difference calculation, instead of having to either ask a remote server to do it or pull an older version of the file from the remote server to do it locally.</a:t>
            </a:r>
          </a:p>
          <a:p>
            <a:r>
              <a:rPr lang="en-US" dirty="0" smtClean="0">
                <a:solidFill>
                  <a:schemeClr val="accent1">
                    <a:lumMod val="50000"/>
                  </a:schemeClr>
                </a:solidFill>
              </a:rPr>
              <a:t>This also means that there is very little you can’t do if you’re offline or off VPN. If you get on an airplane or a train and want to do a little work, you can commit happily until you get to a network connection to upload. </a:t>
            </a:r>
            <a:br>
              <a:rPr lang="en-US" dirty="0" smtClean="0">
                <a:solidFill>
                  <a:schemeClr val="accent1">
                    <a:lumMod val="50000"/>
                  </a:schemeClr>
                </a:solidFill>
              </a:rPr>
            </a:br>
            <a:r>
              <a:rPr lang="en-US" dirty="0" smtClean="0">
                <a:solidFill>
                  <a:schemeClr val="accent1">
                    <a:lumMod val="50000"/>
                  </a:schemeClr>
                </a:solidFill>
              </a:rPr>
              <a:t>If you go home and can’t get your VPN client working properly, you can still work. </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48</a:t>
            </a:fld>
            <a:endParaRPr lang="en-US" dirty="0"/>
          </a:p>
        </p:txBody>
      </p:sp>
    </p:spTree>
    <p:extLst>
      <p:ext uri="{BB962C8B-B14F-4D97-AF65-F5344CB8AC3E}">
        <p14:creationId xmlns:p14="http://schemas.microsoft.com/office/powerpoint/2010/main" val="2519892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In many other systems, doing so is either impossible or painful. In Perforce, for example, you can’t do much when you aren’t connected to the server; and in Subversion and CVS, you can edit files, but you can’t commit changes to your database (because your database is offline). </a:t>
            </a:r>
          </a:p>
          <a:p>
            <a:r>
              <a:rPr lang="en-US" dirty="0" smtClean="0">
                <a:solidFill>
                  <a:schemeClr val="accent1">
                    <a:lumMod val="50000"/>
                  </a:schemeClr>
                </a:solidFill>
              </a:rPr>
              <a:t>This may not seem like a huge deal, but you may be surprised what a big difference it can make.</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49</a:t>
            </a:fld>
            <a:endParaRPr lang="en-US" dirty="0"/>
          </a:p>
        </p:txBody>
      </p:sp>
    </p:spTree>
    <p:extLst>
      <p:ext uri="{BB962C8B-B14F-4D97-AF65-F5344CB8AC3E}">
        <p14:creationId xmlns:p14="http://schemas.microsoft.com/office/powerpoint/2010/main" val="3095680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Version Control System</a:t>
            </a:r>
          </a:p>
          <a:p>
            <a:pPr algn="just">
              <a:buClr>
                <a:schemeClr val="accent3">
                  <a:lumMod val="50000"/>
                </a:schemeClr>
              </a:buClr>
            </a:pPr>
            <a:r>
              <a:rPr lang="en-US" dirty="0" smtClean="0">
                <a:solidFill>
                  <a:schemeClr val="accent1">
                    <a:lumMod val="50000"/>
                  </a:schemeClr>
                </a:solidFill>
              </a:rPr>
              <a:t>Version Control System (VCS) is a software that helps software developers to work together and maintain a complete history of their work.</a:t>
            </a:r>
          </a:p>
          <a:p>
            <a:pPr algn="just">
              <a:buClr>
                <a:schemeClr val="accent3">
                  <a:lumMod val="50000"/>
                </a:schemeClr>
              </a:buClr>
            </a:pPr>
            <a:r>
              <a:rPr lang="en-US" dirty="0" smtClean="0">
                <a:solidFill>
                  <a:schemeClr val="accent1">
                    <a:lumMod val="50000"/>
                  </a:schemeClr>
                </a:solidFill>
              </a:rPr>
              <a:t>Listed below are the functions of a VCS:</a:t>
            </a:r>
          </a:p>
          <a:p>
            <a:pPr algn="just">
              <a:buClr>
                <a:schemeClr val="accent3">
                  <a:lumMod val="50000"/>
                </a:schemeClr>
              </a:buClr>
            </a:pPr>
            <a:r>
              <a:rPr lang="en-US" dirty="0" smtClean="0">
                <a:solidFill>
                  <a:schemeClr val="accent1">
                    <a:lumMod val="50000"/>
                  </a:schemeClr>
                </a:solidFill>
              </a:rPr>
              <a:t>Allows developers to work simultaneously.</a:t>
            </a:r>
          </a:p>
          <a:p>
            <a:pPr algn="just">
              <a:buClr>
                <a:schemeClr val="accent3">
                  <a:lumMod val="50000"/>
                </a:schemeClr>
              </a:buClr>
            </a:pPr>
            <a:r>
              <a:rPr lang="en-US" dirty="0" smtClean="0">
                <a:solidFill>
                  <a:schemeClr val="accent1">
                    <a:lumMod val="50000"/>
                  </a:schemeClr>
                </a:solidFill>
              </a:rPr>
              <a:t>Does not allow overwriting each other’s changes.</a:t>
            </a:r>
          </a:p>
          <a:p>
            <a:pPr algn="just">
              <a:buClr>
                <a:schemeClr val="accent3">
                  <a:lumMod val="50000"/>
                </a:schemeClr>
              </a:buClr>
            </a:pPr>
            <a:r>
              <a:rPr lang="en-US" dirty="0" smtClean="0">
                <a:solidFill>
                  <a:schemeClr val="accent1">
                    <a:lumMod val="50000"/>
                  </a:schemeClr>
                </a:solidFill>
              </a:rPr>
              <a:t>Maintains a history of every version.</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a:t>
            </a:fld>
            <a:endParaRPr lang="en-US" dirty="0"/>
          </a:p>
        </p:txBody>
      </p:sp>
    </p:spTree>
    <p:extLst>
      <p:ext uri="{BB962C8B-B14F-4D97-AF65-F5344CB8AC3E}">
        <p14:creationId xmlns:p14="http://schemas.microsoft.com/office/powerpoint/2010/main" val="955078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Git Has Integrity</a:t>
            </a:r>
          </a:p>
          <a:p>
            <a:r>
              <a:rPr lang="en-US" dirty="0" smtClean="0">
                <a:solidFill>
                  <a:schemeClr val="accent1">
                    <a:lumMod val="50000"/>
                  </a:schemeClr>
                </a:solidFill>
              </a:rPr>
              <a:t>Everything in Git is check-summed before it is stored and is then referred to by that checksum. </a:t>
            </a:r>
          </a:p>
          <a:p>
            <a:r>
              <a:rPr lang="en-US" dirty="0" smtClean="0">
                <a:solidFill>
                  <a:schemeClr val="accent1">
                    <a:lumMod val="50000"/>
                  </a:schemeClr>
                </a:solidFill>
              </a:rPr>
              <a:t>This means it’s impossible to change the contents of any file or directory without Git knowing about it. This functionality is built into Git at the lowest levels and is integral to its philosophy. </a:t>
            </a:r>
          </a:p>
          <a:p>
            <a:r>
              <a:rPr lang="en-US" dirty="0" smtClean="0">
                <a:solidFill>
                  <a:schemeClr val="accent1">
                    <a:lumMod val="50000"/>
                  </a:schemeClr>
                </a:solidFill>
              </a:rPr>
              <a:t>You can’t lose information in transit or get file corruption without Git being able to detect it.</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50</a:t>
            </a:fld>
            <a:endParaRPr lang="en-US" dirty="0"/>
          </a:p>
        </p:txBody>
      </p:sp>
    </p:spTree>
    <p:extLst>
      <p:ext uri="{BB962C8B-B14F-4D97-AF65-F5344CB8AC3E}">
        <p14:creationId xmlns:p14="http://schemas.microsoft.com/office/powerpoint/2010/main" val="42683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The mechanism that Git uses for this checksumming is called a SHA-1 hash. </a:t>
            </a:r>
          </a:p>
          <a:p>
            <a:r>
              <a:rPr lang="en-US" dirty="0" smtClean="0">
                <a:solidFill>
                  <a:schemeClr val="accent1">
                    <a:lumMod val="50000"/>
                  </a:schemeClr>
                </a:solidFill>
              </a:rPr>
              <a:t>This is a 40-character string composed of hexadecimal characters (0–9 and a–f) and calculated based on the contents of a file or directory structure in Git. A SHA-1 hash looks something like this:</a:t>
            </a:r>
          </a:p>
          <a:p>
            <a:r>
              <a:rPr lang="en-US" dirty="0" smtClean="0">
                <a:solidFill>
                  <a:schemeClr val="accent1">
                    <a:lumMod val="50000"/>
                  </a:schemeClr>
                </a:solidFill>
              </a:rPr>
              <a:t>24b9da6552252987aa493b52f8696cd6d3b00373</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51</a:t>
            </a:fld>
            <a:endParaRPr lang="en-US" dirty="0"/>
          </a:p>
        </p:txBody>
      </p:sp>
    </p:spTree>
    <p:extLst>
      <p:ext uri="{BB962C8B-B14F-4D97-AF65-F5344CB8AC3E}">
        <p14:creationId xmlns:p14="http://schemas.microsoft.com/office/powerpoint/2010/main" val="33731905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You will see these hash values all over the place in Git because it uses them so much.</a:t>
            </a:r>
          </a:p>
          <a:p>
            <a:r>
              <a:rPr lang="en-US" dirty="0" smtClean="0">
                <a:solidFill>
                  <a:schemeClr val="accent1">
                    <a:lumMod val="50000"/>
                  </a:schemeClr>
                </a:solidFill>
              </a:rPr>
              <a:t>In fact, Git stores everything in its database not by file name but by the hash value of its contents.</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52</a:t>
            </a:fld>
            <a:endParaRPr lang="en-US" dirty="0"/>
          </a:p>
        </p:txBody>
      </p:sp>
    </p:spTree>
    <p:extLst>
      <p:ext uri="{BB962C8B-B14F-4D97-AF65-F5344CB8AC3E}">
        <p14:creationId xmlns:p14="http://schemas.microsoft.com/office/powerpoint/2010/main" val="1742344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Git Generally Only Adds Data</a:t>
            </a:r>
          </a:p>
          <a:p>
            <a:r>
              <a:rPr lang="en-US" dirty="0">
                <a:solidFill>
                  <a:schemeClr val="accent1">
                    <a:lumMod val="50000"/>
                  </a:schemeClr>
                </a:solidFill>
              </a:rPr>
              <a:t>When you do actions in Git, nearly all of them only add data to the Git database. </a:t>
            </a:r>
            <a:endParaRPr lang="en-US" dirty="0" smtClean="0">
              <a:solidFill>
                <a:schemeClr val="accent1">
                  <a:lumMod val="50000"/>
                </a:schemeClr>
              </a:solidFill>
            </a:endParaRPr>
          </a:p>
          <a:p>
            <a:r>
              <a:rPr lang="en-US" dirty="0" smtClean="0">
                <a:solidFill>
                  <a:schemeClr val="accent1">
                    <a:lumMod val="50000"/>
                  </a:schemeClr>
                </a:solidFill>
              </a:rPr>
              <a:t>It </a:t>
            </a:r>
            <a:r>
              <a:rPr lang="en-US" dirty="0">
                <a:solidFill>
                  <a:schemeClr val="accent1">
                    <a:lumMod val="50000"/>
                  </a:schemeClr>
                </a:solidFill>
              </a:rPr>
              <a:t>is hard to get the system to do anything that is not undoable or to make it erase data in any way. </a:t>
            </a:r>
            <a:endParaRPr lang="en-US" dirty="0" smtClean="0">
              <a:solidFill>
                <a:schemeClr val="accent1">
                  <a:lumMod val="50000"/>
                </a:schemeClr>
              </a:solidFill>
            </a:endParaRPr>
          </a:p>
          <a:p>
            <a:r>
              <a:rPr lang="en-US" dirty="0" smtClean="0">
                <a:solidFill>
                  <a:schemeClr val="accent1">
                    <a:lumMod val="50000"/>
                  </a:schemeClr>
                </a:solidFill>
              </a:rPr>
              <a:t>As </a:t>
            </a:r>
            <a:r>
              <a:rPr lang="en-US" dirty="0">
                <a:solidFill>
                  <a:schemeClr val="accent1">
                    <a:lumMod val="50000"/>
                  </a:schemeClr>
                </a:solidFill>
              </a:rPr>
              <a:t>in any VCS, you can lose or mess up changes you haven’t committed yet; but after you commit a snapshot into Git, it is very difficult to lose, especially if you regularly push your database to another repository</a:t>
            </a:r>
            <a:r>
              <a:rPr lang="en-US" dirty="0" smtClean="0">
                <a:solidFill>
                  <a:schemeClr val="accent1">
                    <a:lumMod val="50000"/>
                  </a:schemeClr>
                </a:solidFill>
              </a:rPr>
              <a:t>.</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53</a:t>
            </a:fld>
            <a:endParaRPr lang="en-US" dirty="0"/>
          </a:p>
        </p:txBody>
      </p:sp>
    </p:spTree>
    <p:extLst>
      <p:ext uri="{BB962C8B-B14F-4D97-AF65-F5344CB8AC3E}">
        <p14:creationId xmlns:p14="http://schemas.microsoft.com/office/powerpoint/2010/main" val="2654655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This makes using Git a joy because we know we can experiment without the danger of severely screwing things up</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54</a:t>
            </a:fld>
            <a:endParaRPr lang="en-US" dirty="0"/>
          </a:p>
        </p:txBody>
      </p:sp>
    </p:spTree>
    <p:extLst>
      <p:ext uri="{BB962C8B-B14F-4D97-AF65-F5344CB8AC3E}">
        <p14:creationId xmlns:p14="http://schemas.microsoft.com/office/powerpoint/2010/main" val="34777403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b="1" dirty="0">
                <a:solidFill>
                  <a:schemeClr val="accent1">
                    <a:lumMod val="50000"/>
                  </a:schemeClr>
                </a:solidFill>
              </a:rPr>
              <a:t>The Three States</a:t>
            </a:r>
          </a:p>
          <a:p>
            <a:r>
              <a:rPr lang="en-US" dirty="0">
                <a:solidFill>
                  <a:schemeClr val="accent1">
                    <a:lumMod val="50000"/>
                  </a:schemeClr>
                </a:solidFill>
              </a:rPr>
              <a:t>Now, pay attention. This is the main thing to remember about Git if you want the rest of your learning process to go smoothly. </a:t>
            </a:r>
            <a:endParaRPr lang="en-US" dirty="0" smtClean="0">
              <a:solidFill>
                <a:schemeClr val="accent1">
                  <a:lumMod val="50000"/>
                </a:schemeClr>
              </a:solidFill>
            </a:endParaRPr>
          </a:p>
          <a:p>
            <a:r>
              <a:rPr lang="en-US" dirty="0" smtClean="0">
                <a:solidFill>
                  <a:schemeClr val="accent1">
                    <a:lumMod val="50000"/>
                  </a:schemeClr>
                </a:solidFill>
              </a:rPr>
              <a:t>Git </a:t>
            </a:r>
            <a:r>
              <a:rPr lang="en-US" dirty="0">
                <a:solidFill>
                  <a:schemeClr val="accent1">
                    <a:lumMod val="50000"/>
                  </a:schemeClr>
                </a:solidFill>
              </a:rPr>
              <a:t>has three main states that your files can reside in: committed, modified, and staged. Committed means that the data is safely stored in your local database. Modified means that you have changed the file but have not committed it to your database yet.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55</a:t>
            </a:fld>
            <a:endParaRPr lang="en-US" dirty="0"/>
          </a:p>
        </p:txBody>
      </p:sp>
    </p:spTree>
    <p:extLst>
      <p:ext uri="{BB962C8B-B14F-4D97-AF65-F5344CB8AC3E}">
        <p14:creationId xmlns:p14="http://schemas.microsoft.com/office/powerpoint/2010/main" val="1840684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Staged means that you have marked a modified file in its current version to go into your next commit snapshot.</a:t>
            </a:r>
          </a:p>
          <a:p>
            <a:r>
              <a:rPr lang="en-US" dirty="0" smtClean="0">
                <a:solidFill>
                  <a:schemeClr val="accent1">
                    <a:lumMod val="50000"/>
                  </a:schemeClr>
                </a:solidFill>
              </a:rPr>
              <a:t>This leads us to the three main sections of a Git project: the Git directory, the working tree, and the staging area.</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56</a:t>
            </a:fld>
            <a:endParaRPr lang="en-US" dirty="0"/>
          </a:p>
        </p:txBody>
      </p:sp>
    </p:spTree>
    <p:extLst>
      <p:ext uri="{BB962C8B-B14F-4D97-AF65-F5344CB8AC3E}">
        <p14:creationId xmlns:p14="http://schemas.microsoft.com/office/powerpoint/2010/main" val="2856325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57</a:t>
            </a:fld>
            <a:endParaRPr lang="en-US" dirty="0"/>
          </a:p>
        </p:txBody>
      </p:sp>
      <p:pic>
        <p:nvPicPr>
          <p:cNvPr id="7" name="Picture 6"/>
          <p:cNvPicPr>
            <a:picLocks noChangeAspect="1"/>
          </p:cNvPicPr>
          <p:nvPr/>
        </p:nvPicPr>
        <p:blipFill>
          <a:blip r:embed="rId3"/>
          <a:stretch>
            <a:fillRect/>
          </a:stretch>
        </p:blipFill>
        <p:spPr>
          <a:xfrm>
            <a:off x="2286000" y="1740861"/>
            <a:ext cx="7620000" cy="4200525"/>
          </a:xfrm>
          <a:prstGeom prst="rect">
            <a:avLst/>
          </a:prstGeom>
        </p:spPr>
      </p:pic>
    </p:spTree>
    <p:extLst>
      <p:ext uri="{BB962C8B-B14F-4D97-AF65-F5344CB8AC3E}">
        <p14:creationId xmlns:p14="http://schemas.microsoft.com/office/powerpoint/2010/main" val="1052956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a:solidFill>
                  <a:schemeClr val="accent1">
                    <a:lumMod val="50000"/>
                  </a:schemeClr>
                </a:solidFill>
              </a:rPr>
              <a:t>The Git directory is where Git stores the metadata and object database for your project. </a:t>
            </a:r>
            <a:endParaRPr lang="en-US" dirty="0" smtClean="0">
              <a:solidFill>
                <a:schemeClr val="accent1">
                  <a:lumMod val="50000"/>
                </a:schemeClr>
              </a:solidFill>
            </a:endParaRPr>
          </a:p>
          <a:p>
            <a:r>
              <a:rPr lang="en-US" dirty="0" smtClean="0">
                <a:solidFill>
                  <a:schemeClr val="accent1">
                    <a:lumMod val="50000"/>
                  </a:schemeClr>
                </a:solidFill>
              </a:rPr>
              <a:t>This </a:t>
            </a:r>
            <a:r>
              <a:rPr lang="en-US" dirty="0">
                <a:solidFill>
                  <a:schemeClr val="accent1">
                    <a:lumMod val="50000"/>
                  </a:schemeClr>
                </a:solidFill>
              </a:rPr>
              <a:t>is the most important part of Git, and it is what is copied when you clone a repository from another computer.</a:t>
            </a:r>
          </a:p>
          <a:p>
            <a:r>
              <a:rPr lang="en-US" dirty="0">
                <a:solidFill>
                  <a:schemeClr val="accent1">
                    <a:lumMod val="50000"/>
                  </a:schemeClr>
                </a:solidFill>
              </a:rPr>
              <a:t>The working tree is a single checkout of one version of the project. </a:t>
            </a:r>
            <a:endParaRPr lang="en-US" dirty="0" smtClean="0">
              <a:solidFill>
                <a:schemeClr val="accent1">
                  <a:lumMod val="50000"/>
                </a:schemeClr>
              </a:solidFill>
            </a:endParaRPr>
          </a:p>
          <a:p>
            <a:r>
              <a:rPr lang="en-US" dirty="0" smtClean="0">
                <a:solidFill>
                  <a:schemeClr val="accent1">
                    <a:lumMod val="50000"/>
                  </a:schemeClr>
                </a:solidFill>
              </a:rPr>
              <a:t>These </a:t>
            </a:r>
            <a:r>
              <a:rPr lang="en-US" dirty="0">
                <a:solidFill>
                  <a:schemeClr val="accent1">
                    <a:lumMod val="50000"/>
                  </a:schemeClr>
                </a:solidFill>
              </a:rPr>
              <a:t>files are pulled out of the compressed database in the Git directory and placed on disk for you to use or modify.</a:t>
            </a:r>
          </a:p>
          <a:p>
            <a:pPr marL="0" indent="0">
              <a:buNone/>
            </a:pP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58</a:t>
            </a:fld>
            <a:endParaRPr lang="en-US" dirty="0"/>
          </a:p>
        </p:txBody>
      </p:sp>
    </p:spTree>
    <p:extLst>
      <p:ext uri="{BB962C8B-B14F-4D97-AF65-F5344CB8AC3E}">
        <p14:creationId xmlns:p14="http://schemas.microsoft.com/office/powerpoint/2010/main" val="16806765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The staging area is a file, generally contained in your Git directory, that stores information about what will go into your next commit. </a:t>
            </a:r>
          </a:p>
          <a:p>
            <a:r>
              <a:rPr lang="en-US" dirty="0" smtClean="0">
                <a:solidFill>
                  <a:schemeClr val="accent1">
                    <a:lumMod val="50000"/>
                  </a:schemeClr>
                </a:solidFill>
              </a:rPr>
              <a:t>It’s sometimes referred to as the “index”, but it’s also common to refer to it as the staging area.</a:t>
            </a:r>
          </a:p>
          <a:p>
            <a:r>
              <a:rPr lang="en-US" dirty="0" smtClean="0">
                <a:solidFill>
                  <a:schemeClr val="accent1">
                    <a:lumMod val="50000"/>
                  </a:schemeClr>
                </a:solidFill>
              </a:rPr>
              <a:t>The basic Git workflow goes something like this:</a:t>
            </a:r>
          </a:p>
          <a:p>
            <a:r>
              <a:rPr lang="en-US" dirty="0" smtClean="0">
                <a:solidFill>
                  <a:schemeClr val="accent1">
                    <a:lumMod val="50000"/>
                  </a:schemeClr>
                </a:solidFill>
              </a:rPr>
              <a:t>You modify files in your working tree.</a:t>
            </a:r>
          </a:p>
          <a:p>
            <a:r>
              <a:rPr lang="en-US" dirty="0" smtClean="0">
                <a:solidFill>
                  <a:schemeClr val="accent1">
                    <a:lumMod val="50000"/>
                  </a:schemeClr>
                </a:solidFill>
              </a:rPr>
              <a:t>You stage the files, adding snapshots of them to your staging area.</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59</a:t>
            </a:fld>
            <a:endParaRPr lang="en-US" dirty="0"/>
          </a:p>
        </p:txBody>
      </p:sp>
    </p:spTree>
    <p:extLst>
      <p:ext uri="{BB962C8B-B14F-4D97-AF65-F5344CB8AC3E}">
        <p14:creationId xmlns:p14="http://schemas.microsoft.com/office/powerpoint/2010/main" val="416381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Following are the types of VCS:</a:t>
            </a:r>
          </a:p>
          <a:p>
            <a:pPr algn="just">
              <a:buClr>
                <a:schemeClr val="accent3">
                  <a:lumMod val="50000"/>
                </a:schemeClr>
              </a:buClr>
            </a:pPr>
            <a:r>
              <a:rPr lang="en-US" b="1" dirty="0" smtClean="0">
                <a:solidFill>
                  <a:schemeClr val="accent1">
                    <a:lumMod val="50000"/>
                  </a:schemeClr>
                </a:solidFill>
              </a:rPr>
              <a:t>Centralized version control system (CVCS).</a:t>
            </a:r>
          </a:p>
          <a:p>
            <a:pPr algn="just">
              <a:buClr>
                <a:schemeClr val="accent3">
                  <a:lumMod val="50000"/>
                </a:schemeClr>
              </a:buClr>
            </a:pPr>
            <a:r>
              <a:rPr lang="en-US" b="1" dirty="0" smtClean="0">
                <a:solidFill>
                  <a:schemeClr val="accent1">
                    <a:lumMod val="50000"/>
                  </a:schemeClr>
                </a:solidFill>
              </a:rPr>
              <a:t>Distributed/Decentralized version control system (DVCS).</a:t>
            </a:r>
          </a:p>
          <a:p>
            <a:pPr algn="just">
              <a:buClr>
                <a:schemeClr val="accent3">
                  <a:lumMod val="50000"/>
                </a:schemeClr>
              </a:buClr>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6</a:t>
            </a:fld>
            <a:endParaRPr lang="en-US" dirty="0"/>
          </a:p>
        </p:txBody>
      </p:sp>
    </p:spTree>
    <p:extLst>
      <p:ext uri="{BB962C8B-B14F-4D97-AF65-F5344CB8AC3E}">
        <p14:creationId xmlns:p14="http://schemas.microsoft.com/office/powerpoint/2010/main" val="26983694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r>
              <a:rPr lang="en-US" sz="4000" b="1" dirty="0" smtClean="0">
                <a:solidFill>
                  <a:schemeClr val="accent1">
                    <a:lumMod val="50000"/>
                  </a:schemeClr>
                </a:solidFill>
              </a:rPr>
              <a:t>Git Basics</a:t>
            </a:r>
            <a:endParaRPr lang="en-US" sz="4000" b="1" dirty="0">
              <a:solidFill>
                <a:schemeClr val="accent1">
                  <a:lumMod val="50000"/>
                </a:schemeClr>
              </a:solidFill>
            </a:endParaRPr>
          </a:p>
        </p:txBody>
      </p:sp>
      <p:sp>
        <p:nvSpPr>
          <p:cNvPr id="3" name="Content Placeholder 2"/>
          <p:cNvSpPr>
            <a:spLocks noGrp="1"/>
          </p:cNvSpPr>
          <p:nvPr>
            <p:ph idx="1"/>
          </p:nvPr>
        </p:nvSpPr>
        <p:spPr>
          <a:xfrm>
            <a:off x="1774208" y="1825625"/>
            <a:ext cx="8134067" cy="4351338"/>
          </a:xfrm>
        </p:spPr>
        <p:txBody>
          <a:bodyPr>
            <a:noAutofit/>
          </a:bodyPr>
          <a:lstStyle/>
          <a:p>
            <a:r>
              <a:rPr lang="en-US" dirty="0" smtClean="0">
                <a:solidFill>
                  <a:schemeClr val="accent1">
                    <a:lumMod val="50000"/>
                  </a:schemeClr>
                </a:solidFill>
              </a:rPr>
              <a:t>You do a commit, which takes the files as they are in the staging area and stores that snapshot permanently to your Git directory.</a:t>
            </a:r>
          </a:p>
          <a:p>
            <a:r>
              <a:rPr lang="en-US" dirty="0" smtClean="0">
                <a:solidFill>
                  <a:schemeClr val="accent1">
                    <a:lumMod val="50000"/>
                  </a:schemeClr>
                </a:solidFill>
              </a:rPr>
              <a:t>If a particular version of a file is in the Git directory, it’s considered committed. If it has been modified and was added to the staging area, it is staged. And if it was changed since it was checked out but has not been staged, it is modified.</a:t>
            </a:r>
            <a:endParaRPr lang="en-US" dirty="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60</a:t>
            </a:fld>
            <a:endParaRPr lang="en-US" dirty="0"/>
          </a:p>
        </p:txBody>
      </p:sp>
    </p:spTree>
    <p:extLst>
      <p:ext uri="{BB962C8B-B14F-4D97-AF65-F5344CB8AC3E}">
        <p14:creationId xmlns:p14="http://schemas.microsoft.com/office/powerpoint/2010/main" val="588976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b="1" dirty="0" smtClean="0">
                <a:solidFill>
                  <a:schemeClr val="accent1">
                    <a:lumMod val="50000"/>
                  </a:schemeClr>
                </a:solidFill>
              </a:rPr>
              <a:t>Distributed Version Control System</a:t>
            </a:r>
          </a:p>
          <a:p>
            <a:pPr algn="just">
              <a:buClr>
                <a:schemeClr val="accent3">
                  <a:lumMod val="50000"/>
                </a:schemeClr>
              </a:buClr>
            </a:pPr>
            <a:r>
              <a:rPr lang="en-US" dirty="0" smtClean="0">
                <a:solidFill>
                  <a:schemeClr val="accent1">
                    <a:lumMod val="50000"/>
                  </a:schemeClr>
                </a:solidFill>
              </a:rPr>
              <a:t>Centralized version control system (CVCS) uses a central server to store all files and enables team collaboration. </a:t>
            </a:r>
          </a:p>
          <a:p>
            <a:pPr algn="just">
              <a:buClr>
                <a:schemeClr val="accent3">
                  <a:lumMod val="50000"/>
                </a:schemeClr>
              </a:buClr>
            </a:pPr>
            <a:r>
              <a:rPr lang="en-US" dirty="0" smtClean="0">
                <a:solidFill>
                  <a:schemeClr val="accent1">
                    <a:lumMod val="50000"/>
                  </a:schemeClr>
                </a:solidFill>
              </a:rPr>
              <a:t>But the major drawback of CVCS is its single point of failure, i.e., failure of the central server.</a:t>
            </a:r>
          </a:p>
          <a:p>
            <a:pPr algn="just">
              <a:buClr>
                <a:schemeClr val="accent3">
                  <a:lumMod val="50000"/>
                </a:schemeClr>
              </a:buClr>
            </a:pPr>
            <a:r>
              <a:rPr lang="en-US" dirty="0" smtClean="0">
                <a:solidFill>
                  <a:schemeClr val="accent1">
                    <a:lumMod val="50000"/>
                  </a:schemeClr>
                </a:solidFill>
              </a:rPr>
              <a:t>Unfortunately, if the central server goes down for an hour, then during that hour, no one can collaborate at all. </a:t>
            </a:r>
          </a:p>
          <a:p>
            <a:pPr algn="just">
              <a:buClr>
                <a:schemeClr val="accent3">
                  <a:lumMod val="50000"/>
                </a:schemeClr>
              </a:buClr>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7</a:t>
            </a:fld>
            <a:endParaRPr lang="en-US" dirty="0"/>
          </a:p>
        </p:txBody>
      </p:sp>
    </p:spTree>
    <p:extLst>
      <p:ext uri="{BB962C8B-B14F-4D97-AF65-F5344CB8AC3E}">
        <p14:creationId xmlns:p14="http://schemas.microsoft.com/office/powerpoint/2010/main" val="91119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And even in a worst case, if the disk of the central server gets corrupted and proper backup has not been taken, then you will lose the entire history of the project. </a:t>
            </a:r>
          </a:p>
          <a:p>
            <a:pPr algn="just">
              <a:buClr>
                <a:schemeClr val="accent3">
                  <a:lumMod val="50000"/>
                </a:schemeClr>
              </a:buClr>
            </a:pPr>
            <a:r>
              <a:rPr lang="en-US" dirty="0" smtClean="0">
                <a:solidFill>
                  <a:schemeClr val="accent1">
                    <a:lumMod val="50000"/>
                  </a:schemeClr>
                </a:solidFill>
              </a:rPr>
              <a:t>Here, distributed version control system (DVCS) comes into picture.</a:t>
            </a:r>
          </a:p>
          <a:p>
            <a:pPr algn="just">
              <a:buClr>
                <a:schemeClr val="accent3">
                  <a:lumMod val="50000"/>
                </a:schemeClr>
              </a:buClr>
            </a:pPr>
            <a:r>
              <a:rPr lang="en-US" dirty="0" smtClean="0">
                <a:solidFill>
                  <a:schemeClr val="accent1">
                    <a:lumMod val="50000"/>
                  </a:schemeClr>
                </a:solidFill>
              </a:rPr>
              <a:t>DVCS clients not only check out the latest snapshot of the directory but they also fully mirror the repository. </a:t>
            </a: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8</a:t>
            </a:fld>
            <a:endParaRPr lang="en-US" dirty="0"/>
          </a:p>
        </p:txBody>
      </p:sp>
    </p:spTree>
    <p:extLst>
      <p:ext uri="{BB962C8B-B14F-4D97-AF65-F5344CB8AC3E}">
        <p14:creationId xmlns:p14="http://schemas.microsoft.com/office/powerpoint/2010/main" val="1664238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687" y="320675"/>
            <a:ext cx="9538648" cy="1325563"/>
          </a:xfrm>
        </p:spPr>
        <p:txBody>
          <a:bodyPr>
            <a:normAutofit/>
          </a:bodyPr>
          <a:lstStyle/>
          <a:p>
            <a:pPr fontAlgn="base"/>
            <a:r>
              <a:rPr lang="en-US" sz="4000" b="1" dirty="0" smtClean="0">
                <a:solidFill>
                  <a:srgbClr val="005A9E"/>
                </a:solidFill>
              </a:rPr>
              <a:t>GitHub Introduction</a:t>
            </a:r>
            <a:endParaRPr lang="en-US" sz="4000" b="1" dirty="0">
              <a:solidFill>
                <a:srgbClr val="005A9E"/>
              </a:solidFill>
            </a:endParaRPr>
          </a:p>
        </p:txBody>
      </p:sp>
      <p:sp>
        <p:nvSpPr>
          <p:cNvPr id="3" name="Content Placeholder 2"/>
          <p:cNvSpPr>
            <a:spLocks noGrp="1"/>
          </p:cNvSpPr>
          <p:nvPr>
            <p:ph idx="1"/>
          </p:nvPr>
        </p:nvSpPr>
        <p:spPr>
          <a:xfrm>
            <a:off x="1774208" y="1825625"/>
            <a:ext cx="8134067" cy="4351338"/>
          </a:xfrm>
        </p:spPr>
        <p:txBody>
          <a:bodyPr>
            <a:noAutofit/>
          </a:bodyPr>
          <a:lstStyle/>
          <a:p>
            <a:pPr algn="just">
              <a:buClr>
                <a:schemeClr val="accent3">
                  <a:lumMod val="50000"/>
                </a:schemeClr>
              </a:buClr>
            </a:pPr>
            <a:r>
              <a:rPr lang="en-US" dirty="0" smtClean="0">
                <a:solidFill>
                  <a:schemeClr val="accent1">
                    <a:lumMod val="50000"/>
                  </a:schemeClr>
                </a:solidFill>
              </a:rPr>
              <a:t>If the server goes down, then the repository from any client can be copied back to the server to restore it.</a:t>
            </a:r>
          </a:p>
          <a:p>
            <a:pPr algn="just">
              <a:buClr>
                <a:schemeClr val="accent3">
                  <a:lumMod val="50000"/>
                </a:schemeClr>
              </a:buClr>
            </a:pPr>
            <a:r>
              <a:rPr lang="en-US" dirty="0" smtClean="0">
                <a:solidFill>
                  <a:schemeClr val="accent1">
                    <a:lumMod val="50000"/>
                  </a:schemeClr>
                </a:solidFill>
              </a:rPr>
              <a:t>Every checkout is a full backup of the repository. Git does not rely on the central server and that is why you can perform many operations when you are offline. </a:t>
            </a:r>
          </a:p>
          <a:p>
            <a:pPr algn="just">
              <a:buClr>
                <a:schemeClr val="accent3">
                  <a:lumMod val="50000"/>
                </a:schemeClr>
              </a:buClr>
            </a:pPr>
            <a:r>
              <a:rPr lang="en-US" dirty="0" smtClean="0">
                <a:solidFill>
                  <a:schemeClr val="accent1">
                    <a:lumMod val="50000"/>
                  </a:schemeClr>
                </a:solidFill>
              </a:rPr>
              <a:t>You can commit changes, create branches, view logs, and perform other operations when you are offline. You require network connection only to publish your changes and take the latest changes.</a:t>
            </a:r>
          </a:p>
          <a:p>
            <a:pPr marL="0" indent="0" algn="just">
              <a:buClr>
                <a:schemeClr val="accent3">
                  <a:lumMod val="50000"/>
                </a:schemeClr>
              </a:buClr>
              <a:buNone/>
            </a:pPr>
            <a:endParaRPr lang="en-US" dirty="0" smtClean="0">
              <a:solidFill>
                <a:schemeClr val="accent1">
                  <a:lumMod val="50000"/>
                </a:schemeClr>
              </a:solidFill>
            </a:endParaRPr>
          </a:p>
        </p:txBody>
      </p:sp>
      <p:sp>
        <p:nvSpPr>
          <p:cNvPr id="5" name="Footer Placeholder 4"/>
          <p:cNvSpPr>
            <a:spLocks noGrp="1"/>
          </p:cNvSpPr>
          <p:nvPr>
            <p:ph type="ftr" sz="quarter" idx="11"/>
          </p:nvPr>
        </p:nvSpPr>
        <p:spPr/>
        <p:txBody>
          <a:bodyPr/>
          <a:lstStyle/>
          <a:p>
            <a:r>
              <a:rPr lang="en-US" dirty="0" smtClean="0"/>
              <a:t>www.vyomwork.com</a:t>
            </a:r>
            <a:endParaRPr lang="en-US" dirty="0"/>
          </a:p>
        </p:txBody>
      </p:sp>
      <p:sp>
        <p:nvSpPr>
          <p:cNvPr id="2" name="Slide Number Placeholder 1"/>
          <p:cNvSpPr>
            <a:spLocks noGrp="1"/>
          </p:cNvSpPr>
          <p:nvPr>
            <p:ph type="sldNum" sz="quarter" idx="12"/>
          </p:nvPr>
        </p:nvSpPr>
        <p:spPr/>
        <p:txBody>
          <a:bodyPr/>
          <a:lstStyle/>
          <a:p>
            <a:fld id="{5CA96B8C-D304-4E2F-A90E-ABA59458EE2F}" type="slidenum">
              <a:rPr lang="en-US" smtClean="0"/>
              <a:t>9</a:t>
            </a:fld>
            <a:endParaRPr lang="en-US" dirty="0"/>
          </a:p>
        </p:txBody>
      </p:sp>
    </p:spTree>
    <p:extLst>
      <p:ext uri="{BB962C8B-B14F-4D97-AF65-F5344CB8AC3E}">
        <p14:creationId xmlns:p14="http://schemas.microsoft.com/office/powerpoint/2010/main" val="214120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3639</Words>
  <Application>Microsoft Office PowerPoint</Application>
  <PresentationFormat>Widescreen</PresentationFormat>
  <Paragraphs>411</Paragraphs>
  <Slides>60</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PowerPoint Presentation</vt:lpstr>
      <vt:lpstr>GitHub Introduction</vt:lpstr>
      <vt:lpstr>GitHub Introduction</vt:lpstr>
      <vt:lpstr>GitHub Introduction</vt:lpstr>
      <vt:lpstr>GitHub Introduction</vt:lpstr>
      <vt:lpstr>GitHub Introduction</vt:lpstr>
      <vt:lpstr>GitHub Introduction</vt:lpstr>
      <vt:lpstr>GitHub Introduction</vt:lpstr>
      <vt:lpstr>GitHub Introduction</vt:lpstr>
      <vt:lpstr>Advantages of Git</vt:lpstr>
      <vt:lpstr>Advantages of Git</vt:lpstr>
      <vt:lpstr>Advantages of Git</vt:lpstr>
      <vt:lpstr>Advantages of Git</vt:lpstr>
      <vt:lpstr>Advantages of Git</vt:lpstr>
      <vt:lpstr>Advantages of Git</vt:lpstr>
      <vt:lpstr>DVCS Terminologies</vt:lpstr>
      <vt:lpstr>DVCS Terminologies</vt:lpstr>
      <vt:lpstr>DVCS Terminologies</vt:lpstr>
      <vt:lpstr>GitHub</vt:lpstr>
      <vt:lpstr>GitHub</vt:lpstr>
      <vt:lpstr>GitHub</vt:lpstr>
      <vt:lpstr>GitHub</vt:lpstr>
      <vt:lpstr>Scope</vt:lpstr>
      <vt:lpstr>Scope</vt:lpstr>
      <vt:lpstr>Scope</vt:lpstr>
      <vt:lpstr>Scope</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GitHub - Account Setup and Configuration</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2017-03-23T06:26:48Z</dcterms:created>
  <dcterms:modified xsi:type="dcterms:W3CDTF">2017-03-29T10:36:13Z</dcterms:modified>
</cp:coreProperties>
</file>