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Cooper Hewitt" panose="020B0604020202020204" charset="0"/>
      <p:regular r:id="rId14"/>
    </p:embeddedFont>
    <p:embeddedFont>
      <p:font typeface="Cooper Hewitt Bol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3" d="100"/>
          <a:sy n="53" d="100"/>
        </p:scale>
        <p:origin x="802" y="26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9B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90334" y="6359156"/>
            <a:ext cx="18868667" cy="4242251"/>
          </a:xfrm>
          <a:custGeom>
            <a:avLst/>
            <a:gdLst/>
            <a:ahLst/>
            <a:cxnLst/>
            <a:rect l="l" t="t" r="r" b="b"/>
            <a:pathLst>
              <a:path w="18868667" h="4242251">
                <a:moveTo>
                  <a:pt x="0" y="0"/>
                </a:moveTo>
                <a:lnTo>
                  <a:pt x="18868668" y="0"/>
                </a:lnTo>
                <a:lnTo>
                  <a:pt x="18868668" y="4242251"/>
                </a:lnTo>
                <a:lnTo>
                  <a:pt x="0" y="42422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grpSp>
        <p:nvGrpSpPr>
          <p:cNvPr id="3" name="Group 3"/>
          <p:cNvGrpSpPr/>
          <p:nvPr/>
        </p:nvGrpSpPr>
        <p:grpSpPr>
          <a:xfrm>
            <a:off x="11361143" y="783933"/>
            <a:ext cx="6227716" cy="8719134"/>
            <a:chOff x="0" y="0"/>
            <a:chExt cx="812800" cy="113796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1137963"/>
            </a:xfrm>
            <a:custGeom>
              <a:avLst/>
              <a:gdLst/>
              <a:ahLst/>
              <a:cxnLst/>
              <a:rect l="l" t="t" r="r" b="b"/>
              <a:pathLst>
                <a:path w="812800" h="1137963">
                  <a:moveTo>
                    <a:pt x="64643" y="0"/>
                  </a:moveTo>
                  <a:lnTo>
                    <a:pt x="748157" y="0"/>
                  </a:lnTo>
                  <a:cubicBezTo>
                    <a:pt x="765301" y="0"/>
                    <a:pt x="781743" y="6811"/>
                    <a:pt x="793866" y="18934"/>
                  </a:cubicBezTo>
                  <a:cubicBezTo>
                    <a:pt x="805989" y="31057"/>
                    <a:pt x="812800" y="47499"/>
                    <a:pt x="812800" y="64643"/>
                  </a:cubicBezTo>
                  <a:lnTo>
                    <a:pt x="812800" y="1073320"/>
                  </a:lnTo>
                  <a:cubicBezTo>
                    <a:pt x="812800" y="1090464"/>
                    <a:pt x="805989" y="1106907"/>
                    <a:pt x="793866" y="1119030"/>
                  </a:cubicBezTo>
                  <a:cubicBezTo>
                    <a:pt x="781743" y="1131153"/>
                    <a:pt x="765301" y="1137963"/>
                    <a:pt x="748157" y="1137963"/>
                  </a:cubicBezTo>
                  <a:lnTo>
                    <a:pt x="64643" y="1137963"/>
                  </a:lnTo>
                  <a:cubicBezTo>
                    <a:pt x="47499" y="1137963"/>
                    <a:pt x="31057" y="1131153"/>
                    <a:pt x="18934" y="1119030"/>
                  </a:cubicBezTo>
                  <a:cubicBezTo>
                    <a:pt x="6811" y="1106907"/>
                    <a:pt x="0" y="1090464"/>
                    <a:pt x="0" y="1073320"/>
                  </a:cubicBezTo>
                  <a:lnTo>
                    <a:pt x="0" y="64643"/>
                  </a:lnTo>
                  <a:cubicBezTo>
                    <a:pt x="0" y="47499"/>
                    <a:pt x="6811" y="31057"/>
                    <a:pt x="18934" y="18934"/>
                  </a:cubicBezTo>
                  <a:cubicBezTo>
                    <a:pt x="31057" y="6811"/>
                    <a:pt x="47499" y="0"/>
                    <a:pt x="64643" y="0"/>
                  </a:cubicBezTo>
                  <a:close/>
                </a:path>
              </a:pathLst>
            </a:custGeom>
            <a:blipFill>
              <a:blip r:embed="rId4"/>
              <a:stretch>
                <a:fillRect l="-55069" r="-55069"/>
              </a:stretch>
            </a:blipFill>
          </p:spPr>
          <p:txBody>
            <a:bodyPr/>
            <a:lstStyle/>
            <a:p>
              <a:endParaRPr lang="en-ZA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686" y="941522"/>
            <a:ext cx="8115314" cy="5080136"/>
            <a:chOff x="0" y="0"/>
            <a:chExt cx="10820419" cy="6773515"/>
          </a:xfrm>
        </p:grpSpPr>
        <p:sp>
          <p:nvSpPr>
            <p:cNvPr id="6" name="TextBox 6"/>
            <p:cNvSpPr txBox="1"/>
            <p:nvPr/>
          </p:nvSpPr>
          <p:spPr>
            <a:xfrm>
              <a:off x="0" y="-161925"/>
              <a:ext cx="10820419" cy="51080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9450"/>
                </a:lnSpc>
              </a:pPr>
              <a:r>
                <a:rPr lang="en-US" sz="8591" b="1">
                  <a:solidFill>
                    <a:srgbClr val="185482"/>
                  </a:solidFill>
                  <a:latin typeface="Cooper Hewitt Bold"/>
                  <a:ea typeface="Cooper Hewitt Bold"/>
                  <a:cs typeface="Cooper Hewitt Bold"/>
                  <a:sym typeface="Cooper Hewitt Bold"/>
                </a:rPr>
                <a:t>Batho Pele Hospital Intake AI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5468590"/>
              <a:ext cx="10820419" cy="13049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00"/>
                </a:lnSpc>
              </a:pPr>
              <a:r>
                <a:rPr lang="en-US" sz="3000">
                  <a:solidFill>
                    <a:srgbClr val="185482"/>
                  </a:solidFill>
                  <a:latin typeface="Cooper Hewitt"/>
                  <a:ea typeface="Cooper Hewitt"/>
                  <a:cs typeface="Cooper Hewitt"/>
                  <a:sym typeface="Cooper Hewitt"/>
                </a:rPr>
                <a:t>Presented by Mpho Hlalele, Faith Tinawario and Steve Asumba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177691" y="6617605"/>
            <a:ext cx="7966309" cy="781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859"/>
              </a:lnSpc>
              <a:spcBef>
                <a:spcPct val="0"/>
              </a:spcBef>
            </a:pPr>
            <a:r>
              <a:rPr lang="en-US" sz="2199" b="1">
                <a:solidFill>
                  <a:srgbClr val="185482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A Smart System for Ethical, Efficient Patient Verification in Public Hospitals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9B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645680" y="-83844"/>
            <a:ext cx="8903455" cy="10587763"/>
            <a:chOff x="0" y="0"/>
            <a:chExt cx="11871273" cy="14117018"/>
          </a:xfrm>
        </p:grpSpPr>
        <p:sp>
          <p:nvSpPr>
            <p:cNvPr id="3" name="Freeform 3"/>
            <p:cNvSpPr/>
            <p:nvPr/>
          </p:nvSpPr>
          <p:spPr>
            <a:xfrm>
              <a:off x="7944175" y="0"/>
              <a:ext cx="3927098" cy="14117018"/>
            </a:xfrm>
            <a:custGeom>
              <a:avLst/>
              <a:gdLst/>
              <a:ahLst/>
              <a:cxnLst/>
              <a:rect l="l" t="t" r="r" b="b"/>
              <a:pathLst>
                <a:path w="3927098" h="14117018">
                  <a:moveTo>
                    <a:pt x="0" y="0"/>
                  </a:moveTo>
                  <a:lnTo>
                    <a:pt x="3927098" y="0"/>
                  </a:lnTo>
                  <a:lnTo>
                    <a:pt x="3927098" y="14117018"/>
                  </a:lnTo>
                  <a:lnTo>
                    <a:pt x="0" y="141170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ZA"/>
            </a:p>
          </p:txBody>
        </p:sp>
        <p:sp>
          <p:nvSpPr>
            <p:cNvPr id="4" name="Freeform 4"/>
            <p:cNvSpPr/>
            <p:nvPr/>
          </p:nvSpPr>
          <p:spPr>
            <a:xfrm>
              <a:off x="3965198" y="0"/>
              <a:ext cx="3927098" cy="14117018"/>
            </a:xfrm>
            <a:custGeom>
              <a:avLst/>
              <a:gdLst/>
              <a:ahLst/>
              <a:cxnLst/>
              <a:rect l="l" t="t" r="r" b="b"/>
              <a:pathLst>
                <a:path w="3927098" h="14117018">
                  <a:moveTo>
                    <a:pt x="0" y="0"/>
                  </a:moveTo>
                  <a:lnTo>
                    <a:pt x="3927097" y="0"/>
                  </a:lnTo>
                  <a:lnTo>
                    <a:pt x="3927097" y="14117018"/>
                  </a:lnTo>
                  <a:lnTo>
                    <a:pt x="0" y="141170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ZA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3927098" cy="14117018"/>
            </a:xfrm>
            <a:custGeom>
              <a:avLst/>
              <a:gdLst/>
              <a:ahLst/>
              <a:cxnLst/>
              <a:rect l="l" t="t" r="r" b="b"/>
              <a:pathLst>
                <a:path w="3927098" h="14117018">
                  <a:moveTo>
                    <a:pt x="0" y="0"/>
                  </a:moveTo>
                  <a:lnTo>
                    <a:pt x="3927098" y="0"/>
                  </a:lnTo>
                  <a:lnTo>
                    <a:pt x="3927098" y="14117018"/>
                  </a:lnTo>
                  <a:lnTo>
                    <a:pt x="0" y="141170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ZA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270976" y="1257775"/>
            <a:ext cx="7988324" cy="2493510"/>
            <a:chOff x="0" y="0"/>
            <a:chExt cx="2103921" cy="65672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103921" cy="656727"/>
            </a:xfrm>
            <a:custGeom>
              <a:avLst/>
              <a:gdLst/>
              <a:ahLst/>
              <a:cxnLst/>
              <a:rect l="l" t="t" r="r" b="b"/>
              <a:pathLst>
                <a:path w="2103921" h="656727">
                  <a:moveTo>
                    <a:pt x="24229" y="0"/>
                  </a:moveTo>
                  <a:lnTo>
                    <a:pt x="2079692" y="0"/>
                  </a:lnTo>
                  <a:cubicBezTo>
                    <a:pt x="2093073" y="0"/>
                    <a:pt x="2103921" y="10848"/>
                    <a:pt x="2103921" y="24229"/>
                  </a:cubicBezTo>
                  <a:lnTo>
                    <a:pt x="2103921" y="632498"/>
                  </a:lnTo>
                  <a:cubicBezTo>
                    <a:pt x="2103921" y="645879"/>
                    <a:pt x="2093073" y="656727"/>
                    <a:pt x="2079692" y="656727"/>
                  </a:cubicBezTo>
                  <a:lnTo>
                    <a:pt x="24229" y="656727"/>
                  </a:lnTo>
                  <a:cubicBezTo>
                    <a:pt x="10848" y="656727"/>
                    <a:pt x="0" y="645879"/>
                    <a:pt x="0" y="632498"/>
                  </a:cubicBezTo>
                  <a:lnTo>
                    <a:pt x="0" y="24229"/>
                  </a:lnTo>
                  <a:cubicBezTo>
                    <a:pt x="0" y="10848"/>
                    <a:pt x="10848" y="0"/>
                    <a:pt x="24229" y="0"/>
                  </a:cubicBezTo>
                  <a:close/>
                </a:path>
              </a:pathLst>
            </a:custGeom>
            <a:solidFill>
              <a:srgbClr val="E8DDD4"/>
            </a:solidFill>
          </p:spPr>
          <p:txBody>
            <a:bodyPr/>
            <a:lstStyle/>
            <a:p>
              <a:endParaRPr lang="en-ZA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85725"/>
              <a:ext cx="2103921" cy="7424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96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270976" y="3963282"/>
            <a:ext cx="7988324" cy="2493510"/>
            <a:chOff x="0" y="0"/>
            <a:chExt cx="2103921" cy="65672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103921" cy="656727"/>
            </a:xfrm>
            <a:custGeom>
              <a:avLst/>
              <a:gdLst/>
              <a:ahLst/>
              <a:cxnLst/>
              <a:rect l="l" t="t" r="r" b="b"/>
              <a:pathLst>
                <a:path w="2103921" h="656727">
                  <a:moveTo>
                    <a:pt x="24229" y="0"/>
                  </a:moveTo>
                  <a:lnTo>
                    <a:pt x="2079692" y="0"/>
                  </a:lnTo>
                  <a:cubicBezTo>
                    <a:pt x="2093073" y="0"/>
                    <a:pt x="2103921" y="10848"/>
                    <a:pt x="2103921" y="24229"/>
                  </a:cubicBezTo>
                  <a:lnTo>
                    <a:pt x="2103921" y="632498"/>
                  </a:lnTo>
                  <a:cubicBezTo>
                    <a:pt x="2103921" y="645879"/>
                    <a:pt x="2093073" y="656727"/>
                    <a:pt x="2079692" y="656727"/>
                  </a:cubicBezTo>
                  <a:lnTo>
                    <a:pt x="24229" y="656727"/>
                  </a:lnTo>
                  <a:cubicBezTo>
                    <a:pt x="10848" y="656727"/>
                    <a:pt x="0" y="645879"/>
                    <a:pt x="0" y="632498"/>
                  </a:cubicBezTo>
                  <a:lnTo>
                    <a:pt x="0" y="24229"/>
                  </a:lnTo>
                  <a:cubicBezTo>
                    <a:pt x="0" y="10848"/>
                    <a:pt x="10848" y="0"/>
                    <a:pt x="24229" y="0"/>
                  </a:cubicBezTo>
                  <a:close/>
                </a:path>
              </a:pathLst>
            </a:custGeom>
            <a:solidFill>
              <a:srgbClr val="E8DDD4"/>
            </a:solidFill>
          </p:spPr>
          <p:txBody>
            <a:bodyPr/>
            <a:lstStyle/>
            <a:p>
              <a:endParaRPr lang="en-ZA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85725"/>
              <a:ext cx="2103921" cy="7424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96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806620" y="7152118"/>
            <a:ext cx="7988324" cy="2493510"/>
            <a:chOff x="0" y="0"/>
            <a:chExt cx="2103921" cy="65672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103921" cy="656727"/>
            </a:xfrm>
            <a:custGeom>
              <a:avLst/>
              <a:gdLst/>
              <a:ahLst/>
              <a:cxnLst/>
              <a:rect l="l" t="t" r="r" b="b"/>
              <a:pathLst>
                <a:path w="2103921" h="656727">
                  <a:moveTo>
                    <a:pt x="24229" y="0"/>
                  </a:moveTo>
                  <a:lnTo>
                    <a:pt x="2079692" y="0"/>
                  </a:lnTo>
                  <a:cubicBezTo>
                    <a:pt x="2093073" y="0"/>
                    <a:pt x="2103921" y="10848"/>
                    <a:pt x="2103921" y="24229"/>
                  </a:cubicBezTo>
                  <a:lnTo>
                    <a:pt x="2103921" y="632498"/>
                  </a:lnTo>
                  <a:cubicBezTo>
                    <a:pt x="2103921" y="645879"/>
                    <a:pt x="2093073" y="656727"/>
                    <a:pt x="2079692" y="656727"/>
                  </a:cubicBezTo>
                  <a:lnTo>
                    <a:pt x="24229" y="656727"/>
                  </a:lnTo>
                  <a:cubicBezTo>
                    <a:pt x="10848" y="656727"/>
                    <a:pt x="0" y="645879"/>
                    <a:pt x="0" y="632498"/>
                  </a:cubicBezTo>
                  <a:lnTo>
                    <a:pt x="0" y="24229"/>
                  </a:lnTo>
                  <a:cubicBezTo>
                    <a:pt x="0" y="10848"/>
                    <a:pt x="10848" y="0"/>
                    <a:pt x="24229" y="0"/>
                  </a:cubicBezTo>
                  <a:close/>
                </a:path>
              </a:pathLst>
            </a:custGeom>
            <a:solidFill>
              <a:srgbClr val="E8DDD4"/>
            </a:solidFill>
          </p:spPr>
          <p:txBody>
            <a:bodyPr/>
            <a:lstStyle/>
            <a:p>
              <a:endParaRPr lang="en-ZA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85725"/>
              <a:ext cx="2103921" cy="7424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96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573668" y="1364705"/>
            <a:ext cx="6538975" cy="2155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699"/>
              </a:lnSpc>
            </a:pPr>
            <a:r>
              <a:rPr lang="en-US" sz="6999" b="1">
                <a:solidFill>
                  <a:srgbClr val="185482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SDG Alignment Commitment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10840179" y="1705239"/>
            <a:ext cx="5853467" cy="1451459"/>
            <a:chOff x="0" y="0"/>
            <a:chExt cx="7804623" cy="1935279"/>
          </a:xfrm>
        </p:grpSpPr>
        <p:sp>
          <p:nvSpPr>
            <p:cNvPr id="17" name="TextBox 17"/>
            <p:cNvSpPr txBox="1"/>
            <p:nvPr/>
          </p:nvSpPr>
          <p:spPr>
            <a:xfrm>
              <a:off x="0" y="-85725"/>
              <a:ext cx="7804623" cy="13049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185482"/>
                  </a:solidFill>
                  <a:latin typeface="Cooper Hewitt Bold"/>
                  <a:ea typeface="Cooper Hewitt Bold"/>
                  <a:cs typeface="Cooper Hewitt Bold"/>
                  <a:sym typeface="Cooper Hewitt Bold"/>
                </a:rPr>
                <a:t>Commitment to SDG 3: Health Access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1470294"/>
              <a:ext cx="7804623" cy="4649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696"/>
                </a:lnSpc>
              </a:pPr>
              <a:r>
                <a:rPr lang="en-US" sz="1926">
                  <a:solidFill>
                    <a:srgbClr val="185482"/>
                  </a:solidFill>
                  <a:latin typeface="Cooper Hewitt"/>
                  <a:ea typeface="Cooper Hewitt"/>
                  <a:cs typeface="Cooper Hewitt"/>
                  <a:sym typeface="Cooper Hewitt"/>
                </a:rPr>
                <a:t>Ensuring equitable healthcare for all citizens.</a:t>
              </a:r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9806620" y="1638564"/>
            <a:ext cx="799284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50"/>
              </a:lnSpc>
            </a:pPr>
            <a:r>
              <a:rPr lang="en-US" sz="3500" b="1">
                <a:solidFill>
                  <a:srgbClr val="185482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01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10840179" y="4447460"/>
            <a:ext cx="5853467" cy="1451459"/>
            <a:chOff x="0" y="0"/>
            <a:chExt cx="7804623" cy="1935279"/>
          </a:xfrm>
        </p:grpSpPr>
        <p:sp>
          <p:nvSpPr>
            <p:cNvPr id="21" name="TextBox 21"/>
            <p:cNvSpPr txBox="1"/>
            <p:nvPr/>
          </p:nvSpPr>
          <p:spPr>
            <a:xfrm>
              <a:off x="0" y="-85725"/>
              <a:ext cx="7804623" cy="13049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185482"/>
                  </a:solidFill>
                  <a:latin typeface="Cooper Hewitt Bold"/>
                  <a:ea typeface="Cooper Hewitt Bold"/>
                  <a:cs typeface="Cooper Hewitt Bold"/>
                  <a:sym typeface="Cooper Hewitt Bold"/>
                </a:rPr>
                <a:t>Commitment to SDG 10: Inequality Reduction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1470294"/>
              <a:ext cx="7804623" cy="4649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696"/>
                </a:lnSpc>
              </a:pPr>
              <a:r>
                <a:rPr lang="en-US" sz="1926">
                  <a:solidFill>
                    <a:srgbClr val="185482"/>
                  </a:solidFill>
                  <a:latin typeface="Cooper Hewitt"/>
                  <a:ea typeface="Cooper Hewitt"/>
                  <a:cs typeface="Cooper Hewitt"/>
                  <a:sym typeface="Cooper Hewitt"/>
                </a:rPr>
                <a:t>Prioritizing services for legally entitled patients.</a:t>
              </a:r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9806620" y="4380785"/>
            <a:ext cx="799284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50"/>
              </a:lnSpc>
            </a:pPr>
            <a:r>
              <a:rPr lang="en-US" sz="3500" b="1">
                <a:solidFill>
                  <a:srgbClr val="185482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02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10840179" y="7189681"/>
            <a:ext cx="5853467" cy="1451459"/>
            <a:chOff x="0" y="0"/>
            <a:chExt cx="7804623" cy="1935279"/>
          </a:xfrm>
        </p:grpSpPr>
        <p:sp>
          <p:nvSpPr>
            <p:cNvPr id="25" name="TextBox 25"/>
            <p:cNvSpPr txBox="1"/>
            <p:nvPr/>
          </p:nvSpPr>
          <p:spPr>
            <a:xfrm>
              <a:off x="0" y="-85725"/>
              <a:ext cx="7804623" cy="13049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185482"/>
                  </a:solidFill>
                  <a:latin typeface="Cooper Hewitt Bold"/>
                  <a:ea typeface="Cooper Hewitt Bold"/>
                  <a:cs typeface="Cooper Hewitt Bold"/>
                  <a:sym typeface="Cooper Hewitt Bold"/>
                </a:rPr>
                <a:t>Commitment to SDG 16: Improved Governance</a:t>
              </a: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1470294"/>
              <a:ext cx="7804623" cy="4649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696"/>
                </a:lnSpc>
              </a:pPr>
              <a:r>
                <a:rPr lang="en-US" sz="1926">
                  <a:solidFill>
                    <a:srgbClr val="185482"/>
                  </a:solidFill>
                  <a:latin typeface="Cooper Hewitt"/>
                  <a:ea typeface="Cooper Hewitt"/>
                  <a:cs typeface="Cooper Hewitt"/>
                  <a:sym typeface="Cooper Hewitt"/>
                </a:rPr>
                <a:t>Enhancing transparency and reducing healthcare fraud.</a:t>
              </a:r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9806620" y="7123006"/>
            <a:ext cx="799284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50"/>
              </a:lnSpc>
            </a:pPr>
            <a:r>
              <a:rPr lang="en-US" sz="3500" b="1">
                <a:solidFill>
                  <a:srgbClr val="185482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03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9B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0"/>
            <a:ext cx="5013830" cy="5716087"/>
            <a:chOff x="0" y="0"/>
            <a:chExt cx="812800" cy="9266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926644"/>
            </a:xfrm>
            <a:custGeom>
              <a:avLst/>
              <a:gdLst/>
              <a:ahLst/>
              <a:cxnLst/>
              <a:rect l="l" t="t" r="r" b="b"/>
              <a:pathLst>
                <a:path w="812800" h="926644">
                  <a:moveTo>
                    <a:pt x="88014" y="0"/>
                  </a:moveTo>
                  <a:lnTo>
                    <a:pt x="724786" y="0"/>
                  </a:lnTo>
                  <a:cubicBezTo>
                    <a:pt x="773395" y="0"/>
                    <a:pt x="812800" y="39405"/>
                    <a:pt x="812800" y="88014"/>
                  </a:cubicBezTo>
                  <a:lnTo>
                    <a:pt x="812800" y="838630"/>
                  </a:lnTo>
                  <a:cubicBezTo>
                    <a:pt x="812800" y="887238"/>
                    <a:pt x="773395" y="926644"/>
                    <a:pt x="724786" y="926644"/>
                  </a:cubicBezTo>
                  <a:lnTo>
                    <a:pt x="88014" y="926644"/>
                  </a:lnTo>
                  <a:cubicBezTo>
                    <a:pt x="39405" y="926644"/>
                    <a:pt x="0" y="887238"/>
                    <a:pt x="0" y="838630"/>
                  </a:cubicBezTo>
                  <a:lnTo>
                    <a:pt x="0" y="88014"/>
                  </a:lnTo>
                  <a:cubicBezTo>
                    <a:pt x="0" y="39405"/>
                    <a:pt x="39405" y="0"/>
                    <a:pt x="88014" y="0"/>
                  </a:cubicBezTo>
                  <a:close/>
                </a:path>
              </a:pathLst>
            </a:custGeom>
            <a:blipFill>
              <a:blip r:embed="rId2"/>
              <a:stretch>
                <a:fillRect l="-35558" r="-35558"/>
              </a:stretch>
            </a:blipFill>
          </p:spPr>
          <p:txBody>
            <a:bodyPr/>
            <a:lstStyle/>
            <a:p>
              <a:endParaRPr lang="en-ZA"/>
            </a:p>
          </p:txBody>
        </p:sp>
      </p:grpSp>
      <p:sp>
        <p:nvSpPr>
          <p:cNvPr id="4" name="Freeform 4"/>
          <p:cNvSpPr/>
          <p:nvPr/>
        </p:nvSpPr>
        <p:spPr>
          <a:xfrm rot="-10800000" flipH="1">
            <a:off x="11373067" y="-713637"/>
            <a:ext cx="5203818" cy="6102558"/>
          </a:xfrm>
          <a:custGeom>
            <a:avLst/>
            <a:gdLst/>
            <a:ahLst/>
            <a:cxnLst/>
            <a:rect l="l" t="t" r="r" b="b"/>
            <a:pathLst>
              <a:path w="5203818" h="6102558">
                <a:moveTo>
                  <a:pt x="5203818" y="0"/>
                </a:moveTo>
                <a:lnTo>
                  <a:pt x="0" y="0"/>
                </a:lnTo>
                <a:lnTo>
                  <a:pt x="0" y="6102559"/>
                </a:lnTo>
                <a:lnTo>
                  <a:pt x="5203818" y="6102559"/>
                </a:lnTo>
                <a:lnTo>
                  <a:pt x="520381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5" name="Freeform 5"/>
          <p:cNvSpPr/>
          <p:nvPr/>
        </p:nvSpPr>
        <p:spPr>
          <a:xfrm rot="-10800000" flipH="1">
            <a:off x="14649132" y="1028700"/>
            <a:ext cx="3638868" cy="4267329"/>
          </a:xfrm>
          <a:custGeom>
            <a:avLst/>
            <a:gdLst/>
            <a:ahLst/>
            <a:cxnLst/>
            <a:rect l="l" t="t" r="r" b="b"/>
            <a:pathLst>
              <a:path w="3638868" h="4267329">
                <a:moveTo>
                  <a:pt x="3638868" y="0"/>
                </a:moveTo>
                <a:lnTo>
                  <a:pt x="0" y="0"/>
                </a:lnTo>
                <a:lnTo>
                  <a:pt x="0" y="4267329"/>
                </a:lnTo>
                <a:lnTo>
                  <a:pt x="3638868" y="4267329"/>
                </a:lnTo>
                <a:lnTo>
                  <a:pt x="363886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grpSp>
        <p:nvGrpSpPr>
          <p:cNvPr id="6" name="Group 6"/>
          <p:cNvGrpSpPr/>
          <p:nvPr/>
        </p:nvGrpSpPr>
        <p:grpSpPr>
          <a:xfrm>
            <a:off x="1028700" y="6436699"/>
            <a:ext cx="12271023" cy="4380844"/>
            <a:chOff x="0" y="0"/>
            <a:chExt cx="16361364" cy="5841125"/>
          </a:xfrm>
        </p:grpSpPr>
        <p:sp>
          <p:nvSpPr>
            <p:cNvPr id="7" name="TextBox 7"/>
            <p:cNvSpPr txBox="1"/>
            <p:nvPr/>
          </p:nvSpPr>
          <p:spPr>
            <a:xfrm>
              <a:off x="0" y="-171450"/>
              <a:ext cx="16361364" cy="19456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9652"/>
                </a:lnSpc>
              </a:pPr>
              <a:r>
                <a:rPr lang="en-US" sz="8775" b="1">
                  <a:solidFill>
                    <a:srgbClr val="185482"/>
                  </a:solidFill>
                  <a:latin typeface="Cooper Hewitt Bold"/>
                  <a:ea typeface="Cooper Hewitt Bold"/>
                  <a:cs typeface="Cooper Hewitt Bold"/>
                  <a:sym typeface="Cooper Hewitt Bold"/>
                </a:rPr>
                <a:t>Impact of the AI System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2243850"/>
              <a:ext cx="16361364" cy="3597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47700" lvl="1" indent="-323850" algn="l">
                <a:lnSpc>
                  <a:spcPts val="420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000">
                  <a:solidFill>
                    <a:srgbClr val="185482"/>
                  </a:solidFill>
                  <a:latin typeface="Cooper Hewitt"/>
                  <a:ea typeface="Cooper Hewitt"/>
                  <a:cs typeface="Cooper Hewitt"/>
                  <a:sym typeface="Cooper Hewitt"/>
                </a:rPr>
                <a:t>R</a:t>
              </a:r>
              <a:r>
                <a:rPr lang="en-US" sz="3000" b="1" u="none">
                  <a:solidFill>
                    <a:srgbClr val="185482"/>
                  </a:solidFill>
                  <a:latin typeface="Cooper Hewitt"/>
                  <a:ea typeface="Cooper Hewitt"/>
                  <a:cs typeface="Cooper Hewitt"/>
                  <a:sym typeface="Cooper Hewitt"/>
                </a:rPr>
                <a:t>educed hospital overload</a:t>
              </a:r>
            </a:p>
            <a:p>
              <a:pPr marL="647700" lvl="1" indent="-323850" algn="l">
                <a:lnSpc>
                  <a:spcPts val="420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000" u="none">
                  <a:solidFill>
                    <a:srgbClr val="185482"/>
                  </a:solidFill>
                  <a:latin typeface="Cooper Hewitt"/>
                  <a:ea typeface="Cooper Hewitt"/>
                  <a:cs typeface="Cooper Hewitt"/>
                  <a:sym typeface="Cooper Hewitt"/>
                </a:rPr>
                <a:t>Improved fairness in healthcare access</a:t>
              </a:r>
            </a:p>
            <a:p>
              <a:pPr marL="647700" lvl="1" indent="-323850" algn="l">
                <a:lnSpc>
                  <a:spcPts val="420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000" u="none">
                  <a:solidFill>
                    <a:srgbClr val="185482"/>
                  </a:solidFill>
                  <a:latin typeface="Cooper Hewitt"/>
                  <a:ea typeface="Cooper Hewitt"/>
                  <a:cs typeface="Cooper Hewitt"/>
                  <a:sym typeface="Cooper Hewitt"/>
                </a:rPr>
                <a:t>Data for health + immigration policy planning</a:t>
              </a:r>
            </a:p>
            <a:p>
              <a:pPr marL="647700" lvl="1" indent="-323850" algn="l">
                <a:lnSpc>
                  <a:spcPts val="420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000" u="none">
                  <a:solidFill>
                    <a:srgbClr val="185482"/>
                  </a:solidFill>
                  <a:latin typeface="Cooper Hewitt"/>
                  <a:ea typeface="Cooper Hewitt"/>
                  <a:cs typeface="Cooper Hewitt"/>
                  <a:sym typeface="Cooper Hewitt"/>
                </a:rPr>
                <a:t>Reduced theft &amp; abuse</a:t>
              </a:r>
            </a:p>
            <a:p>
              <a:pPr marL="0" lvl="0" indent="0" algn="l">
                <a:lnSpc>
                  <a:spcPts val="4200"/>
                </a:lnSpc>
                <a:spcBef>
                  <a:spcPct val="0"/>
                </a:spcBef>
              </a:pPr>
              <a:endParaRPr lang="en-US" sz="3000" u="none">
                <a:solidFill>
                  <a:srgbClr val="185482"/>
                </a:solidFill>
                <a:latin typeface="Cooper Hewitt"/>
                <a:ea typeface="Cooper Hewitt"/>
                <a:cs typeface="Cooper Hewitt"/>
                <a:sym typeface="Cooper Hewitt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DD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655467" y="-150382"/>
            <a:ext cx="2945323" cy="10587763"/>
          </a:xfrm>
          <a:custGeom>
            <a:avLst/>
            <a:gdLst/>
            <a:ahLst/>
            <a:cxnLst/>
            <a:rect l="l" t="t" r="r" b="b"/>
            <a:pathLst>
              <a:path w="2945323" h="10587763">
                <a:moveTo>
                  <a:pt x="0" y="0"/>
                </a:moveTo>
                <a:lnTo>
                  <a:pt x="2945323" y="0"/>
                </a:lnTo>
                <a:lnTo>
                  <a:pt x="2945323" y="10587764"/>
                </a:lnTo>
                <a:lnTo>
                  <a:pt x="0" y="105877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3" name="Freeform 3"/>
          <p:cNvSpPr/>
          <p:nvPr/>
        </p:nvSpPr>
        <p:spPr>
          <a:xfrm>
            <a:off x="-2308395" y="-150382"/>
            <a:ext cx="2945323" cy="10587763"/>
          </a:xfrm>
          <a:custGeom>
            <a:avLst/>
            <a:gdLst/>
            <a:ahLst/>
            <a:cxnLst/>
            <a:rect l="l" t="t" r="r" b="b"/>
            <a:pathLst>
              <a:path w="2945323" h="10587763">
                <a:moveTo>
                  <a:pt x="0" y="0"/>
                </a:moveTo>
                <a:lnTo>
                  <a:pt x="2945323" y="0"/>
                </a:lnTo>
                <a:lnTo>
                  <a:pt x="2945323" y="10587764"/>
                </a:lnTo>
                <a:lnTo>
                  <a:pt x="0" y="105877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4" name="Freeform 4"/>
          <p:cNvSpPr/>
          <p:nvPr/>
        </p:nvSpPr>
        <p:spPr>
          <a:xfrm>
            <a:off x="8668490" y="4564078"/>
            <a:ext cx="1140165" cy="1140165"/>
          </a:xfrm>
          <a:custGeom>
            <a:avLst/>
            <a:gdLst/>
            <a:ahLst/>
            <a:cxnLst/>
            <a:rect l="l" t="t" r="r" b="b"/>
            <a:pathLst>
              <a:path w="1140165" h="1140165">
                <a:moveTo>
                  <a:pt x="0" y="0"/>
                </a:moveTo>
                <a:lnTo>
                  <a:pt x="1140164" y="0"/>
                </a:lnTo>
                <a:lnTo>
                  <a:pt x="1140164" y="1140164"/>
                </a:lnTo>
                <a:lnTo>
                  <a:pt x="0" y="11401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5" name="Freeform 5"/>
          <p:cNvSpPr/>
          <p:nvPr/>
        </p:nvSpPr>
        <p:spPr>
          <a:xfrm>
            <a:off x="13915104" y="4676839"/>
            <a:ext cx="1058917" cy="1173075"/>
          </a:xfrm>
          <a:custGeom>
            <a:avLst/>
            <a:gdLst/>
            <a:ahLst/>
            <a:cxnLst/>
            <a:rect l="l" t="t" r="r" b="b"/>
            <a:pathLst>
              <a:path w="1058917" h="1173075">
                <a:moveTo>
                  <a:pt x="0" y="0"/>
                </a:moveTo>
                <a:lnTo>
                  <a:pt x="1058917" y="0"/>
                </a:lnTo>
                <a:lnTo>
                  <a:pt x="1058917" y="1173075"/>
                </a:lnTo>
                <a:lnTo>
                  <a:pt x="0" y="117307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r="-10780"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6" name="Freeform 6"/>
          <p:cNvSpPr/>
          <p:nvPr/>
        </p:nvSpPr>
        <p:spPr>
          <a:xfrm>
            <a:off x="3202007" y="4582758"/>
            <a:ext cx="1121485" cy="1121485"/>
          </a:xfrm>
          <a:custGeom>
            <a:avLst/>
            <a:gdLst/>
            <a:ahLst/>
            <a:cxnLst/>
            <a:rect l="l" t="t" r="r" b="b"/>
            <a:pathLst>
              <a:path w="1121485" h="1121485">
                <a:moveTo>
                  <a:pt x="0" y="0"/>
                </a:moveTo>
                <a:lnTo>
                  <a:pt x="1121485" y="0"/>
                </a:lnTo>
                <a:lnTo>
                  <a:pt x="1121485" y="1121484"/>
                </a:lnTo>
                <a:lnTo>
                  <a:pt x="0" y="112148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7" name="TextBox 7"/>
          <p:cNvSpPr txBox="1"/>
          <p:nvPr/>
        </p:nvSpPr>
        <p:spPr>
          <a:xfrm>
            <a:off x="1415364" y="1624234"/>
            <a:ext cx="15457273" cy="154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900"/>
              </a:lnSpc>
            </a:pPr>
            <a:r>
              <a:rPr lang="en-US" sz="9000" b="1">
                <a:solidFill>
                  <a:srgbClr val="185482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Contact Information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15364" y="6246976"/>
            <a:ext cx="4694772" cy="481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59"/>
              </a:lnSpc>
            </a:pPr>
            <a:r>
              <a:rPr lang="en-US" sz="2400">
                <a:solidFill>
                  <a:srgbClr val="185482"/>
                </a:solidFill>
                <a:latin typeface="Cooper Hewitt"/>
                <a:ea typeface="Cooper Hewitt"/>
                <a:cs typeface="Cooper Hewitt"/>
                <a:sym typeface="Cooper Hewitt"/>
              </a:rPr>
              <a:t>mphohlalele90@gmail.com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6891186" y="5520600"/>
            <a:ext cx="4694772" cy="1487054"/>
            <a:chOff x="0" y="0"/>
            <a:chExt cx="6259696" cy="1982739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85725"/>
              <a:ext cx="6259696" cy="6953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600"/>
                </a:lnSpc>
                <a:spcBef>
                  <a:spcPct val="0"/>
                </a:spcBef>
              </a:pPr>
              <a:endParaRPr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822594"/>
              <a:ext cx="6259696" cy="11601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359"/>
                </a:lnSpc>
              </a:pPr>
              <a:r>
                <a:rPr lang="en-US" sz="2400">
                  <a:solidFill>
                    <a:srgbClr val="185482"/>
                  </a:solidFill>
                  <a:latin typeface="Cooper Hewitt"/>
                  <a:ea typeface="Cooper Hewitt"/>
                  <a:cs typeface="Cooper Hewitt"/>
                  <a:sym typeface="Cooper Hewitt"/>
                </a:rPr>
                <a:t>www.linkedin.com/in/mpho-hlalele-b9240566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2177864" y="5520600"/>
            <a:ext cx="4694772" cy="1067954"/>
            <a:chOff x="0" y="0"/>
            <a:chExt cx="6259696" cy="1423939"/>
          </a:xfrm>
        </p:grpSpPr>
        <p:sp>
          <p:nvSpPr>
            <p:cNvPr id="13" name="TextBox 13"/>
            <p:cNvSpPr txBox="1"/>
            <p:nvPr/>
          </p:nvSpPr>
          <p:spPr>
            <a:xfrm>
              <a:off x="0" y="-85725"/>
              <a:ext cx="6259696" cy="6953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600"/>
                </a:lnSpc>
                <a:spcBef>
                  <a:spcPct val="0"/>
                </a:spcBef>
              </a:pPr>
              <a:endParaRPr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822594"/>
              <a:ext cx="6259696" cy="6013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359"/>
                </a:lnSpc>
              </a:pPr>
              <a:r>
                <a:rPr lang="en-US" sz="2400">
                  <a:solidFill>
                    <a:srgbClr val="185482"/>
                  </a:solidFill>
                  <a:latin typeface="Cooper Hewitt"/>
                  <a:ea typeface="Cooper Hewitt"/>
                  <a:cs typeface="Cooper Hewitt"/>
                  <a:sym typeface="Cooper Hewitt"/>
                </a:rPr>
                <a:t>0815140346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9B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0"/>
            <a:ext cx="5013830" cy="5716087"/>
            <a:chOff x="0" y="0"/>
            <a:chExt cx="812800" cy="9266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926644"/>
            </a:xfrm>
            <a:custGeom>
              <a:avLst/>
              <a:gdLst/>
              <a:ahLst/>
              <a:cxnLst/>
              <a:rect l="l" t="t" r="r" b="b"/>
              <a:pathLst>
                <a:path w="812800" h="926644">
                  <a:moveTo>
                    <a:pt x="88014" y="0"/>
                  </a:moveTo>
                  <a:lnTo>
                    <a:pt x="724786" y="0"/>
                  </a:lnTo>
                  <a:cubicBezTo>
                    <a:pt x="773395" y="0"/>
                    <a:pt x="812800" y="39405"/>
                    <a:pt x="812800" y="88014"/>
                  </a:cubicBezTo>
                  <a:lnTo>
                    <a:pt x="812800" y="838630"/>
                  </a:lnTo>
                  <a:cubicBezTo>
                    <a:pt x="812800" y="887238"/>
                    <a:pt x="773395" y="926644"/>
                    <a:pt x="724786" y="926644"/>
                  </a:cubicBezTo>
                  <a:lnTo>
                    <a:pt x="88014" y="926644"/>
                  </a:lnTo>
                  <a:cubicBezTo>
                    <a:pt x="39405" y="926644"/>
                    <a:pt x="0" y="887238"/>
                    <a:pt x="0" y="838630"/>
                  </a:cubicBezTo>
                  <a:lnTo>
                    <a:pt x="0" y="88014"/>
                  </a:lnTo>
                  <a:cubicBezTo>
                    <a:pt x="0" y="39405"/>
                    <a:pt x="39405" y="0"/>
                    <a:pt x="88014" y="0"/>
                  </a:cubicBezTo>
                  <a:close/>
                </a:path>
              </a:pathLst>
            </a:custGeom>
            <a:blipFill>
              <a:blip r:embed="rId2"/>
              <a:stretch>
                <a:fillRect l="-58109" r="-58109"/>
              </a:stretch>
            </a:blipFill>
          </p:spPr>
          <p:txBody>
            <a:bodyPr/>
            <a:lstStyle/>
            <a:p>
              <a:endParaRPr lang="en-ZA"/>
            </a:p>
          </p:txBody>
        </p:sp>
      </p:grpSp>
      <p:sp>
        <p:nvSpPr>
          <p:cNvPr id="4" name="Freeform 4"/>
          <p:cNvSpPr/>
          <p:nvPr/>
        </p:nvSpPr>
        <p:spPr>
          <a:xfrm rot="-10800000" flipH="1">
            <a:off x="11373067" y="-713637"/>
            <a:ext cx="5203818" cy="6102558"/>
          </a:xfrm>
          <a:custGeom>
            <a:avLst/>
            <a:gdLst/>
            <a:ahLst/>
            <a:cxnLst/>
            <a:rect l="l" t="t" r="r" b="b"/>
            <a:pathLst>
              <a:path w="5203818" h="6102558">
                <a:moveTo>
                  <a:pt x="5203818" y="0"/>
                </a:moveTo>
                <a:lnTo>
                  <a:pt x="0" y="0"/>
                </a:lnTo>
                <a:lnTo>
                  <a:pt x="0" y="6102559"/>
                </a:lnTo>
                <a:lnTo>
                  <a:pt x="5203818" y="6102559"/>
                </a:lnTo>
                <a:lnTo>
                  <a:pt x="520381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5" name="Freeform 5"/>
          <p:cNvSpPr/>
          <p:nvPr/>
        </p:nvSpPr>
        <p:spPr>
          <a:xfrm rot="-10800000" flipH="1">
            <a:off x="14649132" y="1028700"/>
            <a:ext cx="3638868" cy="4267329"/>
          </a:xfrm>
          <a:custGeom>
            <a:avLst/>
            <a:gdLst/>
            <a:ahLst/>
            <a:cxnLst/>
            <a:rect l="l" t="t" r="r" b="b"/>
            <a:pathLst>
              <a:path w="3638868" h="4267329">
                <a:moveTo>
                  <a:pt x="3638868" y="0"/>
                </a:moveTo>
                <a:lnTo>
                  <a:pt x="0" y="0"/>
                </a:lnTo>
                <a:lnTo>
                  <a:pt x="0" y="4267329"/>
                </a:lnTo>
                <a:lnTo>
                  <a:pt x="3638868" y="4267329"/>
                </a:lnTo>
                <a:lnTo>
                  <a:pt x="363886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grpSp>
        <p:nvGrpSpPr>
          <p:cNvPr id="6" name="Group 6"/>
          <p:cNvGrpSpPr/>
          <p:nvPr/>
        </p:nvGrpSpPr>
        <p:grpSpPr>
          <a:xfrm>
            <a:off x="882264" y="6546525"/>
            <a:ext cx="12271023" cy="3954725"/>
            <a:chOff x="0" y="0"/>
            <a:chExt cx="16361364" cy="5272967"/>
          </a:xfrm>
        </p:grpSpPr>
        <p:sp>
          <p:nvSpPr>
            <p:cNvPr id="7" name="TextBox 7"/>
            <p:cNvSpPr txBox="1"/>
            <p:nvPr/>
          </p:nvSpPr>
          <p:spPr>
            <a:xfrm>
              <a:off x="0" y="-114300"/>
              <a:ext cx="16361364" cy="13203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6569"/>
                </a:lnSpc>
              </a:pPr>
              <a:r>
                <a:rPr lang="en-US" sz="5972" b="1">
                  <a:solidFill>
                    <a:srgbClr val="185482"/>
                  </a:solidFill>
                  <a:latin typeface="Cooper Hewitt Bold"/>
                  <a:ea typeface="Cooper Hewitt Bold"/>
                  <a:cs typeface="Cooper Hewitt Bold"/>
                  <a:sym typeface="Cooper Hewitt Bold"/>
                </a:rPr>
                <a:t>Problem: 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675692"/>
              <a:ext cx="16361364" cy="3597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47700" lvl="1" indent="-323850" algn="l">
                <a:lnSpc>
                  <a:spcPts val="420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000" u="none">
                  <a:solidFill>
                    <a:srgbClr val="185482"/>
                  </a:solidFill>
                  <a:latin typeface="Cooper Hewitt"/>
                  <a:ea typeface="Cooper Hewitt"/>
                  <a:cs typeface="Cooper Hewitt"/>
                  <a:sym typeface="Cooper Hewitt"/>
                </a:rPr>
                <a:t>Hospitals overwhelmed by high volumes and unverified patients</a:t>
              </a:r>
            </a:p>
            <a:p>
              <a:pPr marL="647700" lvl="1" indent="-323850" algn="l">
                <a:lnSpc>
                  <a:spcPts val="420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000" u="none">
                  <a:solidFill>
                    <a:srgbClr val="185482"/>
                  </a:solidFill>
                  <a:latin typeface="Cooper Hewitt"/>
                  <a:ea typeface="Cooper Hewitt"/>
                  <a:cs typeface="Cooper Hewitt"/>
                  <a:sym typeface="Cooper Hewitt"/>
                </a:rPr>
                <a:t>No tech support for verifying citizenship or legal status</a:t>
              </a:r>
            </a:p>
            <a:p>
              <a:pPr marL="647700" lvl="1" indent="-323850" algn="l">
                <a:lnSpc>
                  <a:spcPts val="420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000" u="none">
                  <a:solidFill>
                    <a:srgbClr val="185482"/>
                  </a:solidFill>
                  <a:latin typeface="Cooper Hewitt"/>
                  <a:ea typeface="Cooper Hewitt"/>
                  <a:cs typeface="Cooper Hewitt"/>
                  <a:sym typeface="Cooper Hewitt"/>
                </a:rPr>
                <a:t>B</a:t>
              </a:r>
              <a:r>
                <a:rPr lang="en-US" sz="3000" b="1" u="none">
                  <a:solidFill>
                    <a:srgbClr val="185482"/>
                  </a:solidFill>
                  <a:latin typeface="Cooper Hewitt"/>
                  <a:ea typeface="Cooper Hewitt"/>
                  <a:cs typeface="Cooper Hewitt"/>
                  <a:sym typeface="Cooper Hewitt"/>
                </a:rPr>
                <a:t>ed shortages</a:t>
              </a:r>
              <a:r>
                <a:rPr lang="en-US" sz="3000" u="none">
                  <a:solidFill>
                    <a:srgbClr val="185482"/>
                  </a:solidFill>
                  <a:latin typeface="Cooper Hewitt"/>
                  <a:ea typeface="Cooper Hewitt"/>
                  <a:cs typeface="Cooper Hewitt"/>
                  <a:sym typeface="Cooper Hewitt"/>
                </a:rPr>
                <a:t>, medicine theft, long waits</a:t>
              </a:r>
            </a:p>
            <a:p>
              <a:pPr marL="647700" lvl="1" indent="-323850" algn="l">
                <a:lnSpc>
                  <a:spcPts val="420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000" u="none">
                  <a:solidFill>
                    <a:srgbClr val="185482"/>
                  </a:solidFill>
                  <a:latin typeface="Cooper Hewitt"/>
                  <a:ea typeface="Cooper Hewitt"/>
                  <a:cs typeface="Cooper Hewitt"/>
                  <a:sym typeface="Cooper Hewitt"/>
                </a:rPr>
                <a:t>Citizens struggle to access care equitably</a:t>
              </a:r>
            </a:p>
            <a:p>
              <a:pPr marL="0" lvl="0" indent="0" algn="l">
                <a:lnSpc>
                  <a:spcPts val="4200"/>
                </a:lnSpc>
                <a:spcBef>
                  <a:spcPct val="0"/>
                </a:spcBef>
              </a:pPr>
              <a:endParaRPr lang="en-US" sz="3000" u="none">
                <a:solidFill>
                  <a:srgbClr val="185482"/>
                </a:solidFill>
                <a:latin typeface="Cooper Hewitt"/>
                <a:ea typeface="Cooper Hewitt"/>
                <a:cs typeface="Cooper Hewitt"/>
                <a:sym typeface="Cooper Hewitt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DD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0"/>
            <a:ext cx="5013830" cy="5716087"/>
            <a:chOff x="0" y="0"/>
            <a:chExt cx="812800" cy="9266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926644"/>
            </a:xfrm>
            <a:custGeom>
              <a:avLst/>
              <a:gdLst/>
              <a:ahLst/>
              <a:cxnLst/>
              <a:rect l="l" t="t" r="r" b="b"/>
              <a:pathLst>
                <a:path w="812800" h="926644">
                  <a:moveTo>
                    <a:pt x="88014" y="0"/>
                  </a:moveTo>
                  <a:lnTo>
                    <a:pt x="724786" y="0"/>
                  </a:lnTo>
                  <a:cubicBezTo>
                    <a:pt x="773395" y="0"/>
                    <a:pt x="812800" y="39405"/>
                    <a:pt x="812800" y="88014"/>
                  </a:cubicBezTo>
                  <a:lnTo>
                    <a:pt x="812800" y="838630"/>
                  </a:lnTo>
                  <a:cubicBezTo>
                    <a:pt x="812800" y="887238"/>
                    <a:pt x="773395" y="926644"/>
                    <a:pt x="724786" y="926644"/>
                  </a:cubicBezTo>
                  <a:lnTo>
                    <a:pt x="88014" y="926644"/>
                  </a:lnTo>
                  <a:cubicBezTo>
                    <a:pt x="39405" y="926644"/>
                    <a:pt x="0" y="887238"/>
                    <a:pt x="0" y="838630"/>
                  </a:cubicBezTo>
                  <a:lnTo>
                    <a:pt x="0" y="88014"/>
                  </a:lnTo>
                  <a:cubicBezTo>
                    <a:pt x="0" y="39405"/>
                    <a:pt x="39405" y="0"/>
                    <a:pt x="88014" y="0"/>
                  </a:cubicBezTo>
                  <a:close/>
                </a:path>
              </a:pathLst>
            </a:custGeom>
            <a:blipFill>
              <a:blip r:embed="rId2"/>
              <a:stretch>
                <a:fillRect l="-41671" r="-41671"/>
              </a:stretch>
            </a:blipFill>
          </p:spPr>
          <p:txBody>
            <a:bodyPr/>
            <a:lstStyle/>
            <a:p>
              <a:endParaRPr lang="en-ZA"/>
            </a:p>
          </p:txBody>
        </p:sp>
      </p:grpSp>
      <p:sp>
        <p:nvSpPr>
          <p:cNvPr id="4" name="Freeform 4"/>
          <p:cNvSpPr/>
          <p:nvPr/>
        </p:nvSpPr>
        <p:spPr>
          <a:xfrm rot="-10800000" flipH="1">
            <a:off x="11373067" y="-713637"/>
            <a:ext cx="5203818" cy="6102558"/>
          </a:xfrm>
          <a:custGeom>
            <a:avLst/>
            <a:gdLst/>
            <a:ahLst/>
            <a:cxnLst/>
            <a:rect l="l" t="t" r="r" b="b"/>
            <a:pathLst>
              <a:path w="5203818" h="6102558">
                <a:moveTo>
                  <a:pt x="5203818" y="0"/>
                </a:moveTo>
                <a:lnTo>
                  <a:pt x="0" y="0"/>
                </a:lnTo>
                <a:lnTo>
                  <a:pt x="0" y="6102559"/>
                </a:lnTo>
                <a:lnTo>
                  <a:pt x="5203818" y="6102559"/>
                </a:lnTo>
                <a:lnTo>
                  <a:pt x="520381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5" name="Freeform 5"/>
          <p:cNvSpPr/>
          <p:nvPr/>
        </p:nvSpPr>
        <p:spPr>
          <a:xfrm rot="-10800000" flipH="1">
            <a:off x="14649132" y="1028700"/>
            <a:ext cx="3638868" cy="4267329"/>
          </a:xfrm>
          <a:custGeom>
            <a:avLst/>
            <a:gdLst/>
            <a:ahLst/>
            <a:cxnLst/>
            <a:rect l="l" t="t" r="r" b="b"/>
            <a:pathLst>
              <a:path w="3638868" h="4267329">
                <a:moveTo>
                  <a:pt x="3638868" y="0"/>
                </a:moveTo>
                <a:lnTo>
                  <a:pt x="0" y="0"/>
                </a:lnTo>
                <a:lnTo>
                  <a:pt x="0" y="4267329"/>
                </a:lnTo>
                <a:lnTo>
                  <a:pt x="3638868" y="4267329"/>
                </a:lnTo>
                <a:lnTo>
                  <a:pt x="363886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grpSp>
        <p:nvGrpSpPr>
          <p:cNvPr id="6" name="Group 6"/>
          <p:cNvGrpSpPr/>
          <p:nvPr/>
        </p:nvGrpSpPr>
        <p:grpSpPr>
          <a:xfrm>
            <a:off x="1028700" y="6154120"/>
            <a:ext cx="10843274" cy="4361479"/>
            <a:chOff x="0" y="0"/>
            <a:chExt cx="14457699" cy="5815305"/>
          </a:xfrm>
        </p:grpSpPr>
        <p:sp>
          <p:nvSpPr>
            <p:cNvPr id="7" name="TextBox 7"/>
            <p:cNvSpPr txBox="1"/>
            <p:nvPr/>
          </p:nvSpPr>
          <p:spPr>
            <a:xfrm>
              <a:off x="0" y="-85725"/>
              <a:ext cx="14457699" cy="10145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060"/>
                </a:lnSpc>
              </a:pPr>
              <a:r>
                <a:rPr lang="en-US" sz="4600" b="1">
                  <a:solidFill>
                    <a:srgbClr val="185482"/>
                  </a:solidFill>
                  <a:latin typeface="Cooper Hewitt Bold"/>
                  <a:ea typeface="Cooper Hewitt Bold"/>
                  <a:cs typeface="Cooper Hewitt Bold"/>
                  <a:sym typeface="Cooper Hewitt Bold"/>
                </a:rPr>
                <a:t>Solution: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417507"/>
              <a:ext cx="14457699" cy="43977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40"/>
                </a:lnSpc>
              </a:pPr>
              <a:r>
                <a:rPr lang="en-US" sz="2600">
                  <a:solidFill>
                    <a:srgbClr val="185482"/>
                  </a:solidFill>
                  <a:latin typeface="Cooper Hewitt"/>
                  <a:ea typeface="Cooper Hewitt"/>
                  <a:cs typeface="Cooper Hewitt"/>
                  <a:sym typeface="Cooper Hewitt"/>
                </a:rPr>
                <a:t> AI-powered hospital gate-intake system that:</a:t>
              </a:r>
            </a:p>
            <a:p>
              <a:pPr algn="l">
                <a:lnSpc>
                  <a:spcPts val="3640"/>
                </a:lnSpc>
              </a:pPr>
              <a:endParaRPr lang="en-US" sz="2600">
                <a:solidFill>
                  <a:srgbClr val="185482"/>
                </a:solidFill>
                <a:latin typeface="Cooper Hewitt"/>
                <a:ea typeface="Cooper Hewitt"/>
                <a:cs typeface="Cooper Hewitt"/>
                <a:sym typeface="Cooper Hewitt"/>
              </a:endParaRPr>
            </a:p>
            <a:p>
              <a:pPr marL="561342" lvl="1" indent="-280671" algn="l">
                <a:lnSpc>
                  <a:spcPts val="364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600">
                  <a:solidFill>
                    <a:srgbClr val="185482"/>
                  </a:solidFill>
                  <a:latin typeface="Cooper Hewitt"/>
                  <a:ea typeface="Cooper Hewitt"/>
                  <a:cs typeface="Cooper Hewitt"/>
                  <a:sym typeface="Cooper Hewitt"/>
                </a:rPr>
                <a:t>Scans</a:t>
              </a:r>
              <a:r>
                <a:rPr lang="en-US" sz="2600" u="none">
                  <a:solidFill>
                    <a:srgbClr val="185482"/>
                  </a:solidFill>
                  <a:latin typeface="Cooper Hewitt"/>
                  <a:ea typeface="Cooper Hewitt"/>
                  <a:cs typeface="Cooper Hewitt"/>
                  <a:sym typeface="Cooper Hewitt"/>
                </a:rPr>
                <a:t> ID/passports/asylum p</a:t>
              </a:r>
              <a:r>
                <a:rPr lang="en-US" sz="2600" b="1" u="none">
                  <a:solidFill>
                    <a:srgbClr val="185482"/>
                  </a:solidFill>
                  <a:latin typeface="Cooper Hewitt"/>
                  <a:ea typeface="Cooper Hewitt"/>
                  <a:cs typeface="Cooper Hewitt"/>
                  <a:sym typeface="Cooper Hewitt"/>
                </a:rPr>
                <a:t>e</a:t>
              </a:r>
              <a:r>
                <a:rPr lang="en-US" sz="2600" u="none">
                  <a:solidFill>
                    <a:srgbClr val="185482"/>
                  </a:solidFill>
                  <a:latin typeface="Cooper Hewitt"/>
                  <a:ea typeface="Cooper Hewitt"/>
                  <a:cs typeface="Cooper Hewitt"/>
                  <a:sym typeface="Cooper Hewitt"/>
                </a:rPr>
                <a:t>rm</a:t>
              </a:r>
              <a:r>
                <a:rPr lang="en-US" sz="2600" b="1" u="none">
                  <a:solidFill>
                    <a:srgbClr val="185482"/>
                  </a:solidFill>
                  <a:latin typeface="Cooper Hewitt"/>
                  <a:ea typeface="Cooper Hewitt"/>
                  <a:cs typeface="Cooper Hewitt"/>
                  <a:sym typeface="Cooper Hewitt"/>
                </a:rPr>
                <a:t>it</a:t>
              </a:r>
              <a:r>
                <a:rPr lang="en-US" sz="2600" u="none">
                  <a:solidFill>
                    <a:srgbClr val="185482"/>
                  </a:solidFill>
                  <a:latin typeface="Cooper Hewitt"/>
                  <a:ea typeface="Cooper Hewitt"/>
                  <a:cs typeface="Cooper Hewitt"/>
                  <a:sym typeface="Cooper Hewitt"/>
                </a:rPr>
                <a:t>s</a:t>
              </a:r>
            </a:p>
            <a:p>
              <a:pPr marL="561342" lvl="1" indent="-280671" algn="l">
                <a:lnSpc>
                  <a:spcPts val="364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600" u="none">
                  <a:solidFill>
                    <a:srgbClr val="185482"/>
                  </a:solidFill>
                  <a:latin typeface="Cooper Hewitt"/>
                  <a:ea typeface="Cooper Hewitt"/>
                  <a:cs typeface="Cooper Hewitt"/>
                  <a:sym typeface="Cooper Hewitt"/>
                </a:rPr>
                <a:t>C</a:t>
              </a:r>
              <a:r>
                <a:rPr lang="en-US" sz="2600" b="1" u="none">
                  <a:solidFill>
                    <a:srgbClr val="185482"/>
                  </a:solidFill>
                  <a:latin typeface="Cooper Hewitt"/>
                  <a:ea typeface="Cooper Hewitt"/>
                  <a:cs typeface="Cooper Hewitt"/>
                  <a:sym typeface="Cooper Hewitt"/>
                </a:rPr>
                <a:t>l</a:t>
              </a:r>
              <a:r>
                <a:rPr lang="en-US" sz="2600" u="none">
                  <a:solidFill>
                    <a:srgbClr val="185482"/>
                  </a:solidFill>
                  <a:latin typeface="Cooper Hewitt"/>
                  <a:ea typeface="Cooper Hewitt"/>
                  <a:cs typeface="Cooper Hewitt"/>
                  <a:sym typeface="Cooper Hewitt"/>
                </a:rPr>
                <a:t>ass</a:t>
              </a:r>
              <a:r>
                <a:rPr lang="en-US" sz="2600" b="1" u="none">
                  <a:solidFill>
                    <a:srgbClr val="185482"/>
                  </a:solidFill>
                  <a:latin typeface="Cooper Hewitt"/>
                  <a:ea typeface="Cooper Hewitt"/>
                  <a:cs typeface="Cooper Hewitt"/>
                  <a:sym typeface="Cooper Hewitt"/>
                </a:rPr>
                <a:t>ifies</a:t>
              </a:r>
              <a:r>
                <a:rPr lang="en-US" sz="2600" u="none">
                  <a:solidFill>
                    <a:srgbClr val="185482"/>
                  </a:solidFill>
                  <a:latin typeface="Cooper Hewitt"/>
                  <a:ea typeface="Cooper Hewitt"/>
                  <a:cs typeface="Cooper Hewitt"/>
                  <a:sym typeface="Cooper Hewitt"/>
                </a:rPr>
                <a:t> patients (RSA, legal immigrant, undocumented)</a:t>
              </a:r>
            </a:p>
            <a:p>
              <a:pPr marL="561342" lvl="1" indent="-280671" algn="l">
                <a:lnSpc>
                  <a:spcPts val="364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600" u="none">
                  <a:solidFill>
                    <a:srgbClr val="185482"/>
                  </a:solidFill>
                  <a:latin typeface="Cooper Hewitt"/>
                  <a:ea typeface="Cooper Hewitt"/>
                  <a:cs typeface="Cooper Hewitt"/>
                  <a:sym typeface="Cooper Hewitt"/>
                </a:rPr>
                <a:t>Guides care: Free / Pay / Refer</a:t>
              </a:r>
            </a:p>
            <a:p>
              <a:pPr marL="561342" lvl="1" indent="-280671" algn="l">
                <a:lnSpc>
                  <a:spcPts val="364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600" u="none">
                  <a:solidFill>
                    <a:srgbClr val="185482"/>
                  </a:solidFill>
                  <a:latin typeface="Cooper Hewitt"/>
                  <a:ea typeface="Cooper Hewitt"/>
                  <a:cs typeface="Cooper Hewitt"/>
                  <a:sym typeface="Cooper Hewitt"/>
                </a:rPr>
                <a:t>Provides data dashboard to support planning and reduce misuse</a:t>
              </a:r>
            </a:p>
            <a:p>
              <a:pPr marL="0" lvl="0" indent="0" algn="l">
                <a:lnSpc>
                  <a:spcPts val="4200"/>
                </a:lnSpc>
                <a:spcBef>
                  <a:spcPct val="0"/>
                </a:spcBef>
              </a:pPr>
              <a:endParaRPr lang="en-US" sz="2600" u="none">
                <a:solidFill>
                  <a:srgbClr val="185482"/>
                </a:solidFill>
                <a:latin typeface="Cooper Hewitt"/>
                <a:ea typeface="Cooper Hewitt"/>
                <a:cs typeface="Cooper Hewitt"/>
                <a:sym typeface="Cooper Hewitt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9B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645680" y="-703462"/>
            <a:ext cx="8903455" cy="10587763"/>
            <a:chOff x="0" y="0"/>
            <a:chExt cx="11871273" cy="14117018"/>
          </a:xfrm>
        </p:grpSpPr>
        <p:sp>
          <p:nvSpPr>
            <p:cNvPr id="3" name="Freeform 3"/>
            <p:cNvSpPr/>
            <p:nvPr/>
          </p:nvSpPr>
          <p:spPr>
            <a:xfrm>
              <a:off x="7944175" y="0"/>
              <a:ext cx="3927098" cy="14117018"/>
            </a:xfrm>
            <a:custGeom>
              <a:avLst/>
              <a:gdLst/>
              <a:ahLst/>
              <a:cxnLst/>
              <a:rect l="l" t="t" r="r" b="b"/>
              <a:pathLst>
                <a:path w="3927098" h="14117018">
                  <a:moveTo>
                    <a:pt x="0" y="0"/>
                  </a:moveTo>
                  <a:lnTo>
                    <a:pt x="3927098" y="0"/>
                  </a:lnTo>
                  <a:lnTo>
                    <a:pt x="3927098" y="14117018"/>
                  </a:lnTo>
                  <a:lnTo>
                    <a:pt x="0" y="141170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ZA"/>
            </a:p>
          </p:txBody>
        </p:sp>
        <p:sp>
          <p:nvSpPr>
            <p:cNvPr id="4" name="Freeform 4"/>
            <p:cNvSpPr/>
            <p:nvPr/>
          </p:nvSpPr>
          <p:spPr>
            <a:xfrm>
              <a:off x="3965198" y="0"/>
              <a:ext cx="3927098" cy="14117018"/>
            </a:xfrm>
            <a:custGeom>
              <a:avLst/>
              <a:gdLst/>
              <a:ahLst/>
              <a:cxnLst/>
              <a:rect l="l" t="t" r="r" b="b"/>
              <a:pathLst>
                <a:path w="3927098" h="14117018">
                  <a:moveTo>
                    <a:pt x="0" y="0"/>
                  </a:moveTo>
                  <a:lnTo>
                    <a:pt x="3927097" y="0"/>
                  </a:lnTo>
                  <a:lnTo>
                    <a:pt x="3927097" y="14117018"/>
                  </a:lnTo>
                  <a:lnTo>
                    <a:pt x="0" y="141170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ZA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3927098" cy="14117018"/>
            </a:xfrm>
            <a:custGeom>
              <a:avLst/>
              <a:gdLst/>
              <a:ahLst/>
              <a:cxnLst/>
              <a:rect l="l" t="t" r="r" b="b"/>
              <a:pathLst>
                <a:path w="3927098" h="14117018">
                  <a:moveTo>
                    <a:pt x="0" y="0"/>
                  </a:moveTo>
                  <a:lnTo>
                    <a:pt x="3927098" y="0"/>
                  </a:lnTo>
                  <a:lnTo>
                    <a:pt x="3927098" y="14117018"/>
                  </a:lnTo>
                  <a:lnTo>
                    <a:pt x="0" y="141170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ZA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528394" y="1185303"/>
            <a:ext cx="7997922" cy="2100322"/>
            <a:chOff x="0" y="0"/>
            <a:chExt cx="2106449" cy="55317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106449" cy="553171"/>
            </a:xfrm>
            <a:custGeom>
              <a:avLst/>
              <a:gdLst/>
              <a:ahLst/>
              <a:cxnLst/>
              <a:rect l="l" t="t" r="r" b="b"/>
              <a:pathLst>
                <a:path w="2106449" h="553171">
                  <a:moveTo>
                    <a:pt x="24200" y="0"/>
                  </a:moveTo>
                  <a:lnTo>
                    <a:pt x="2082249" y="0"/>
                  </a:lnTo>
                  <a:cubicBezTo>
                    <a:pt x="2095614" y="0"/>
                    <a:pt x="2106449" y="10835"/>
                    <a:pt x="2106449" y="24200"/>
                  </a:cubicBezTo>
                  <a:lnTo>
                    <a:pt x="2106449" y="528972"/>
                  </a:lnTo>
                  <a:cubicBezTo>
                    <a:pt x="2106449" y="542337"/>
                    <a:pt x="2095614" y="553171"/>
                    <a:pt x="2082249" y="553171"/>
                  </a:cubicBezTo>
                  <a:lnTo>
                    <a:pt x="24200" y="553171"/>
                  </a:lnTo>
                  <a:cubicBezTo>
                    <a:pt x="10835" y="553171"/>
                    <a:pt x="0" y="542337"/>
                    <a:pt x="0" y="528972"/>
                  </a:cubicBezTo>
                  <a:lnTo>
                    <a:pt x="0" y="24200"/>
                  </a:lnTo>
                  <a:cubicBezTo>
                    <a:pt x="0" y="10835"/>
                    <a:pt x="10835" y="0"/>
                    <a:pt x="24200" y="0"/>
                  </a:cubicBezTo>
                  <a:close/>
                </a:path>
              </a:pathLst>
            </a:custGeom>
            <a:solidFill>
              <a:srgbClr val="E8DDD4"/>
            </a:solidFill>
          </p:spPr>
          <p:txBody>
            <a:bodyPr/>
            <a:lstStyle/>
            <a:p>
              <a:endParaRPr lang="en-ZA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104775"/>
              <a:ext cx="2106449" cy="6579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77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528394" y="3809501"/>
            <a:ext cx="7988324" cy="2493510"/>
            <a:chOff x="0" y="0"/>
            <a:chExt cx="2103921" cy="65672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103921" cy="656727"/>
            </a:xfrm>
            <a:custGeom>
              <a:avLst/>
              <a:gdLst/>
              <a:ahLst/>
              <a:cxnLst/>
              <a:rect l="l" t="t" r="r" b="b"/>
              <a:pathLst>
                <a:path w="2103921" h="656727">
                  <a:moveTo>
                    <a:pt x="24229" y="0"/>
                  </a:moveTo>
                  <a:lnTo>
                    <a:pt x="2079692" y="0"/>
                  </a:lnTo>
                  <a:cubicBezTo>
                    <a:pt x="2093073" y="0"/>
                    <a:pt x="2103921" y="10848"/>
                    <a:pt x="2103921" y="24229"/>
                  </a:cubicBezTo>
                  <a:lnTo>
                    <a:pt x="2103921" y="632498"/>
                  </a:lnTo>
                  <a:cubicBezTo>
                    <a:pt x="2103921" y="645879"/>
                    <a:pt x="2093073" y="656727"/>
                    <a:pt x="2079692" y="656727"/>
                  </a:cubicBezTo>
                  <a:lnTo>
                    <a:pt x="24229" y="656727"/>
                  </a:lnTo>
                  <a:cubicBezTo>
                    <a:pt x="10848" y="656727"/>
                    <a:pt x="0" y="645879"/>
                    <a:pt x="0" y="632498"/>
                  </a:cubicBezTo>
                  <a:lnTo>
                    <a:pt x="0" y="24229"/>
                  </a:lnTo>
                  <a:cubicBezTo>
                    <a:pt x="0" y="10848"/>
                    <a:pt x="10848" y="0"/>
                    <a:pt x="24229" y="0"/>
                  </a:cubicBezTo>
                  <a:close/>
                </a:path>
              </a:pathLst>
            </a:custGeom>
            <a:solidFill>
              <a:srgbClr val="E8DDD4"/>
            </a:solidFill>
          </p:spPr>
          <p:txBody>
            <a:bodyPr/>
            <a:lstStyle/>
            <a:p>
              <a:endParaRPr lang="en-ZA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104775"/>
              <a:ext cx="2103921" cy="7615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77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528394" y="6826886"/>
            <a:ext cx="7988324" cy="2493510"/>
            <a:chOff x="0" y="0"/>
            <a:chExt cx="2103921" cy="65672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103921" cy="656727"/>
            </a:xfrm>
            <a:custGeom>
              <a:avLst/>
              <a:gdLst/>
              <a:ahLst/>
              <a:cxnLst/>
              <a:rect l="l" t="t" r="r" b="b"/>
              <a:pathLst>
                <a:path w="2103921" h="656727">
                  <a:moveTo>
                    <a:pt x="24229" y="0"/>
                  </a:moveTo>
                  <a:lnTo>
                    <a:pt x="2079692" y="0"/>
                  </a:lnTo>
                  <a:cubicBezTo>
                    <a:pt x="2093073" y="0"/>
                    <a:pt x="2103921" y="10848"/>
                    <a:pt x="2103921" y="24229"/>
                  </a:cubicBezTo>
                  <a:lnTo>
                    <a:pt x="2103921" y="632498"/>
                  </a:lnTo>
                  <a:cubicBezTo>
                    <a:pt x="2103921" y="645879"/>
                    <a:pt x="2093073" y="656727"/>
                    <a:pt x="2079692" y="656727"/>
                  </a:cubicBezTo>
                  <a:lnTo>
                    <a:pt x="24229" y="656727"/>
                  </a:lnTo>
                  <a:cubicBezTo>
                    <a:pt x="10848" y="656727"/>
                    <a:pt x="0" y="645879"/>
                    <a:pt x="0" y="632498"/>
                  </a:cubicBezTo>
                  <a:lnTo>
                    <a:pt x="0" y="24229"/>
                  </a:lnTo>
                  <a:cubicBezTo>
                    <a:pt x="0" y="10848"/>
                    <a:pt x="10848" y="0"/>
                    <a:pt x="24229" y="0"/>
                  </a:cubicBezTo>
                  <a:close/>
                </a:path>
              </a:pathLst>
            </a:custGeom>
            <a:solidFill>
              <a:srgbClr val="E8DDD4"/>
            </a:solidFill>
          </p:spPr>
          <p:txBody>
            <a:bodyPr/>
            <a:lstStyle/>
            <a:p>
              <a:endParaRPr lang="en-ZA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104775"/>
              <a:ext cx="2103921" cy="7615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77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573668" y="1364705"/>
            <a:ext cx="6538975" cy="2155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699"/>
              </a:lnSpc>
            </a:pPr>
            <a:r>
              <a:rPr lang="en-US" sz="6999" b="1">
                <a:solidFill>
                  <a:srgbClr val="185482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Key Features of AI System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10840179" y="1705239"/>
            <a:ext cx="5853467" cy="1484473"/>
            <a:chOff x="0" y="0"/>
            <a:chExt cx="7804623" cy="1979298"/>
          </a:xfrm>
        </p:grpSpPr>
        <p:sp>
          <p:nvSpPr>
            <p:cNvPr id="17" name="TextBox 17"/>
            <p:cNvSpPr txBox="1"/>
            <p:nvPr/>
          </p:nvSpPr>
          <p:spPr>
            <a:xfrm>
              <a:off x="0" y="-85725"/>
              <a:ext cx="7804623" cy="13049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185482"/>
                  </a:solidFill>
                  <a:latin typeface="Cooper Hewitt Bold"/>
                  <a:ea typeface="Cooper Hewitt Bold"/>
                  <a:cs typeface="Cooper Hewitt Bold"/>
                  <a:sym typeface="Cooper Hewitt Bold"/>
                </a:rPr>
                <a:t>Advanced Document Scanning Technology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1451244"/>
              <a:ext cx="7804623" cy="5280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977"/>
                </a:lnSpc>
              </a:pPr>
              <a:r>
                <a:rPr lang="en-US" sz="2126">
                  <a:solidFill>
                    <a:srgbClr val="185482"/>
                  </a:solidFill>
                  <a:latin typeface="Cooper Hewitt"/>
                  <a:ea typeface="Cooper Hewitt"/>
                  <a:cs typeface="Cooper Hewitt"/>
                  <a:sym typeface="Cooper Hewitt"/>
                </a:rPr>
                <a:t>Document Scanner</a:t>
              </a:r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9806620" y="1638564"/>
            <a:ext cx="799284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50"/>
              </a:lnSpc>
            </a:pPr>
            <a:r>
              <a:rPr lang="en-US" sz="3500" b="1">
                <a:solidFill>
                  <a:srgbClr val="185482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01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10840179" y="4447460"/>
            <a:ext cx="5853467" cy="1027273"/>
            <a:chOff x="0" y="0"/>
            <a:chExt cx="7804623" cy="1369698"/>
          </a:xfrm>
        </p:grpSpPr>
        <p:sp>
          <p:nvSpPr>
            <p:cNvPr id="21" name="TextBox 21"/>
            <p:cNvSpPr txBox="1"/>
            <p:nvPr/>
          </p:nvSpPr>
          <p:spPr>
            <a:xfrm>
              <a:off x="0" y="-85725"/>
              <a:ext cx="7804623" cy="6953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185482"/>
                  </a:solidFill>
                  <a:latin typeface="Cooper Hewitt Bold"/>
                  <a:ea typeface="Cooper Hewitt Bold"/>
                  <a:cs typeface="Cooper Hewitt Bold"/>
                  <a:sym typeface="Cooper Hewitt Bold"/>
                </a:rPr>
                <a:t>Smart Eligibility Engine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841644"/>
              <a:ext cx="7804623" cy="5280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977"/>
                </a:lnSpc>
              </a:pPr>
              <a:r>
                <a:rPr lang="en-US" sz="2126">
                  <a:solidFill>
                    <a:srgbClr val="185482"/>
                  </a:solidFill>
                  <a:latin typeface="Cooper Hewitt"/>
                  <a:ea typeface="Cooper Hewitt"/>
                  <a:cs typeface="Cooper Hewitt"/>
                  <a:sym typeface="Cooper Hewitt"/>
                </a:rPr>
                <a:t>Classifies patients to streamline care access</a:t>
              </a:r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9806620" y="4380785"/>
            <a:ext cx="799284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50"/>
              </a:lnSpc>
            </a:pPr>
            <a:r>
              <a:rPr lang="en-US" sz="3500" b="1">
                <a:solidFill>
                  <a:srgbClr val="185482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02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10840179" y="7189681"/>
            <a:ext cx="5853467" cy="1027273"/>
            <a:chOff x="0" y="0"/>
            <a:chExt cx="7804623" cy="1369698"/>
          </a:xfrm>
        </p:grpSpPr>
        <p:sp>
          <p:nvSpPr>
            <p:cNvPr id="25" name="TextBox 25"/>
            <p:cNvSpPr txBox="1"/>
            <p:nvPr/>
          </p:nvSpPr>
          <p:spPr>
            <a:xfrm>
              <a:off x="0" y="-85725"/>
              <a:ext cx="7804623" cy="6953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185482"/>
                  </a:solidFill>
                  <a:latin typeface="Cooper Hewitt Bold"/>
                  <a:ea typeface="Cooper Hewitt Bold"/>
                  <a:cs typeface="Cooper Hewitt Bold"/>
                  <a:sym typeface="Cooper Hewitt Bold"/>
                </a:rPr>
                <a:t>User-Friendly Admin Dashboard</a:t>
              </a: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841644"/>
              <a:ext cx="7804623" cy="5280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977"/>
                </a:lnSpc>
              </a:pPr>
              <a:r>
                <a:rPr lang="en-US" sz="2126">
                  <a:solidFill>
                    <a:srgbClr val="185482"/>
                  </a:solidFill>
                  <a:latin typeface="Cooper Hewitt"/>
                  <a:ea typeface="Cooper Hewitt"/>
                  <a:cs typeface="Cooper Hewitt"/>
                  <a:sym typeface="Cooper Hewitt"/>
                </a:rPr>
                <a:t>Provides insights and real-time data monitoring</a:t>
              </a:r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9806620" y="7123006"/>
            <a:ext cx="799284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50"/>
              </a:lnSpc>
            </a:pPr>
            <a:r>
              <a:rPr lang="en-US" sz="3500" b="1">
                <a:solidFill>
                  <a:srgbClr val="185482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03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9B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21835" y="1254878"/>
            <a:ext cx="6538975" cy="2155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699"/>
              </a:lnSpc>
            </a:pPr>
            <a:r>
              <a:rPr lang="en-US" sz="6999" b="1">
                <a:solidFill>
                  <a:srgbClr val="185482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Key Features of AI System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9645680" y="274951"/>
            <a:ext cx="8080688" cy="9609350"/>
            <a:chOff x="0" y="0"/>
            <a:chExt cx="10774251" cy="12812467"/>
          </a:xfrm>
        </p:grpSpPr>
        <p:sp>
          <p:nvSpPr>
            <p:cNvPr id="4" name="Freeform 4"/>
            <p:cNvSpPr/>
            <p:nvPr/>
          </p:nvSpPr>
          <p:spPr>
            <a:xfrm>
              <a:off x="7210055" y="0"/>
              <a:ext cx="3564195" cy="12812467"/>
            </a:xfrm>
            <a:custGeom>
              <a:avLst/>
              <a:gdLst/>
              <a:ahLst/>
              <a:cxnLst/>
              <a:rect l="l" t="t" r="r" b="b"/>
              <a:pathLst>
                <a:path w="3564195" h="12812467">
                  <a:moveTo>
                    <a:pt x="0" y="0"/>
                  </a:moveTo>
                  <a:lnTo>
                    <a:pt x="3564196" y="0"/>
                  </a:lnTo>
                  <a:lnTo>
                    <a:pt x="3564196" y="12812467"/>
                  </a:lnTo>
                  <a:lnTo>
                    <a:pt x="0" y="128124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ZA"/>
            </a:p>
          </p:txBody>
        </p:sp>
        <p:sp>
          <p:nvSpPr>
            <p:cNvPr id="5" name="Freeform 5"/>
            <p:cNvSpPr/>
            <p:nvPr/>
          </p:nvSpPr>
          <p:spPr>
            <a:xfrm>
              <a:off x="3598775" y="0"/>
              <a:ext cx="3564195" cy="12812467"/>
            </a:xfrm>
            <a:custGeom>
              <a:avLst/>
              <a:gdLst/>
              <a:ahLst/>
              <a:cxnLst/>
              <a:rect l="l" t="t" r="r" b="b"/>
              <a:pathLst>
                <a:path w="3564195" h="12812467">
                  <a:moveTo>
                    <a:pt x="0" y="0"/>
                  </a:moveTo>
                  <a:lnTo>
                    <a:pt x="3564195" y="0"/>
                  </a:lnTo>
                  <a:lnTo>
                    <a:pt x="3564195" y="12812467"/>
                  </a:lnTo>
                  <a:lnTo>
                    <a:pt x="0" y="128124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ZA"/>
            </a:p>
          </p:txBody>
        </p:sp>
        <p:sp>
          <p:nvSpPr>
            <p:cNvPr id="6" name="Freeform 6"/>
            <p:cNvSpPr/>
            <p:nvPr/>
          </p:nvSpPr>
          <p:spPr>
            <a:xfrm>
              <a:off x="0" y="0"/>
              <a:ext cx="3564195" cy="12812467"/>
            </a:xfrm>
            <a:custGeom>
              <a:avLst/>
              <a:gdLst/>
              <a:ahLst/>
              <a:cxnLst/>
              <a:rect l="l" t="t" r="r" b="b"/>
              <a:pathLst>
                <a:path w="3564195" h="12812467">
                  <a:moveTo>
                    <a:pt x="0" y="0"/>
                  </a:moveTo>
                  <a:lnTo>
                    <a:pt x="3564195" y="0"/>
                  </a:lnTo>
                  <a:lnTo>
                    <a:pt x="3564195" y="12812467"/>
                  </a:lnTo>
                  <a:lnTo>
                    <a:pt x="0" y="128124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ZA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9687063" y="1310381"/>
            <a:ext cx="7997922" cy="2100322"/>
            <a:chOff x="0" y="0"/>
            <a:chExt cx="2106449" cy="55317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106449" cy="553171"/>
            </a:xfrm>
            <a:custGeom>
              <a:avLst/>
              <a:gdLst/>
              <a:ahLst/>
              <a:cxnLst/>
              <a:rect l="l" t="t" r="r" b="b"/>
              <a:pathLst>
                <a:path w="2106449" h="553171">
                  <a:moveTo>
                    <a:pt x="24200" y="0"/>
                  </a:moveTo>
                  <a:lnTo>
                    <a:pt x="2082249" y="0"/>
                  </a:lnTo>
                  <a:cubicBezTo>
                    <a:pt x="2095614" y="0"/>
                    <a:pt x="2106449" y="10835"/>
                    <a:pt x="2106449" y="24200"/>
                  </a:cubicBezTo>
                  <a:lnTo>
                    <a:pt x="2106449" y="528972"/>
                  </a:lnTo>
                  <a:cubicBezTo>
                    <a:pt x="2106449" y="542337"/>
                    <a:pt x="2095614" y="553171"/>
                    <a:pt x="2082249" y="553171"/>
                  </a:cubicBezTo>
                  <a:lnTo>
                    <a:pt x="24200" y="553171"/>
                  </a:lnTo>
                  <a:cubicBezTo>
                    <a:pt x="10835" y="553171"/>
                    <a:pt x="0" y="542337"/>
                    <a:pt x="0" y="528972"/>
                  </a:cubicBezTo>
                  <a:lnTo>
                    <a:pt x="0" y="24200"/>
                  </a:lnTo>
                  <a:cubicBezTo>
                    <a:pt x="0" y="10835"/>
                    <a:pt x="10835" y="0"/>
                    <a:pt x="24200" y="0"/>
                  </a:cubicBezTo>
                  <a:close/>
                </a:path>
              </a:pathLst>
            </a:custGeom>
            <a:solidFill>
              <a:srgbClr val="E8DDD4"/>
            </a:solidFill>
          </p:spPr>
          <p:txBody>
            <a:bodyPr/>
            <a:lstStyle/>
            <a:p>
              <a:endParaRPr lang="en-ZA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104775"/>
              <a:ext cx="2106449" cy="6579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77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9687063" y="3832871"/>
            <a:ext cx="7988324" cy="2493510"/>
            <a:chOff x="0" y="0"/>
            <a:chExt cx="2103921" cy="65672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103921" cy="656727"/>
            </a:xfrm>
            <a:custGeom>
              <a:avLst/>
              <a:gdLst/>
              <a:ahLst/>
              <a:cxnLst/>
              <a:rect l="l" t="t" r="r" b="b"/>
              <a:pathLst>
                <a:path w="2103921" h="656727">
                  <a:moveTo>
                    <a:pt x="24229" y="0"/>
                  </a:moveTo>
                  <a:lnTo>
                    <a:pt x="2079692" y="0"/>
                  </a:lnTo>
                  <a:cubicBezTo>
                    <a:pt x="2093073" y="0"/>
                    <a:pt x="2103921" y="10848"/>
                    <a:pt x="2103921" y="24229"/>
                  </a:cubicBezTo>
                  <a:lnTo>
                    <a:pt x="2103921" y="632498"/>
                  </a:lnTo>
                  <a:cubicBezTo>
                    <a:pt x="2103921" y="645879"/>
                    <a:pt x="2093073" y="656727"/>
                    <a:pt x="2079692" y="656727"/>
                  </a:cubicBezTo>
                  <a:lnTo>
                    <a:pt x="24229" y="656727"/>
                  </a:lnTo>
                  <a:cubicBezTo>
                    <a:pt x="10848" y="656727"/>
                    <a:pt x="0" y="645879"/>
                    <a:pt x="0" y="632498"/>
                  </a:cubicBezTo>
                  <a:lnTo>
                    <a:pt x="0" y="24229"/>
                  </a:lnTo>
                  <a:cubicBezTo>
                    <a:pt x="0" y="10848"/>
                    <a:pt x="10848" y="0"/>
                    <a:pt x="24229" y="0"/>
                  </a:cubicBezTo>
                  <a:close/>
                </a:path>
              </a:pathLst>
            </a:custGeom>
            <a:solidFill>
              <a:srgbClr val="E8DDD4"/>
            </a:solidFill>
          </p:spPr>
          <p:txBody>
            <a:bodyPr/>
            <a:lstStyle/>
            <a:p>
              <a:endParaRPr lang="en-ZA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95250"/>
              <a:ext cx="2103921" cy="7519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83"/>
                </a:lnSpc>
              </a:pPr>
              <a:endParaRPr/>
            </a:p>
            <a:p>
              <a:pPr algn="ctr">
                <a:lnSpc>
                  <a:spcPts val="2883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0026274" y="1638564"/>
            <a:ext cx="799284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50"/>
              </a:lnSpc>
            </a:pPr>
            <a:r>
              <a:rPr lang="en-US" sz="3500" b="1">
                <a:solidFill>
                  <a:srgbClr val="185482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04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0974145" y="1705239"/>
            <a:ext cx="5853467" cy="1027273"/>
            <a:chOff x="0" y="0"/>
            <a:chExt cx="7804623" cy="1369698"/>
          </a:xfrm>
        </p:grpSpPr>
        <p:sp>
          <p:nvSpPr>
            <p:cNvPr id="15" name="TextBox 15"/>
            <p:cNvSpPr txBox="1"/>
            <p:nvPr/>
          </p:nvSpPr>
          <p:spPr>
            <a:xfrm>
              <a:off x="0" y="-85725"/>
              <a:ext cx="7804623" cy="6953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185482"/>
                  </a:solidFill>
                  <a:latin typeface="Cooper Hewitt Bold"/>
                  <a:ea typeface="Cooper Hewitt Bold"/>
                  <a:cs typeface="Cooper Hewitt Bold"/>
                  <a:sym typeface="Cooper Hewitt Bold"/>
                </a:rPr>
                <a:t>Red Flag Alerting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841644"/>
              <a:ext cx="7804623" cy="5280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977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9916447" y="4152241"/>
            <a:ext cx="799284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50"/>
              </a:lnSpc>
            </a:pPr>
            <a:r>
              <a:rPr lang="en-US" sz="3500" b="1">
                <a:solidFill>
                  <a:srgbClr val="185482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05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11083972" y="4235505"/>
            <a:ext cx="5853467" cy="1027273"/>
            <a:chOff x="0" y="0"/>
            <a:chExt cx="7804623" cy="1369698"/>
          </a:xfrm>
        </p:grpSpPr>
        <p:sp>
          <p:nvSpPr>
            <p:cNvPr id="19" name="TextBox 19"/>
            <p:cNvSpPr txBox="1"/>
            <p:nvPr/>
          </p:nvSpPr>
          <p:spPr>
            <a:xfrm>
              <a:off x="0" y="-85725"/>
              <a:ext cx="7804623" cy="6953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185482"/>
                  </a:solidFill>
                  <a:latin typeface="Cooper Hewitt Bold"/>
                  <a:ea typeface="Cooper Hewitt Bold"/>
                  <a:cs typeface="Cooper Hewitt Bold"/>
                  <a:sym typeface="Cooper Hewitt Bold"/>
                </a:rPr>
                <a:t> POPIA-Compliant Privacy Layer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841644"/>
              <a:ext cx="7804623" cy="5280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977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9B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645680" y="-83844"/>
            <a:ext cx="8903455" cy="10587763"/>
            <a:chOff x="0" y="0"/>
            <a:chExt cx="11871273" cy="14117018"/>
          </a:xfrm>
        </p:grpSpPr>
        <p:sp>
          <p:nvSpPr>
            <p:cNvPr id="3" name="Freeform 3"/>
            <p:cNvSpPr/>
            <p:nvPr/>
          </p:nvSpPr>
          <p:spPr>
            <a:xfrm>
              <a:off x="7944175" y="0"/>
              <a:ext cx="3927098" cy="14117018"/>
            </a:xfrm>
            <a:custGeom>
              <a:avLst/>
              <a:gdLst/>
              <a:ahLst/>
              <a:cxnLst/>
              <a:rect l="l" t="t" r="r" b="b"/>
              <a:pathLst>
                <a:path w="3927098" h="14117018">
                  <a:moveTo>
                    <a:pt x="0" y="0"/>
                  </a:moveTo>
                  <a:lnTo>
                    <a:pt x="3927098" y="0"/>
                  </a:lnTo>
                  <a:lnTo>
                    <a:pt x="3927098" y="14117018"/>
                  </a:lnTo>
                  <a:lnTo>
                    <a:pt x="0" y="141170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ZA"/>
            </a:p>
          </p:txBody>
        </p:sp>
        <p:sp>
          <p:nvSpPr>
            <p:cNvPr id="4" name="Freeform 4"/>
            <p:cNvSpPr/>
            <p:nvPr/>
          </p:nvSpPr>
          <p:spPr>
            <a:xfrm>
              <a:off x="3965198" y="0"/>
              <a:ext cx="3927098" cy="14117018"/>
            </a:xfrm>
            <a:custGeom>
              <a:avLst/>
              <a:gdLst/>
              <a:ahLst/>
              <a:cxnLst/>
              <a:rect l="l" t="t" r="r" b="b"/>
              <a:pathLst>
                <a:path w="3927098" h="14117018">
                  <a:moveTo>
                    <a:pt x="0" y="0"/>
                  </a:moveTo>
                  <a:lnTo>
                    <a:pt x="3927097" y="0"/>
                  </a:lnTo>
                  <a:lnTo>
                    <a:pt x="3927097" y="14117018"/>
                  </a:lnTo>
                  <a:lnTo>
                    <a:pt x="0" y="141170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ZA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3927098" cy="14117018"/>
            </a:xfrm>
            <a:custGeom>
              <a:avLst/>
              <a:gdLst/>
              <a:ahLst/>
              <a:cxnLst/>
              <a:rect l="l" t="t" r="r" b="b"/>
              <a:pathLst>
                <a:path w="3927098" h="14117018">
                  <a:moveTo>
                    <a:pt x="0" y="0"/>
                  </a:moveTo>
                  <a:lnTo>
                    <a:pt x="3927098" y="0"/>
                  </a:lnTo>
                  <a:lnTo>
                    <a:pt x="3927098" y="14117018"/>
                  </a:lnTo>
                  <a:lnTo>
                    <a:pt x="0" y="141170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ZA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270976" y="1257775"/>
            <a:ext cx="7988324" cy="2493510"/>
            <a:chOff x="0" y="0"/>
            <a:chExt cx="2103921" cy="65672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103921" cy="656727"/>
            </a:xfrm>
            <a:custGeom>
              <a:avLst/>
              <a:gdLst/>
              <a:ahLst/>
              <a:cxnLst/>
              <a:rect l="l" t="t" r="r" b="b"/>
              <a:pathLst>
                <a:path w="2103921" h="656727">
                  <a:moveTo>
                    <a:pt x="24229" y="0"/>
                  </a:moveTo>
                  <a:lnTo>
                    <a:pt x="2079692" y="0"/>
                  </a:lnTo>
                  <a:cubicBezTo>
                    <a:pt x="2093073" y="0"/>
                    <a:pt x="2103921" y="10848"/>
                    <a:pt x="2103921" y="24229"/>
                  </a:cubicBezTo>
                  <a:lnTo>
                    <a:pt x="2103921" y="632498"/>
                  </a:lnTo>
                  <a:cubicBezTo>
                    <a:pt x="2103921" y="645879"/>
                    <a:pt x="2093073" y="656727"/>
                    <a:pt x="2079692" y="656727"/>
                  </a:cubicBezTo>
                  <a:lnTo>
                    <a:pt x="24229" y="656727"/>
                  </a:lnTo>
                  <a:cubicBezTo>
                    <a:pt x="10848" y="656727"/>
                    <a:pt x="0" y="645879"/>
                    <a:pt x="0" y="632498"/>
                  </a:cubicBezTo>
                  <a:lnTo>
                    <a:pt x="0" y="24229"/>
                  </a:lnTo>
                  <a:cubicBezTo>
                    <a:pt x="0" y="10848"/>
                    <a:pt x="10848" y="0"/>
                    <a:pt x="24229" y="0"/>
                  </a:cubicBezTo>
                  <a:close/>
                </a:path>
              </a:pathLst>
            </a:custGeom>
            <a:solidFill>
              <a:srgbClr val="E8DDD4"/>
            </a:solidFill>
          </p:spPr>
          <p:txBody>
            <a:bodyPr/>
            <a:lstStyle/>
            <a:p>
              <a:endParaRPr lang="en-ZA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95250"/>
              <a:ext cx="2103921" cy="7519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83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270976" y="3963282"/>
            <a:ext cx="7988324" cy="2493510"/>
            <a:chOff x="0" y="0"/>
            <a:chExt cx="2103921" cy="65672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103921" cy="656727"/>
            </a:xfrm>
            <a:custGeom>
              <a:avLst/>
              <a:gdLst/>
              <a:ahLst/>
              <a:cxnLst/>
              <a:rect l="l" t="t" r="r" b="b"/>
              <a:pathLst>
                <a:path w="2103921" h="656727">
                  <a:moveTo>
                    <a:pt x="24229" y="0"/>
                  </a:moveTo>
                  <a:lnTo>
                    <a:pt x="2079692" y="0"/>
                  </a:lnTo>
                  <a:cubicBezTo>
                    <a:pt x="2093073" y="0"/>
                    <a:pt x="2103921" y="10848"/>
                    <a:pt x="2103921" y="24229"/>
                  </a:cubicBezTo>
                  <a:lnTo>
                    <a:pt x="2103921" y="632498"/>
                  </a:lnTo>
                  <a:cubicBezTo>
                    <a:pt x="2103921" y="645879"/>
                    <a:pt x="2093073" y="656727"/>
                    <a:pt x="2079692" y="656727"/>
                  </a:cubicBezTo>
                  <a:lnTo>
                    <a:pt x="24229" y="656727"/>
                  </a:lnTo>
                  <a:cubicBezTo>
                    <a:pt x="10848" y="656727"/>
                    <a:pt x="0" y="645879"/>
                    <a:pt x="0" y="632498"/>
                  </a:cubicBezTo>
                  <a:lnTo>
                    <a:pt x="0" y="24229"/>
                  </a:lnTo>
                  <a:cubicBezTo>
                    <a:pt x="0" y="10848"/>
                    <a:pt x="10848" y="0"/>
                    <a:pt x="24229" y="0"/>
                  </a:cubicBezTo>
                  <a:close/>
                </a:path>
              </a:pathLst>
            </a:custGeom>
            <a:solidFill>
              <a:srgbClr val="E8DDD4"/>
            </a:solidFill>
          </p:spPr>
          <p:txBody>
            <a:bodyPr/>
            <a:lstStyle/>
            <a:p>
              <a:endParaRPr lang="en-ZA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95250"/>
              <a:ext cx="2103921" cy="7519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83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270976" y="6668790"/>
            <a:ext cx="7988324" cy="2493510"/>
            <a:chOff x="0" y="0"/>
            <a:chExt cx="2103921" cy="65672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103921" cy="656727"/>
            </a:xfrm>
            <a:custGeom>
              <a:avLst/>
              <a:gdLst/>
              <a:ahLst/>
              <a:cxnLst/>
              <a:rect l="l" t="t" r="r" b="b"/>
              <a:pathLst>
                <a:path w="2103921" h="656727">
                  <a:moveTo>
                    <a:pt x="24229" y="0"/>
                  </a:moveTo>
                  <a:lnTo>
                    <a:pt x="2079692" y="0"/>
                  </a:lnTo>
                  <a:cubicBezTo>
                    <a:pt x="2093073" y="0"/>
                    <a:pt x="2103921" y="10848"/>
                    <a:pt x="2103921" y="24229"/>
                  </a:cubicBezTo>
                  <a:lnTo>
                    <a:pt x="2103921" y="632498"/>
                  </a:lnTo>
                  <a:cubicBezTo>
                    <a:pt x="2103921" y="645879"/>
                    <a:pt x="2093073" y="656727"/>
                    <a:pt x="2079692" y="656727"/>
                  </a:cubicBezTo>
                  <a:lnTo>
                    <a:pt x="24229" y="656727"/>
                  </a:lnTo>
                  <a:cubicBezTo>
                    <a:pt x="10848" y="656727"/>
                    <a:pt x="0" y="645879"/>
                    <a:pt x="0" y="632498"/>
                  </a:cubicBezTo>
                  <a:lnTo>
                    <a:pt x="0" y="24229"/>
                  </a:lnTo>
                  <a:cubicBezTo>
                    <a:pt x="0" y="10848"/>
                    <a:pt x="10848" y="0"/>
                    <a:pt x="24229" y="0"/>
                  </a:cubicBezTo>
                  <a:close/>
                </a:path>
              </a:pathLst>
            </a:custGeom>
            <a:solidFill>
              <a:srgbClr val="E8DDD4"/>
            </a:solidFill>
          </p:spPr>
          <p:txBody>
            <a:bodyPr/>
            <a:lstStyle/>
            <a:p>
              <a:endParaRPr lang="en-ZA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95250"/>
              <a:ext cx="2103921" cy="7519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83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573668" y="1364705"/>
            <a:ext cx="6538975" cy="2155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699"/>
              </a:lnSpc>
            </a:pPr>
            <a:r>
              <a:rPr lang="en-US" sz="6999" b="1">
                <a:solidFill>
                  <a:srgbClr val="185482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Tech Stack Overview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10840179" y="1705239"/>
            <a:ext cx="5853467" cy="1019444"/>
            <a:chOff x="0" y="0"/>
            <a:chExt cx="7804623" cy="1359258"/>
          </a:xfrm>
        </p:grpSpPr>
        <p:sp>
          <p:nvSpPr>
            <p:cNvPr id="17" name="TextBox 17"/>
            <p:cNvSpPr txBox="1"/>
            <p:nvPr/>
          </p:nvSpPr>
          <p:spPr>
            <a:xfrm>
              <a:off x="0" y="-85725"/>
              <a:ext cx="7804623" cy="6953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185482"/>
                  </a:solidFill>
                  <a:latin typeface="Cooper Hewitt Bold"/>
                  <a:ea typeface="Cooper Hewitt Bold"/>
                  <a:cs typeface="Cooper Hewitt Bold"/>
                  <a:sym typeface="Cooper Hewitt Bold"/>
                </a:rPr>
                <a:t>Python, Streamlit (Prototype)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851169"/>
              <a:ext cx="7804623" cy="5080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883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9806620" y="1638564"/>
            <a:ext cx="799284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50"/>
              </a:lnSpc>
            </a:pPr>
            <a:r>
              <a:rPr lang="en-US" sz="3500" b="1">
                <a:solidFill>
                  <a:srgbClr val="185482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01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10840179" y="4447460"/>
            <a:ext cx="5853467" cy="1019444"/>
            <a:chOff x="0" y="0"/>
            <a:chExt cx="7804623" cy="1359258"/>
          </a:xfrm>
        </p:grpSpPr>
        <p:sp>
          <p:nvSpPr>
            <p:cNvPr id="21" name="TextBox 21"/>
            <p:cNvSpPr txBox="1"/>
            <p:nvPr/>
          </p:nvSpPr>
          <p:spPr>
            <a:xfrm>
              <a:off x="0" y="-85725"/>
              <a:ext cx="7804623" cy="6953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185482"/>
                  </a:solidFill>
                  <a:latin typeface="Cooper Hewitt Bold"/>
                  <a:ea typeface="Cooper Hewitt Bold"/>
                  <a:cs typeface="Cooper Hewitt Bold"/>
                  <a:sym typeface="Cooper Hewitt Bold"/>
                </a:rPr>
                <a:t>Flask / FastAPI (Backend API)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851169"/>
              <a:ext cx="7804623" cy="5080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883"/>
                </a:lnSpc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9806620" y="4380785"/>
            <a:ext cx="799284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50"/>
              </a:lnSpc>
            </a:pPr>
            <a:r>
              <a:rPr lang="en-US" sz="3500" b="1">
                <a:solidFill>
                  <a:srgbClr val="185482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02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10840179" y="7189681"/>
            <a:ext cx="5853467" cy="1019444"/>
            <a:chOff x="0" y="0"/>
            <a:chExt cx="7804623" cy="1359258"/>
          </a:xfrm>
        </p:grpSpPr>
        <p:sp>
          <p:nvSpPr>
            <p:cNvPr id="25" name="TextBox 25"/>
            <p:cNvSpPr txBox="1"/>
            <p:nvPr/>
          </p:nvSpPr>
          <p:spPr>
            <a:xfrm>
              <a:off x="0" y="-85725"/>
              <a:ext cx="7804623" cy="6953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185482"/>
                  </a:solidFill>
                  <a:latin typeface="Cooper Hewitt Bold"/>
                  <a:ea typeface="Cooper Hewitt Bold"/>
                  <a:cs typeface="Cooper Hewitt Bold"/>
                  <a:sym typeface="Cooper Hewitt Bold"/>
                </a:rPr>
                <a:t>MySQL (Database)</a:t>
              </a: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851169"/>
              <a:ext cx="7804623" cy="5080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883"/>
                </a:lnSpc>
              </a:pPr>
              <a:endParaRPr/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9806620" y="7123006"/>
            <a:ext cx="799284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50"/>
              </a:lnSpc>
            </a:pPr>
            <a:r>
              <a:rPr lang="en-US" sz="3500" b="1">
                <a:solidFill>
                  <a:srgbClr val="185482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03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9B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645680" y="-83844"/>
            <a:ext cx="8903455" cy="10587763"/>
            <a:chOff x="0" y="0"/>
            <a:chExt cx="11871273" cy="14117018"/>
          </a:xfrm>
        </p:grpSpPr>
        <p:sp>
          <p:nvSpPr>
            <p:cNvPr id="3" name="Freeform 3"/>
            <p:cNvSpPr/>
            <p:nvPr/>
          </p:nvSpPr>
          <p:spPr>
            <a:xfrm>
              <a:off x="7944175" y="0"/>
              <a:ext cx="3927098" cy="14117018"/>
            </a:xfrm>
            <a:custGeom>
              <a:avLst/>
              <a:gdLst/>
              <a:ahLst/>
              <a:cxnLst/>
              <a:rect l="l" t="t" r="r" b="b"/>
              <a:pathLst>
                <a:path w="3927098" h="14117018">
                  <a:moveTo>
                    <a:pt x="0" y="0"/>
                  </a:moveTo>
                  <a:lnTo>
                    <a:pt x="3927098" y="0"/>
                  </a:lnTo>
                  <a:lnTo>
                    <a:pt x="3927098" y="14117018"/>
                  </a:lnTo>
                  <a:lnTo>
                    <a:pt x="0" y="141170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ZA"/>
            </a:p>
          </p:txBody>
        </p:sp>
        <p:sp>
          <p:nvSpPr>
            <p:cNvPr id="4" name="Freeform 4"/>
            <p:cNvSpPr/>
            <p:nvPr/>
          </p:nvSpPr>
          <p:spPr>
            <a:xfrm>
              <a:off x="3965198" y="0"/>
              <a:ext cx="3927098" cy="14117018"/>
            </a:xfrm>
            <a:custGeom>
              <a:avLst/>
              <a:gdLst/>
              <a:ahLst/>
              <a:cxnLst/>
              <a:rect l="l" t="t" r="r" b="b"/>
              <a:pathLst>
                <a:path w="3927098" h="14117018">
                  <a:moveTo>
                    <a:pt x="0" y="0"/>
                  </a:moveTo>
                  <a:lnTo>
                    <a:pt x="3927097" y="0"/>
                  </a:lnTo>
                  <a:lnTo>
                    <a:pt x="3927097" y="14117018"/>
                  </a:lnTo>
                  <a:lnTo>
                    <a:pt x="0" y="141170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ZA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3927098" cy="14117018"/>
            </a:xfrm>
            <a:custGeom>
              <a:avLst/>
              <a:gdLst/>
              <a:ahLst/>
              <a:cxnLst/>
              <a:rect l="l" t="t" r="r" b="b"/>
              <a:pathLst>
                <a:path w="3927098" h="14117018">
                  <a:moveTo>
                    <a:pt x="0" y="0"/>
                  </a:moveTo>
                  <a:lnTo>
                    <a:pt x="3927098" y="0"/>
                  </a:lnTo>
                  <a:lnTo>
                    <a:pt x="3927098" y="14117018"/>
                  </a:lnTo>
                  <a:lnTo>
                    <a:pt x="0" y="141170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ZA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28700" y="778962"/>
            <a:ext cx="6538975" cy="2155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699"/>
              </a:lnSpc>
            </a:pPr>
            <a:r>
              <a:rPr lang="en-US" sz="6999" b="1">
                <a:solidFill>
                  <a:srgbClr val="185482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Tech Stack Overview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9984850" y="1184557"/>
            <a:ext cx="7988324" cy="2493510"/>
            <a:chOff x="0" y="0"/>
            <a:chExt cx="2103921" cy="65672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103921" cy="656727"/>
            </a:xfrm>
            <a:custGeom>
              <a:avLst/>
              <a:gdLst/>
              <a:ahLst/>
              <a:cxnLst/>
              <a:rect l="l" t="t" r="r" b="b"/>
              <a:pathLst>
                <a:path w="2103921" h="656727">
                  <a:moveTo>
                    <a:pt x="24229" y="0"/>
                  </a:moveTo>
                  <a:lnTo>
                    <a:pt x="2079692" y="0"/>
                  </a:lnTo>
                  <a:cubicBezTo>
                    <a:pt x="2093073" y="0"/>
                    <a:pt x="2103921" y="10848"/>
                    <a:pt x="2103921" y="24229"/>
                  </a:cubicBezTo>
                  <a:lnTo>
                    <a:pt x="2103921" y="632498"/>
                  </a:lnTo>
                  <a:cubicBezTo>
                    <a:pt x="2103921" y="645879"/>
                    <a:pt x="2093073" y="656727"/>
                    <a:pt x="2079692" y="656727"/>
                  </a:cubicBezTo>
                  <a:lnTo>
                    <a:pt x="24229" y="656727"/>
                  </a:lnTo>
                  <a:cubicBezTo>
                    <a:pt x="10848" y="656727"/>
                    <a:pt x="0" y="645879"/>
                    <a:pt x="0" y="632498"/>
                  </a:cubicBezTo>
                  <a:lnTo>
                    <a:pt x="0" y="24229"/>
                  </a:lnTo>
                  <a:cubicBezTo>
                    <a:pt x="0" y="10848"/>
                    <a:pt x="10848" y="0"/>
                    <a:pt x="24229" y="0"/>
                  </a:cubicBezTo>
                  <a:close/>
                </a:path>
              </a:pathLst>
            </a:custGeom>
            <a:solidFill>
              <a:srgbClr val="E8DDD4"/>
            </a:solidFill>
          </p:spPr>
          <p:txBody>
            <a:bodyPr/>
            <a:lstStyle/>
            <a:p>
              <a:endParaRPr lang="en-ZA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95250"/>
              <a:ext cx="2103921" cy="7519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83"/>
                </a:lnSpc>
              </a:pPr>
              <a:endParaRPr/>
            </a:p>
            <a:p>
              <a:pPr algn="ctr">
                <a:lnSpc>
                  <a:spcPts val="2883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0103245" y="4475808"/>
            <a:ext cx="7988324" cy="2493510"/>
            <a:chOff x="0" y="0"/>
            <a:chExt cx="2103921" cy="65672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103921" cy="656727"/>
            </a:xfrm>
            <a:custGeom>
              <a:avLst/>
              <a:gdLst/>
              <a:ahLst/>
              <a:cxnLst/>
              <a:rect l="l" t="t" r="r" b="b"/>
              <a:pathLst>
                <a:path w="2103921" h="656727">
                  <a:moveTo>
                    <a:pt x="24229" y="0"/>
                  </a:moveTo>
                  <a:lnTo>
                    <a:pt x="2079692" y="0"/>
                  </a:lnTo>
                  <a:cubicBezTo>
                    <a:pt x="2093073" y="0"/>
                    <a:pt x="2103921" y="10848"/>
                    <a:pt x="2103921" y="24229"/>
                  </a:cubicBezTo>
                  <a:lnTo>
                    <a:pt x="2103921" y="632498"/>
                  </a:lnTo>
                  <a:cubicBezTo>
                    <a:pt x="2103921" y="645879"/>
                    <a:pt x="2093073" y="656727"/>
                    <a:pt x="2079692" y="656727"/>
                  </a:cubicBezTo>
                  <a:lnTo>
                    <a:pt x="24229" y="656727"/>
                  </a:lnTo>
                  <a:cubicBezTo>
                    <a:pt x="10848" y="656727"/>
                    <a:pt x="0" y="645879"/>
                    <a:pt x="0" y="632498"/>
                  </a:cubicBezTo>
                  <a:lnTo>
                    <a:pt x="0" y="24229"/>
                  </a:lnTo>
                  <a:cubicBezTo>
                    <a:pt x="0" y="10848"/>
                    <a:pt x="10848" y="0"/>
                    <a:pt x="24229" y="0"/>
                  </a:cubicBezTo>
                  <a:close/>
                </a:path>
              </a:pathLst>
            </a:custGeom>
            <a:solidFill>
              <a:srgbClr val="E8DDD4"/>
            </a:solidFill>
          </p:spPr>
          <p:txBody>
            <a:bodyPr/>
            <a:lstStyle/>
            <a:p>
              <a:endParaRPr lang="en-ZA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95250"/>
              <a:ext cx="2103921" cy="7519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83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0355755" y="1586999"/>
            <a:ext cx="799284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50"/>
              </a:lnSpc>
            </a:pPr>
            <a:r>
              <a:rPr lang="en-US" sz="3500" b="1">
                <a:solidFill>
                  <a:srgbClr val="185482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04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1405833" y="1653674"/>
            <a:ext cx="5853467" cy="1019444"/>
            <a:chOff x="0" y="0"/>
            <a:chExt cx="7804623" cy="1359258"/>
          </a:xfrm>
        </p:grpSpPr>
        <p:sp>
          <p:nvSpPr>
            <p:cNvPr id="15" name="TextBox 15"/>
            <p:cNvSpPr txBox="1"/>
            <p:nvPr/>
          </p:nvSpPr>
          <p:spPr>
            <a:xfrm>
              <a:off x="0" y="-85725"/>
              <a:ext cx="7804623" cy="6953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185482"/>
                  </a:solidFill>
                  <a:latin typeface="Cooper Hewitt Bold"/>
                  <a:ea typeface="Cooper Hewitt Bold"/>
                  <a:cs typeface="Cooper Hewitt Bold"/>
                  <a:sym typeface="Cooper Hewitt Bold"/>
                </a:rPr>
                <a:t>AI Logic (Rule-based classifier)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851169"/>
              <a:ext cx="7804623" cy="5080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883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0355755" y="4878250"/>
            <a:ext cx="799284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50"/>
              </a:lnSpc>
            </a:pPr>
            <a:r>
              <a:rPr lang="en-US" sz="3500" b="1">
                <a:solidFill>
                  <a:srgbClr val="185482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05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11170674" y="4944925"/>
            <a:ext cx="5853467" cy="1019444"/>
            <a:chOff x="0" y="0"/>
            <a:chExt cx="7804623" cy="1359258"/>
          </a:xfrm>
        </p:grpSpPr>
        <p:sp>
          <p:nvSpPr>
            <p:cNvPr id="19" name="TextBox 19"/>
            <p:cNvSpPr txBox="1"/>
            <p:nvPr/>
          </p:nvSpPr>
          <p:spPr>
            <a:xfrm>
              <a:off x="0" y="-85725"/>
              <a:ext cx="7804623" cy="6953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185482"/>
                  </a:solidFill>
                  <a:latin typeface="Cooper Hewitt Bold"/>
                  <a:ea typeface="Cooper Hewitt Bold"/>
                  <a:cs typeface="Cooper Hewitt Bold"/>
                  <a:sym typeface="Cooper Hewitt Bold"/>
                </a:rPr>
                <a:t>Google Cloud 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851169"/>
              <a:ext cx="7804623" cy="5080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883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9B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645680" y="-83844"/>
            <a:ext cx="8903455" cy="10587763"/>
            <a:chOff x="0" y="0"/>
            <a:chExt cx="11871273" cy="14117018"/>
          </a:xfrm>
        </p:grpSpPr>
        <p:sp>
          <p:nvSpPr>
            <p:cNvPr id="3" name="Freeform 3"/>
            <p:cNvSpPr/>
            <p:nvPr/>
          </p:nvSpPr>
          <p:spPr>
            <a:xfrm>
              <a:off x="7944175" y="0"/>
              <a:ext cx="3927098" cy="14117018"/>
            </a:xfrm>
            <a:custGeom>
              <a:avLst/>
              <a:gdLst/>
              <a:ahLst/>
              <a:cxnLst/>
              <a:rect l="l" t="t" r="r" b="b"/>
              <a:pathLst>
                <a:path w="3927098" h="14117018">
                  <a:moveTo>
                    <a:pt x="0" y="0"/>
                  </a:moveTo>
                  <a:lnTo>
                    <a:pt x="3927098" y="0"/>
                  </a:lnTo>
                  <a:lnTo>
                    <a:pt x="3927098" y="14117018"/>
                  </a:lnTo>
                  <a:lnTo>
                    <a:pt x="0" y="141170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ZA"/>
            </a:p>
          </p:txBody>
        </p:sp>
        <p:sp>
          <p:nvSpPr>
            <p:cNvPr id="4" name="Freeform 4"/>
            <p:cNvSpPr/>
            <p:nvPr/>
          </p:nvSpPr>
          <p:spPr>
            <a:xfrm>
              <a:off x="3965198" y="0"/>
              <a:ext cx="3927098" cy="14117018"/>
            </a:xfrm>
            <a:custGeom>
              <a:avLst/>
              <a:gdLst/>
              <a:ahLst/>
              <a:cxnLst/>
              <a:rect l="l" t="t" r="r" b="b"/>
              <a:pathLst>
                <a:path w="3927098" h="14117018">
                  <a:moveTo>
                    <a:pt x="0" y="0"/>
                  </a:moveTo>
                  <a:lnTo>
                    <a:pt x="3927097" y="0"/>
                  </a:lnTo>
                  <a:lnTo>
                    <a:pt x="3927097" y="14117018"/>
                  </a:lnTo>
                  <a:lnTo>
                    <a:pt x="0" y="141170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ZA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3927098" cy="14117018"/>
            </a:xfrm>
            <a:custGeom>
              <a:avLst/>
              <a:gdLst/>
              <a:ahLst/>
              <a:cxnLst/>
              <a:rect l="l" t="t" r="r" b="b"/>
              <a:pathLst>
                <a:path w="3927098" h="14117018">
                  <a:moveTo>
                    <a:pt x="0" y="0"/>
                  </a:moveTo>
                  <a:lnTo>
                    <a:pt x="3927098" y="0"/>
                  </a:lnTo>
                  <a:lnTo>
                    <a:pt x="3927098" y="14117018"/>
                  </a:lnTo>
                  <a:lnTo>
                    <a:pt x="0" y="141170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ZA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772750" y="755397"/>
            <a:ext cx="7988324" cy="2493510"/>
            <a:chOff x="0" y="0"/>
            <a:chExt cx="2103921" cy="65672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103921" cy="656727"/>
            </a:xfrm>
            <a:custGeom>
              <a:avLst/>
              <a:gdLst/>
              <a:ahLst/>
              <a:cxnLst/>
              <a:rect l="l" t="t" r="r" b="b"/>
              <a:pathLst>
                <a:path w="2103921" h="656727">
                  <a:moveTo>
                    <a:pt x="24229" y="0"/>
                  </a:moveTo>
                  <a:lnTo>
                    <a:pt x="2079692" y="0"/>
                  </a:lnTo>
                  <a:cubicBezTo>
                    <a:pt x="2093073" y="0"/>
                    <a:pt x="2103921" y="10848"/>
                    <a:pt x="2103921" y="24229"/>
                  </a:cubicBezTo>
                  <a:lnTo>
                    <a:pt x="2103921" y="632498"/>
                  </a:lnTo>
                  <a:cubicBezTo>
                    <a:pt x="2103921" y="645879"/>
                    <a:pt x="2093073" y="656727"/>
                    <a:pt x="2079692" y="656727"/>
                  </a:cubicBezTo>
                  <a:lnTo>
                    <a:pt x="24229" y="656727"/>
                  </a:lnTo>
                  <a:cubicBezTo>
                    <a:pt x="10848" y="656727"/>
                    <a:pt x="0" y="645879"/>
                    <a:pt x="0" y="632498"/>
                  </a:cubicBezTo>
                  <a:lnTo>
                    <a:pt x="0" y="24229"/>
                  </a:lnTo>
                  <a:cubicBezTo>
                    <a:pt x="0" y="10848"/>
                    <a:pt x="10848" y="0"/>
                    <a:pt x="24229" y="0"/>
                  </a:cubicBezTo>
                  <a:close/>
                </a:path>
              </a:pathLst>
            </a:custGeom>
            <a:solidFill>
              <a:srgbClr val="E8DDD4"/>
            </a:solidFill>
          </p:spPr>
          <p:txBody>
            <a:bodyPr/>
            <a:lstStyle/>
            <a:p>
              <a:endParaRPr lang="en-ZA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114300"/>
              <a:ext cx="2103921" cy="7710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4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806620" y="3695217"/>
            <a:ext cx="7988324" cy="2493510"/>
            <a:chOff x="0" y="0"/>
            <a:chExt cx="2103921" cy="65672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103921" cy="656727"/>
            </a:xfrm>
            <a:custGeom>
              <a:avLst/>
              <a:gdLst/>
              <a:ahLst/>
              <a:cxnLst/>
              <a:rect l="l" t="t" r="r" b="b"/>
              <a:pathLst>
                <a:path w="2103921" h="656727">
                  <a:moveTo>
                    <a:pt x="24229" y="0"/>
                  </a:moveTo>
                  <a:lnTo>
                    <a:pt x="2079692" y="0"/>
                  </a:lnTo>
                  <a:cubicBezTo>
                    <a:pt x="2093073" y="0"/>
                    <a:pt x="2103921" y="10848"/>
                    <a:pt x="2103921" y="24229"/>
                  </a:cubicBezTo>
                  <a:lnTo>
                    <a:pt x="2103921" y="632498"/>
                  </a:lnTo>
                  <a:cubicBezTo>
                    <a:pt x="2103921" y="645879"/>
                    <a:pt x="2093073" y="656727"/>
                    <a:pt x="2079692" y="656727"/>
                  </a:cubicBezTo>
                  <a:lnTo>
                    <a:pt x="24229" y="656727"/>
                  </a:lnTo>
                  <a:cubicBezTo>
                    <a:pt x="10848" y="656727"/>
                    <a:pt x="0" y="645879"/>
                    <a:pt x="0" y="632498"/>
                  </a:cubicBezTo>
                  <a:lnTo>
                    <a:pt x="0" y="24229"/>
                  </a:lnTo>
                  <a:cubicBezTo>
                    <a:pt x="0" y="10848"/>
                    <a:pt x="10848" y="0"/>
                    <a:pt x="24229" y="0"/>
                  </a:cubicBezTo>
                  <a:close/>
                </a:path>
              </a:pathLst>
            </a:custGeom>
            <a:solidFill>
              <a:srgbClr val="E8DDD4"/>
            </a:solidFill>
          </p:spPr>
          <p:txBody>
            <a:bodyPr/>
            <a:lstStyle/>
            <a:p>
              <a:endParaRPr lang="en-ZA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114300"/>
              <a:ext cx="2103921" cy="7710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4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806620" y="6473151"/>
            <a:ext cx="7988324" cy="2493510"/>
            <a:chOff x="0" y="0"/>
            <a:chExt cx="2103921" cy="65672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103921" cy="656727"/>
            </a:xfrm>
            <a:custGeom>
              <a:avLst/>
              <a:gdLst/>
              <a:ahLst/>
              <a:cxnLst/>
              <a:rect l="l" t="t" r="r" b="b"/>
              <a:pathLst>
                <a:path w="2103921" h="656727">
                  <a:moveTo>
                    <a:pt x="24229" y="0"/>
                  </a:moveTo>
                  <a:lnTo>
                    <a:pt x="2079692" y="0"/>
                  </a:lnTo>
                  <a:cubicBezTo>
                    <a:pt x="2093073" y="0"/>
                    <a:pt x="2103921" y="10848"/>
                    <a:pt x="2103921" y="24229"/>
                  </a:cubicBezTo>
                  <a:lnTo>
                    <a:pt x="2103921" y="632498"/>
                  </a:lnTo>
                  <a:cubicBezTo>
                    <a:pt x="2103921" y="645879"/>
                    <a:pt x="2093073" y="656727"/>
                    <a:pt x="2079692" y="656727"/>
                  </a:cubicBezTo>
                  <a:lnTo>
                    <a:pt x="24229" y="656727"/>
                  </a:lnTo>
                  <a:cubicBezTo>
                    <a:pt x="10848" y="656727"/>
                    <a:pt x="0" y="645879"/>
                    <a:pt x="0" y="632498"/>
                  </a:cubicBezTo>
                  <a:lnTo>
                    <a:pt x="0" y="24229"/>
                  </a:lnTo>
                  <a:cubicBezTo>
                    <a:pt x="0" y="10848"/>
                    <a:pt x="10848" y="0"/>
                    <a:pt x="24229" y="0"/>
                  </a:cubicBezTo>
                  <a:close/>
                </a:path>
              </a:pathLst>
            </a:custGeom>
            <a:solidFill>
              <a:srgbClr val="E8DDD4"/>
            </a:solidFill>
          </p:spPr>
          <p:txBody>
            <a:bodyPr/>
            <a:lstStyle/>
            <a:p>
              <a:endParaRPr lang="en-ZA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114300"/>
              <a:ext cx="2103921" cy="7710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4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573668" y="1364705"/>
            <a:ext cx="6538975" cy="3127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699"/>
              </a:lnSpc>
            </a:pPr>
            <a:r>
              <a:rPr lang="en-US" sz="6999" b="1">
                <a:solidFill>
                  <a:srgbClr val="185482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Ethical Guardrails Overview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10840179" y="1705239"/>
            <a:ext cx="5853467" cy="1509914"/>
            <a:chOff x="0" y="0"/>
            <a:chExt cx="7804623" cy="2013219"/>
          </a:xfrm>
        </p:grpSpPr>
        <p:sp>
          <p:nvSpPr>
            <p:cNvPr id="17" name="TextBox 17"/>
            <p:cNvSpPr txBox="1"/>
            <p:nvPr/>
          </p:nvSpPr>
          <p:spPr>
            <a:xfrm>
              <a:off x="0" y="-85725"/>
              <a:ext cx="7804623" cy="13049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185482"/>
                  </a:solidFill>
                  <a:latin typeface="Cooper Hewitt Bold"/>
                  <a:ea typeface="Cooper Hewitt Bold"/>
                  <a:cs typeface="Cooper Hewitt Bold"/>
                  <a:sym typeface="Cooper Hewitt Bold"/>
                </a:rPr>
                <a:t>Guarantees for Emergency Care Access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1441719"/>
              <a:ext cx="7804623" cy="5715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49"/>
                </a:lnSpc>
              </a:pPr>
              <a:r>
                <a:rPr lang="en-US" sz="2250">
                  <a:solidFill>
                    <a:srgbClr val="185482"/>
                  </a:solidFill>
                  <a:latin typeface="Cooper Hewitt"/>
                  <a:ea typeface="Cooper Hewitt"/>
                  <a:cs typeface="Cooper Hewitt"/>
                  <a:sym typeface="Cooper Hewitt"/>
                </a:rPr>
                <a:t>Emergency care will never be denied.</a:t>
              </a:r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9806620" y="1638564"/>
            <a:ext cx="799284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50"/>
              </a:lnSpc>
            </a:pPr>
            <a:r>
              <a:rPr lang="en-US" sz="3500" b="1">
                <a:solidFill>
                  <a:srgbClr val="185482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01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10840179" y="4447460"/>
            <a:ext cx="5853467" cy="1509914"/>
            <a:chOff x="0" y="0"/>
            <a:chExt cx="7804623" cy="2013219"/>
          </a:xfrm>
        </p:grpSpPr>
        <p:sp>
          <p:nvSpPr>
            <p:cNvPr id="21" name="TextBox 21"/>
            <p:cNvSpPr txBox="1"/>
            <p:nvPr/>
          </p:nvSpPr>
          <p:spPr>
            <a:xfrm>
              <a:off x="0" y="-85725"/>
              <a:ext cx="7804623" cy="13049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185482"/>
                  </a:solidFill>
                  <a:latin typeface="Cooper Hewitt Bold"/>
                  <a:ea typeface="Cooper Hewitt Bold"/>
                  <a:cs typeface="Cooper Hewitt Bold"/>
                  <a:sym typeface="Cooper Hewitt Bold"/>
                </a:rPr>
                <a:t>Transparent Audit Trail for Accountability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1441719"/>
              <a:ext cx="7804623" cy="5715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49"/>
                </a:lnSpc>
              </a:pPr>
              <a:r>
                <a:rPr lang="en-US" sz="2250">
                  <a:solidFill>
                    <a:srgbClr val="185482"/>
                  </a:solidFill>
                  <a:latin typeface="Cooper Hewitt"/>
                  <a:ea typeface="Cooper Hewitt"/>
                  <a:cs typeface="Cooper Hewitt"/>
                  <a:sym typeface="Cooper Hewitt"/>
                </a:rPr>
                <a:t>Audits ensure compliance and trustworthiness.</a:t>
              </a:r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9806620" y="4380785"/>
            <a:ext cx="799284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50"/>
              </a:lnSpc>
            </a:pPr>
            <a:r>
              <a:rPr lang="en-US" sz="3500" b="1">
                <a:solidFill>
                  <a:srgbClr val="185482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02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10840179" y="7189681"/>
            <a:ext cx="5853467" cy="1509914"/>
            <a:chOff x="0" y="0"/>
            <a:chExt cx="7804623" cy="2013219"/>
          </a:xfrm>
        </p:grpSpPr>
        <p:sp>
          <p:nvSpPr>
            <p:cNvPr id="25" name="TextBox 25"/>
            <p:cNvSpPr txBox="1"/>
            <p:nvPr/>
          </p:nvSpPr>
          <p:spPr>
            <a:xfrm>
              <a:off x="0" y="-85725"/>
              <a:ext cx="7804623" cy="13049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185482"/>
                  </a:solidFill>
                  <a:latin typeface="Cooper Hewitt Bold"/>
                  <a:ea typeface="Cooper Hewitt Bold"/>
                  <a:cs typeface="Cooper Hewitt Bold"/>
                  <a:sym typeface="Cooper Hewitt Bold"/>
                </a:rPr>
                <a:t>Manual Override for Unique Cases</a:t>
              </a: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1441719"/>
              <a:ext cx="7804623" cy="5715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49"/>
                </a:lnSpc>
              </a:pPr>
              <a:r>
                <a:rPr lang="en-US" sz="2250">
                  <a:solidFill>
                    <a:srgbClr val="185482"/>
                  </a:solidFill>
                  <a:latin typeface="Cooper Hewitt"/>
                  <a:ea typeface="Cooper Hewitt"/>
                  <a:cs typeface="Cooper Hewitt"/>
                  <a:sym typeface="Cooper Hewitt"/>
                </a:rPr>
                <a:t>Flexibility for rare, exceptional situations.</a:t>
              </a:r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9806620" y="7123006"/>
            <a:ext cx="799284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50"/>
              </a:lnSpc>
            </a:pPr>
            <a:r>
              <a:rPr lang="en-US" sz="3500" b="1">
                <a:solidFill>
                  <a:srgbClr val="185482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03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9B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381958" y="179817"/>
            <a:ext cx="8348113" cy="9927365"/>
            <a:chOff x="0" y="0"/>
            <a:chExt cx="11130818" cy="13236487"/>
          </a:xfrm>
        </p:grpSpPr>
        <p:sp>
          <p:nvSpPr>
            <p:cNvPr id="3" name="Freeform 3"/>
            <p:cNvSpPr/>
            <p:nvPr/>
          </p:nvSpPr>
          <p:spPr>
            <a:xfrm>
              <a:off x="7448668" y="0"/>
              <a:ext cx="3682150" cy="13236487"/>
            </a:xfrm>
            <a:custGeom>
              <a:avLst/>
              <a:gdLst/>
              <a:ahLst/>
              <a:cxnLst/>
              <a:rect l="l" t="t" r="r" b="b"/>
              <a:pathLst>
                <a:path w="3682150" h="13236487">
                  <a:moveTo>
                    <a:pt x="0" y="0"/>
                  </a:moveTo>
                  <a:lnTo>
                    <a:pt x="3682150" y="0"/>
                  </a:lnTo>
                  <a:lnTo>
                    <a:pt x="3682150" y="13236487"/>
                  </a:lnTo>
                  <a:lnTo>
                    <a:pt x="0" y="132364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ZA"/>
            </a:p>
          </p:txBody>
        </p:sp>
        <p:sp>
          <p:nvSpPr>
            <p:cNvPr id="4" name="Freeform 4"/>
            <p:cNvSpPr/>
            <p:nvPr/>
          </p:nvSpPr>
          <p:spPr>
            <a:xfrm>
              <a:off x="3717874" y="0"/>
              <a:ext cx="3682150" cy="13236487"/>
            </a:xfrm>
            <a:custGeom>
              <a:avLst/>
              <a:gdLst/>
              <a:ahLst/>
              <a:cxnLst/>
              <a:rect l="l" t="t" r="r" b="b"/>
              <a:pathLst>
                <a:path w="3682150" h="13236487">
                  <a:moveTo>
                    <a:pt x="0" y="0"/>
                  </a:moveTo>
                  <a:lnTo>
                    <a:pt x="3682150" y="0"/>
                  </a:lnTo>
                  <a:lnTo>
                    <a:pt x="3682150" y="13236487"/>
                  </a:lnTo>
                  <a:lnTo>
                    <a:pt x="0" y="132364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ZA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3682150" cy="13236487"/>
            </a:xfrm>
            <a:custGeom>
              <a:avLst/>
              <a:gdLst/>
              <a:ahLst/>
              <a:cxnLst/>
              <a:rect l="l" t="t" r="r" b="b"/>
              <a:pathLst>
                <a:path w="3682150" h="13236487">
                  <a:moveTo>
                    <a:pt x="0" y="0"/>
                  </a:moveTo>
                  <a:lnTo>
                    <a:pt x="3682150" y="0"/>
                  </a:lnTo>
                  <a:lnTo>
                    <a:pt x="3682150" y="13236487"/>
                  </a:lnTo>
                  <a:lnTo>
                    <a:pt x="0" y="132364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ZA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561853" y="1184557"/>
            <a:ext cx="7988324" cy="2493510"/>
            <a:chOff x="0" y="0"/>
            <a:chExt cx="2103921" cy="65672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103921" cy="656727"/>
            </a:xfrm>
            <a:custGeom>
              <a:avLst/>
              <a:gdLst/>
              <a:ahLst/>
              <a:cxnLst/>
              <a:rect l="l" t="t" r="r" b="b"/>
              <a:pathLst>
                <a:path w="2103921" h="656727">
                  <a:moveTo>
                    <a:pt x="24229" y="0"/>
                  </a:moveTo>
                  <a:lnTo>
                    <a:pt x="2079692" y="0"/>
                  </a:lnTo>
                  <a:cubicBezTo>
                    <a:pt x="2093073" y="0"/>
                    <a:pt x="2103921" y="10848"/>
                    <a:pt x="2103921" y="24229"/>
                  </a:cubicBezTo>
                  <a:lnTo>
                    <a:pt x="2103921" y="632498"/>
                  </a:lnTo>
                  <a:cubicBezTo>
                    <a:pt x="2103921" y="645879"/>
                    <a:pt x="2093073" y="656727"/>
                    <a:pt x="2079692" y="656727"/>
                  </a:cubicBezTo>
                  <a:lnTo>
                    <a:pt x="24229" y="656727"/>
                  </a:lnTo>
                  <a:cubicBezTo>
                    <a:pt x="10848" y="656727"/>
                    <a:pt x="0" y="645879"/>
                    <a:pt x="0" y="632498"/>
                  </a:cubicBezTo>
                  <a:lnTo>
                    <a:pt x="0" y="24229"/>
                  </a:lnTo>
                  <a:cubicBezTo>
                    <a:pt x="0" y="10848"/>
                    <a:pt x="10848" y="0"/>
                    <a:pt x="24229" y="0"/>
                  </a:cubicBezTo>
                  <a:close/>
                </a:path>
              </a:pathLst>
            </a:custGeom>
            <a:solidFill>
              <a:srgbClr val="E8DDD4"/>
            </a:solidFill>
          </p:spPr>
          <p:txBody>
            <a:bodyPr/>
            <a:lstStyle/>
            <a:p>
              <a:endParaRPr lang="en-ZA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114300"/>
              <a:ext cx="2103921" cy="7710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4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9806620" y="1301378"/>
            <a:ext cx="799284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50"/>
              </a:lnSpc>
            </a:pPr>
            <a:r>
              <a:rPr lang="en-US" sz="3500" b="1">
                <a:solidFill>
                  <a:srgbClr val="185482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04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0605904" y="1368053"/>
            <a:ext cx="5853467" cy="2310014"/>
            <a:chOff x="0" y="0"/>
            <a:chExt cx="7804623" cy="3080019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85725"/>
              <a:ext cx="7804623" cy="13049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185482"/>
                  </a:solidFill>
                  <a:latin typeface="Cooper Hewitt Bold"/>
                  <a:ea typeface="Cooper Hewitt Bold"/>
                  <a:cs typeface="Cooper Hewitt Bold"/>
                  <a:sym typeface="Cooper Hewitt Bold"/>
                </a:rPr>
                <a:t>Privacy-Focused Design for Data Protection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441719"/>
              <a:ext cx="7804623" cy="16383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49"/>
                </a:lnSpc>
              </a:pPr>
              <a:r>
                <a:rPr lang="en-US" sz="2250">
                  <a:solidFill>
                    <a:srgbClr val="185482"/>
                  </a:solidFill>
                  <a:latin typeface="Cooper Hewitt"/>
                  <a:ea typeface="Cooper Hewitt"/>
                  <a:cs typeface="Cooper Hewitt"/>
                  <a:sym typeface="Cooper Hewitt"/>
                </a:rPr>
                <a:t>Patient data is securely stored and processed in compliance with POPIA to protect personal privacy.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9538475" y="4151438"/>
            <a:ext cx="7988324" cy="2493510"/>
            <a:chOff x="0" y="0"/>
            <a:chExt cx="2103921" cy="656727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103921" cy="656727"/>
            </a:xfrm>
            <a:custGeom>
              <a:avLst/>
              <a:gdLst/>
              <a:ahLst/>
              <a:cxnLst/>
              <a:rect l="l" t="t" r="r" b="b"/>
              <a:pathLst>
                <a:path w="2103921" h="656727">
                  <a:moveTo>
                    <a:pt x="24229" y="0"/>
                  </a:moveTo>
                  <a:lnTo>
                    <a:pt x="2079692" y="0"/>
                  </a:lnTo>
                  <a:cubicBezTo>
                    <a:pt x="2093073" y="0"/>
                    <a:pt x="2103921" y="10848"/>
                    <a:pt x="2103921" y="24229"/>
                  </a:cubicBezTo>
                  <a:lnTo>
                    <a:pt x="2103921" y="632498"/>
                  </a:lnTo>
                  <a:cubicBezTo>
                    <a:pt x="2103921" y="645879"/>
                    <a:pt x="2093073" y="656727"/>
                    <a:pt x="2079692" y="656727"/>
                  </a:cubicBezTo>
                  <a:lnTo>
                    <a:pt x="24229" y="656727"/>
                  </a:lnTo>
                  <a:cubicBezTo>
                    <a:pt x="10848" y="656727"/>
                    <a:pt x="0" y="645879"/>
                    <a:pt x="0" y="632498"/>
                  </a:cubicBezTo>
                  <a:lnTo>
                    <a:pt x="0" y="24229"/>
                  </a:lnTo>
                  <a:cubicBezTo>
                    <a:pt x="0" y="10848"/>
                    <a:pt x="10848" y="0"/>
                    <a:pt x="24229" y="0"/>
                  </a:cubicBezTo>
                  <a:close/>
                </a:path>
              </a:pathLst>
            </a:custGeom>
            <a:solidFill>
              <a:srgbClr val="E8DDD4"/>
            </a:solidFill>
          </p:spPr>
          <p:txBody>
            <a:bodyPr/>
            <a:lstStyle/>
            <a:p>
              <a:endParaRPr lang="en-ZA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114300"/>
              <a:ext cx="2103921" cy="7710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49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9806620" y="4364189"/>
            <a:ext cx="799284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50"/>
              </a:lnSpc>
            </a:pPr>
            <a:r>
              <a:rPr lang="en-US" sz="3500" b="1">
                <a:solidFill>
                  <a:srgbClr val="185482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04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10758304" y="4348127"/>
            <a:ext cx="5853467" cy="1452764"/>
            <a:chOff x="0" y="0"/>
            <a:chExt cx="7804623" cy="1937019"/>
          </a:xfrm>
        </p:grpSpPr>
        <p:sp>
          <p:nvSpPr>
            <p:cNvPr id="18" name="TextBox 18"/>
            <p:cNvSpPr txBox="1"/>
            <p:nvPr/>
          </p:nvSpPr>
          <p:spPr>
            <a:xfrm>
              <a:off x="0" y="-85725"/>
              <a:ext cx="7804623" cy="6953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185482"/>
                  </a:solidFill>
                  <a:latin typeface="Cooper Hewitt Bold"/>
                  <a:ea typeface="Cooper Hewitt Bold"/>
                  <a:cs typeface="Cooper Hewitt Bold"/>
                  <a:sym typeface="Cooper Hewitt Bold"/>
                </a:rPr>
                <a:t> Equity-Driven Decision Logic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832119"/>
              <a:ext cx="7804623" cy="11049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49"/>
                </a:lnSpc>
              </a:pPr>
              <a:r>
                <a:rPr lang="en-US" sz="2250">
                  <a:solidFill>
                    <a:srgbClr val="185482"/>
                  </a:solidFill>
                  <a:latin typeface="Cooper Hewitt"/>
                  <a:ea typeface="Cooper Hewitt"/>
                  <a:cs typeface="Cooper Hewitt"/>
                  <a:sym typeface="Cooper Hewitt"/>
                </a:rPr>
                <a:t>The system applies fair, policy-based rules to guide healthcare access without bias.</a:t>
              </a:r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585226" y="1303489"/>
            <a:ext cx="6538975" cy="3127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699"/>
              </a:lnSpc>
            </a:pPr>
            <a:r>
              <a:rPr lang="en-US" sz="6999" b="1">
                <a:solidFill>
                  <a:srgbClr val="185482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Ethical Guardrails Overview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359</Words>
  <Application>Microsoft Office PowerPoint</Application>
  <PresentationFormat>Custom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Cooper Hewitt Bold</vt:lpstr>
      <vt:lpstr>Cooper Hewitt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- Batho Pele Hospital Intake AI</dc:title>
  <dc:description>Presentation - Batho Pele Hospital Intake AI</dc:description>
  <cp:lastModifiedBy>Mpho Hlalele</cp:lastModifiedBy>
  <cp:revision>1</cp:revision>
  <dcterms:created xsi:type="dcterms:W3CDTF">2006-08-16T00:00:00Z</dcterms:created>
  <dcterms:modified xsi:type="dcterms:W3CDTF">2025-07-10T18:04:55Z</dcterms:modified>
  <dc:identifier>DAGsyBGsV0g</dc:identifier>
</cp:coreProperties>
</file>