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02abe1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b02abe1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02abe1e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02abe1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02abe1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02abe1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02abe1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02abe1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fa9fc23b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fa9fc23b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Looker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02abe1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02abe1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b02abe1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b02abe1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b02abe1e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b02abe1e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b02abe1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b02abe1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fa9fc23b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fa9fc23b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fa9fc23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fa9fc23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b02abe1e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b02abe1e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b02abe1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b02abe1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b02abe1e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b02abe1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b02abe1e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b02abe1e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b02abe1e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b02abe1e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proliferation</a:t>
            </a:r>
            <a:r>
              <a:rPr lang="en"/>
              <a:t> of dashboards / visualisations with minor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paying attention to users needs and experiences of consuming the visualisation 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communication of the new viz/ dashboard --- duplicates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are too short term released to be embedded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: </a:t>
            </a:r>
            <a:r>
              <a:rPr lang="en"/>
              <a:t>update rather than copy + modify + add to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things online - continual improvement possible - direct feedback with likes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and concise - for this audience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people what they want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/ clarifications / help - visual instructions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your audience - dont assume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02abe1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b02abe1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fa9fc23b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fa9fc23b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02abe1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02abe1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02abe1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b02abe1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b02abe1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b02abe1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02abe1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b02abe1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02abe1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b02abe1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b02abe1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b02abe1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oker.com/customers" TargetMode="External"/><Relationship Id="rId4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hyperlink" Target="https://www.qlik.com/us/solutions/customers/customer-stories?CampaignID=7013z000000jW6y&amp;ppc_id=XxOgiqyU&amp;kw=qlik&amp;utm_content=sXxOgiqyU_pcrid_444669669800_pmt_p_pkw_qlik_pdv_c_mslid_5l8eGAbq_pgrid_12304872896_ptaid_kwd-898105412&amp;utm_source=google&amp;utm_medium=cpc&amp;utm_campaign=Qlik_United_Kingdom_Google_Brand_DA_EN&amp;utm_term=qlik&amp;gclid=Cj0KCQjw0oCDBhCPARIsAII3C_ES4Sbra7h3qmT_btw5FM65p6h4926t0GnI-uZjq5sMJokWn5iKq8kaAoojEALw_wcB" TargetMode="External"/><Relationship Id="rId5" Type="http://schemas.openxmlformats.org/officeDocument/2006/relationships/hyperlink" Target="https://www.featuredcustomers.com/vendor/tableau-software/case-studies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powerbi.microsoft.com/en-us/customer-showcase/" TargetMode="External"/><Relationship Id="rId8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edium.com/expedia-group-tech/rethinking-data-visualization-39e105cca4e8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ableau.com/learn/articles/data-visualiz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uters.com/brandfeatures/venture-capital/article?id=561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ooker.com/customers" TargetMode="External"/><Relationship Id="rId4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hyperlink" Target="https://www.qlik.com/us/solutions/customers/customer-stories?CampaignID=7013z000000jW6y&amp;ppc_id=XxOgiqyU&amp;kw=qlik&amp;utm_content=sXxOgiqyU_pcrid_444669669800_pmt_p_pkw_qlik_pdv_c_mslid_5l8eGAbq_pgrid_12304872896_ptaid_kwd-898105412&amp;utm_source=google&amp;utm_medium=cpc&amp;utm_campaign=Qlik_United_Kingdom_Google_Brand_DA_EN&amp;utm_term=qlik&amp;gclid=Cj0KCQjw0oCDBhCPARIsAII3C_ES4Sbra7h3qmT_btw5FM65p6h4926t0GnI-uZjq5sMJokWn5iKq8kaAoojEALw_wcB" TargetMode="External"/><Relationship Id="rId5" Type="http://schemas.openxmlformats.org/officeDocument/2006/relationships/hyperlink" Target="https://www.featuredcustomers.com/vendor/tableau-software/case-studies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powerbi.microsoft.com/en-us/customer-showcase/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BI, Data Questions and the 5 whys</a:t>
            </a:r>
            <a:r>
              <a:rPr lang="en" sz="3500"/>
              <a:t> </a:t>
            </a:r>
            <a:endParaRPr sz="3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do these tools fit into the data analyst role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409250" y="1822725"/>
            <a:ext cx="85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consecutive years as leader in Gartner quadrant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 version is Tableau public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Paid for software ecosystem : Desktop, Prep Conductor, Server, Online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Strong user community/ YouTube presence / training alternatives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86000 customer accounts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500+ user groups in 65 countries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Largest data visualization repository in the world (2m vizzes, 2.5bn views)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Costs $70/user/month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409250" y="1822725"/>
            <a:ext cx="85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Came top of gartner in 2021 - a clear leader since 2017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excel - requires minimal retraining for excel power users and integrates into microsoft organisations (Azure, SQL, Office)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time data access is a big USP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 for the general business audience rather than data analysts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million subscribers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Costs $10/user/month to share across an organisation as PowerBi Pro license, but the individual desktop product is free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Qlik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409250" y="1822725"/>
            <a:ext cx="85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Qlik is regularly rated by analyst firm Gartner as one of the top data visualization and business intelligence (BI) vendors in the market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Primarily software as a service offering (hosted)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Paid for software ecosystem : Qlik Sense and Qlik Enterprise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dashboards and corporate KPIs from the top down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principal products run on Qlik's proprietary data engine, which connects to data stores and holds data in memory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50000 users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Costs $30/user/month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Looker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409250" y="1822725"/>
            <a:ext cx="85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Google’s BI offering (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2019)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Compatible with Google Big Query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Marketed as data discovery and exploration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time analysis in the cloud (rather than local in memory)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as visualisation heavy - choose from available visualisation templates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 for advanced 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like machine learning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1000 customer accounts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Costs 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 - customised to the organisation 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by BI tool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182025" y="1421775"/>
            <a:ext cx="70305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Your task (individual):  </a:t>
            </a:r>
            <a:endParaRPr b="1" sz="200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Pick one of the BI tools we have discussed today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Review one of the business case studies from their website (or another you find with the help of your friend google!)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Summarise the overall business objective(s)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See if you can identify specific steps taken with the software /consulting services/ training/ organisational change to fulfil the company’s objectives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Is a timeline mentioned? 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475" y="2173200"/>
            <a:ext cx="3253142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3429701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8975" y="152400"/>
            <a:ext cx="4259137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136200"/>
            <a:ext cx="3429700" cy="190538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>
            <p:ph type="title"/>
          </p:nvPr>
        </p:nvSpPr>
        <p:spPr>
          <a:xfrm>
            <a:off x="1220625" y="4041600"/>
            <a:ext cx="5857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Class discussion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data questions</a:t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409025" y="1524475"/>
            <a:ext cx="3000000" cy="8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7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rgbClr val="555555"/>
                </a:solidFill>
                <a:highlight>
                  <a:srgbClr val="FFFFFF"/>
                </a:highlight>
              </a:rPr>
              <a:t>Data Is Only As Good As The Questions You Ask</a:t>
            </a:r>
            <a:endParaRPr sz="19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3656475" y="1879050"/>
            <a:ext cx="2180400" cy="692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rgbClr val="555555"/>
                </a:solidFill>
                <a:highlight>
                  <a:srgbClr val="FFFFFF"/>
                </a:highlight>
              </a:rPr>
              <a:t>What exactly do you want to find out?</a:t>
            </a:r>
            <a:endParaRPr sz="16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3656475" y="2750375"/>
            <a:ext cx="3000000" cy="69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rgbClr val="555555"/>
                </a:solidFill>
                <a:highlight>
                  <a:srgbClr val="FFFFFF"/>
                </a:highlight>
              </a:rPr>
              <a:t>Who are the final users of your data answers/ results?</a:t>
            </a:r>
            <a:endParaRPr sz="16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4350525" y="3770425"/>
            <a:ext cx="3000000" cy="69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How can you ensure data quality?</a:t>
            </a:r>
            <a:endParaRPr sz="1650">
              <a:highlight>
                <a:srgbClr val="FFFFFF"/>
              </a:highlight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6866275" y="1597875"/>
            <a:ext cx="1968000" cy="1847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Exploratory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Inferential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Causal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Mechanistic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75" y="132975"/>
            <a:ext cx="6503400" cy="4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data questions by industry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492200" y="1341225"/>
            <a:ext cx="327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BI/Data Question in Banking:</a:t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How far off target are we in the various pipeline stages of acquiring new customers? And where should we focus our efforts to improve our services?</a:t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900" y="1226050"/>
            <a:ext cx="5223276" cy="39174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data questions by industry</a:t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5" y="1737975"/>
            <a:ext cx="6943579" cy="324082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31"/>
          <p:cNvSpPr txBox="1"/>
          <p:nvPr/>
        </p:nvSpPr>
        <p:spPr>
          <a:xfrm>
            <a:off x="492200" y="1341225"/>
            <a:ext cx="78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BI/Data Question in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Procurement: Is it possible to outperform my supply delivery process? If yes, how?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plan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72100" y="1558775"/>
            <a:ext cx="70305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Definitions and the global BI market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Common tools you should be familiar with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Tableau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PowerBi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Qlik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Looker (and the rest)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Class discussion - what can/do companies do with BI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Formulating data questions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Activity - the 5 whys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Blog Review/feedback - Deployment challenges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data questions by industry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492200" y="1341225"/>
            <a:ext cx="265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BI/Data Question in Education: </a:t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How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 is student x doing versus the rest of my class this year? Are there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particular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 areas this student needs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to work on?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00" y="1144075"/>
            <a:ext cx="5754074" cy="38019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1303800" y="598575"/>
            <a:ext cx="2253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whys method </a:t>
            </a:r>
            <a:endParaRPr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248125" y="1897100"/>
            <a:ext cx="33093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BI consultant’s every day task : use the 5 whys to discover what was going on and why it mattered.</a:t>
            </a:r>
            <a:endParaRPr sz="1900"/>
          </a:p>
        </p:txBody>
      </p:sp>
      <p:pic>
        <p:nvPicPr>
          <p:cNvPr id="408" name="Google Shape;4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800" y="821675"/>
            <a:ext cx="4945974" cy="38640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1303800" y="598575"/>
            <a:ext cx="2253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whys method </a:t>
            </a:r>
            <a:endParaRPr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582775" y="1897100"/>
            <a:ext cx="36810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While reporting on the number of unpaid invoices or late deliveries - the root cause is easily obscured.</a:t>
            </a:r>
            <a:endParaRPr sz="1900"/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9150"/>
            <a:ext cx="3856357" cy="48386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303800" y="598575"/>
            <a:ext cx="2253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try it</a:t>
            </a:r>
            <a:r>
              <a:rPr lang="en"/>
              <a:t> </a:t>
            </a:r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582775" y="1897100"/>
            <a:ext cx="75603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pairs, take a business problem - something that frustrates you about online shopping /a restaurant you visit/ an issue you have seen at Ironhack / a situation from a previous job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lang="en" sz="2100"/>
              <a:t>Your partner will ask you 5 whys to see if they can </a:t>
            </a:r>
            <a:r>
              <a:rPr lang="en" sz="2100"/>
              <a:t>discover</a:t>
            </a:r>
            <a:r>
              <a:rPr lang="en" sz="2100"/>
              <a:t> the TRUE CAUSE behind the problem.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709981" cy="48387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p36"/>
          <p:cNvSpPr txBox="1"/>
          <p:nvPr/>
        </p:nvSpPr>
        <p:spPr>
          <a:xfrm>
            <a:off x="6073300" y="4066025"/>
            <a:ext cx="291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David Pires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Head of Data Visualisation, Expedia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5986275" y="152400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are the mistakes often made by organisation in adopting data visualisation tools &amp; techniques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does David suggest could be done differently?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B4A7D6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hunting q&amp;a</a:t>
            </a:r>
            <a:endParaRPr/>
          </a:p>
        </p:txBody>
      </p:sp>
      <p:sp>
        <p:nvSpPr>
          <p:cNvPr id="434" name="Google Shape;434;p37"/>
          <p:cNvSpPr txBox="1"/>
          <p:nvPr/>
        </p:nvSpPr>
        <p:spPr>
          <a:xfrm>
            <a:off x="2801275" y="3136475"/>
            <a:ext cx="585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Ask me about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BI consultancies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BI software companies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BI startups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73750" y="1426125"/>
            <a:ext cx="8750100" cy="1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Definitions</a:t>
            </a:r>
            <a:endParaRPr sz="28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73750" y="338925"/>
            <a:ext cx="8750100" cy="46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intelligence (BI) combines business analytics, data mining, </a:t>
            </a:r>
            <a:r>
              <a:rPr b="0" lang="en" sz="2000">
                <a:solidFill>
                  <a:srgbClr val="434343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visualization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data tools and infrastructure, and best practices to help organizations to make more data-driven decisions. In practice, you know you’ve got modern business intelligence when you have a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comprehensive view 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of your organization’s data and use that data to drive change, eliminate inefficiencies, and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quickly adapt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to market or supply changes.</a:t>
            </a:r>
            <a:endParaRPr b="0"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Modern BI solutions prioritize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flexible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self-service analysis,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governed data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on trusted platforms,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empowered business users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b="0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speed to insight</a:t>
            </a:r>
            <a:r>
              <a:rPr b="0"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95" name="Google Shape;295;p16"/>
          <p:cNvSpPr txBox="1"/>
          <p:nvPr/>
        </p:nvSpPr>
        <p:spPr>
          <a:xfrm>
            <a:off x="6296375" y="388012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-tableau software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73750" y="338925"/>
            <a:ext cx="8750100" cy="46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intelligence (BI) platforms enable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enterprises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to build BI applications by providing capabilities in three categories: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analysis,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such as online analytical processing (OLAP);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 delivery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such as reports and dashboards; and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platform integration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such as BI metadata management and a development environment.</a:t>
            </a:r>
            <a:endParaRPr b="0"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6160050" y="3719000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-gartner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73750" y="338925"/>
            <a:ext cx="8750100" cy="3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As the first ever Tableau Gold Partner and a repeat Partner of the Year, we’ve made a name for ourselves as people who know Tableau inside and out. We can easily plug into your organization and help you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leverage 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Tableau to its fullest. Perhaps you want someone as a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trusted advisor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or maybe you need </a:t>
            </a:r>
            <a:r>
              <a:rPr b="0" lang="en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quick help.</a:t>
            </a:r>
            <a:r>
              <a:rPr b="0"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Whatever the case, our broad expertise is at your disposal.</a:t>
            </a:r>
            <a:endParaRPr b="0"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5899775" y="3706600"/>
            <a:ext cx="26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-unnamed bi consulting firm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BI Market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409250" y="1822725"/>
            <a:ext cx="85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Reuters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predicted 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 revenue of BI to rise to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$29.48 billion by 2022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Banking is the largest BI consumer market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Retail and Wholesale are industries which most frequently cite BI as critical to 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business operations. In 2021 these industries dominated all others in their adoption of sales planning and in-memory analytics, as many are having to redesign their supply chains, multichannel selling, and services strategies.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 dominates in its adoption of people analytics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security is the biggest ongoing challenges in the BI industry</a:t>
            </a:r>
            <a:endParaRPr sz="1800">
              <a:solidFill>
                <a:srgbClr val="4C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73750" y="1426125"/>
            <a:ext cx="8750100" cy="1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Common BI tools </a:t>
            </a:r>
            <a:endParaRPr sz="28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475" y="2173200"/>
            <a:ext cx="3253142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3429701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8975" y="152400"/>
            <a:ext cx="4259137" cy="1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136200"/>
            <a:ext cx="3429700" cy="190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