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2"/>
    <p:restoredTop sz="94595"/>
  </p:normalViewPr>
  <p:slideViewPr>
    <p:cSldViewPr snapToGrid="0">
      <p:cViewPr varScale="1">
        <p:scale>
          <a:sx n="83" d="100"/>
          <a:sy n="83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04:05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8191,'3'3'0,"-1"-1"0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09:5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1178 24575,'0'-34'0,"10"-36"0,5 14 0,4-4 0,5-7 0,4 0 0,8-2 0,3 5 0,-1 14 0,-1 7 0,8-9 0,-9 25 0,-31 24 0,2 0 0,0-2 0,3-2 0,12-13 0,19-18 0,21-13 0,12-8 0,-5 8 0,-17 14 0,-12 16 0,-24 11 0,-2 3 0,-12 1 0,5-8 0,8-10 0,11-13 0,6-6 0,-2 4 0,-6 13 0,-12 14 0,-7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09:5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24575,'9'38'0,"13"7"0,12 10 0,7 5 0,-4 3 0,-2-3 0,-3-3 0,-1-8 0,-1-10 0,-7-8 0,-6-7 0,-3-3 0,-2-2 0,-1 1 0,1-2 0,1 0 0,-2-2 0,7 5 0,-7-7 0,6 7 0,-7-8 0,5 3 0,2 2 0,3 0 0,3 5 0,1 8 0,0 5 0,3 4 0,1 2 0,0-1 0,-1 0 0,-5-5 0,-2-8 0,-5-6 0,-3-6 0,-1 0 0,-3-5 0,2 1 0,-3-6 0,0 0 0,-1-2 0,-3 6 0,-2-6 0,-1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04:50.4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 41 8027,'-70'-40'0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04:56.0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8027,'0'0'0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08:12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0 617 24575,'27'-8'0,"9"-8"0,19-13 0,16-11 0,5 2 0,4-5 0,-8 5 0,-9 5 0,-7 1 0,-10 10 0,-5 1 0,-5 2 0,-3 4 0,-3 0 0,1 1 0,3 1 0,2-2 0,7-1 0,0 1 0,1 0 0,0 3 0,-3-1 0,-1 2 0,-3 2 0,-5 0 0,-3 3 0,-1-2 0,-1-3 0,0 2 0,-1 0 0,-3 2 0,0 4 0,-1-2 0,1-1 0,-2-3 0,-2-5 0,-10 6 0,-2 0 0,-7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08:1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24575,'31'20'0,"12"16"0,17 23 0,-23-23 0,1 1 0,-1 0 0,0-1 0,1 0 0,-1-1 0,30 29 0,-10-10 0,-11-11 0,-12-9 0,-5-8 0,-2-2 0,0-1 0,-2 0 0,-2 0 0,0 0 0,-1 0 0,-3-1 0,-5-4 0,-4-5 0,-5-6 0,-3-6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08:1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0 978 24575,'0'-16'0,"0"-11"0,5-9 0,10-11 0,8 1 0,5 2 0,-1 11 0,-6 11 0,3-2 0,-11 18 0,2-9 0,-11 8 0,2-7 0,5-10 0,6-9 0,4-4 0,3 2 0,0 4 0,-3 4 0,-1 0 0,1 0 0,-4 1 0,0 2 0,-3 7 0,-3 0 0,1-2 0,2-5 0,2-4 0,3-2 0,-3 4 0,0 2 0,-1 2 0,-2 1 0,1 0 0,-3 3 0,1 3 0,-2 2 0,-1 1 0,1 1 0,-2 0 0,0 3 0,-2 1 0,-3 4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08:1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13150,'0'-8'0,"0"5"4562,2 17-4562,9 7 1985,7 19-1985,7-4 1098,1-2-1098,1-4 3780,0-1-3780,0-2 0,2 3 0,-2 0 0,-1-4 0,0-2 0,-5-5 0,-2 0 0,1-2 0,1 3 0,1 0 0,4 2 0,1 2 0,3-1 0,-1 1 0,-2-1 0,-1 0 0,-3 0 0,0 0 0,-1-1 0,0 1 0,-3 0 0,-4 0 0,-3-2 0,-1-4 0,0 0 0,-3-2 0,0-2 0,-2-2 0,-3-4 0,0-2 0,-1-1 0,-1-2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09:5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1041 12393,'7'-6'0,"34"1"4738,42-12-4738,-27 5 0,3-3 0,10-3 0,0-3 1059,-9 0 1,-2 0-1060,36-10 1185,-23 8-1185,-25 3 4140,-11 1-4140,-4-5 0,-3-1 0,2 2 0,0-1 0,-3 3 0,-1 1 0,-3 3 0,-2 5 0,3-2 0,7-7 0,12-9 0,6-5 0,-3 4 0,-8 9 0,-8 3 0,-2-2 0,-1-7 0,-1 1 0,-2 5 0,-2 5 0,-5 5 0,0 0 0,-3-2 0,0-3 0,-2 7 0,-3-2 0,-6 6 0,1-7 0,4-5 0,7-3 0,2 1 0,-2 6 0,-7 3 0,-4 1 0,1-2 0,5-5 0,6-8 0,6-7 0,5 0 0,0 6 0,-6 11 0,-12 8 0,-4 5 0,-8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4:09:5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8191,'9'-5'0,"8"3"5063,16 9-5063,21 14 2818,15 15-2818,10 11 859,-35-18 1,-1 2-860,-2 0 0,-1 0 6784,40 29-6784,-13-1 0,-10-8 0,-5 2 0,-4-4 0,0-3 0,-1-4 0,-4-5 0,-4-4 0,-1-4 0,-3 2 0,0 1 0,2 2 0,-3-3 0,-3-3 0,-4-4 0,-4-4 0,0 0 0,-3-4 0,-3-1 0,-3-4 0,-6 3-1696,-3 0 0,-3-3 0,-2-2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7540-FD4C-2432-6F69-A8CC53D5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FCFB6-8F2B-161A-79A8-FF6EB56AF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02E7-7E5F-4705-66D2-55968BDD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0E0-8B10-CC4B-BBFD-1260BFB95951}" type="datetimeFigureOut">
              <a:rPr lang="en-IT" smtClean="0"/>
              <a:t>16/09/22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CDBC-C3CD-A813-2BAC-634FD457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9563-36EB-7709-65F4-11F7022E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CB4-B71B-5944-9C14-46002B5561F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7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62FA-621B-BAD1-7978-6BA73AB7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C2F69-DF7D-1341-BE44-05A201758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DBFB-5B16-BC6A-4587-470032C1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0E0-8B10-CC4B-BBFD-1260BFB95951}" type="datetimeFigureOut">
              <a:rPr lang="en-IT" smtClean="0"/>
              <a:t>16/09/22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D555-7656-0A1A-B476-B3282254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B775-BB84-66B2-DB23-D98C7E80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CB4-B71B-5944-9C14-46002B5561F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022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B7662-79B6-AA01-38DA-BC49AC04B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ED18F-7C9A-4D52-3ED6-383BDA948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F0E6-31C9-6EAF-3693-A89320CA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0E0-8B10-CC4B-BBFD-1260BFB95951}" type="datetimeFigureOut">
              <a:rPr lang="en-IT" smtClean="0"/>
              <a:t>16/09/22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8A77-6142-29A7-BB79-90B35291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A196-483A-02AE-08C9-196CE457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CB4-B71B-5944-9C14-46002B5561F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631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998A-3377-43E7-DE7A-FFBE7AFC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088C-4C57-A09E-4130-679AD026B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810B-4BAF-362E-2B42-3DEAC1D8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0E0-8B10-CC4B-BBFD-1260BFB95951}" type="datetimeFigureOut">
              <a:rPr lang="en-IT" smtClean="0"/>
              <a:t>16/09/22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C317-0133-361A-939C-F05BC34C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39F4-4E81-D2C7-E087-82BD38B5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CB4-B71B-5944-9C14-46002B5561F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099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0911-33A9-DD86-A323-C4EA4099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5CFC-41F6-0F31-83CB-B70795ECE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1A27-7C38-C977-6918-8A639A01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0E0-8B10-CC4B-BBFD-1260BFB95951}" type="datetimeFigureOut">
              <a:rPr lang="en-IT" smtClean="0"/>
              <a:t>16/09/22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70A8-8B9C-107E-CD75-261A0BF5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3C0A-D925-7CBB-425E-0A4139AF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CB4-B71B-5944-9C14-46002B5561F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5893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3CE9-5437-4112-0D12-05A4304A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0AA5-158B-4397-64F5-0DBBD9D29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78A3C-840E-B9BA-A92E-8F150CBCA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F2387-90DE-09F2-35C1-CD2952B1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0E0-8B10-CC4B-BBFD-1260BFB95951}" type="datetimeFigureOut">
              <a:rPr lang="en-IT" smtClean="0"/>
              <a:t>16/09/22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BDB91-22A6-0366-C110-AF7D8C33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D7787-4A94-F45E-45B0-EF1B3EC9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CB4-B71B-5944-9C14-46002B5561F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0536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46A9-B0A9-80CC-04EB-7DDA02E9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60EF-9D8F-892C-DE36-E3C151D34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79F27-43BD-F3C7-5671-B697E06D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E280E-EE69-C3CA-A531-B82AD245A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1F134-B1AC-C074-6A76-B81457F78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D0D6C-37D2-AFD7-F400-D7DAB638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0E0-8B10-CC4B-BBFD-1260BFB95951}" type="datetimeFigureOut">
              <a:rPr lang="en-IT" smtClean="0"/>
              <a:t>16/09/22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DDBDA-8611-3FF9-45AD-9C668A16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6A66D-E982-9B80-C409-A9867FE4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CB4-B71B-5944-9C14-46002B5561F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6744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A8E8-06E2-F577-E9A1-4B4E053A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2F23F-49CF-8C4C-C1F2-BCC90C69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0E0-8B10-CC4B-BBFD-1260BFB95951}" type="datetimeFigureOut">
              <a:rPr lang="en-IT" smtClean="0"/>
              <a:t>16/09/22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9254D-EE1E-9F53-271D-E54E0845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42474-818D-8800-8C3C-2521E6FB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CB4-B71B-5944-9C14-46002B5561F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327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44DDE-AC12-E6EF-B83B-E46CA490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0E0-8B10-CC4B-BBFD-1260BFB95951}" type="datetimeFigureOut">
              <a:rPr lang="en-IT" smtClean="0"/>
              <a:t>16/09/22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DD50E-E88B-A076-CE77-B2675DED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C19BC-C864-53D3-6064-F3F3BDCE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CB4-B71B-5944-9C14-46002B5561F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775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F49-39ED-F629-6423-49E86BCC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C310-06DA-D671-B776-DEB1A288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CA1BE-5CB8-4F02-5991-07522EF5D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BEA11-D13B-8373-596C-E4BA766D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0E0-8B10-CC4B-BBFD-1260BFB95951}" type="datetimeFigureOut">
              <a:rPr lang="en-IT" smtClean="0"/>
              <a:t>16/09/22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96087-EA89-4BD0-9DFC-97860567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25F78-589B-DF7E-7D17-6DAA7F7C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CB4-B71B-5944-9C14-46002B5561F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912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8295-6A14-64FB-9BFA-19E3E665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2949D-35F7-0D29-936B-06E21381A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8B5BA-89BC-F841-2A3E-DB50BFD18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C5604-DFA6-5BCA-C7D9-29CE2FCF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0E0-8B10-CC4B-BBFD-1260BFB95951}" type="datetimeFigureOut">
              <a:rPr lang="en-IT" smtClean="0"/>
              <a:t>16/09/22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5AB25-F18C-4A13-EE27-5985804E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6AC25-1249-6F83-9F59-76C48E88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CB4-B71B-5944-9C14-46002B5561F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8151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257CA-29D7-E33F-0F85-F0EF63AE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4B9DE-B83F-D424-1901-9D9E22E8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F3E2C-9598-C1A4-EF03-493E76258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00E0-8B10-CC4B-BBFD-1260BFB95951}" type="datetimeFigureOut">
              <a:rPr lang="en-IT" smtClean="0"/>
              <a:t>16/09/22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EF30-7ABD-DDA8-8057-F705E76F3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40C7E-7572-EFFB-08A0-D812CB85A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DCB4-B71B-5944-9C14-46002B5561F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7068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2C2B-6666-D87B-518B-574BF6E2E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373" y="887584"/>
            <a:ext cx="6347254" cy="477837"/>
          </a:xfrm>
        </p:spPr>
        <p:txBody>
          <a:bodyPr>
            <a:normAutofit/>
          </a:bodyPr>
          <a:lstStyle/>
          <a:p>
            <a:r>
              <a:rPr lang="en-IT" sz="2800" b="1" dirty="0"/>
              <a:t>Incident response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017CB-EBF9-77B2-3B4F-B25E27FFC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430162" cy="1303594"/>
          </a:xfrm>
        </p:spPr>
        <p:txBody>
          <a:bodyPr>
            <a:normAutofit/>
          </a:bodyPr>
          <a:lstStyle/>
          <a:p>
            <a:r>
              <a:rPr lang="en-IT" sz="2000" dirty="0"/>
              <a:t>Attività svolta da :</a:t>
            </a:r>
          </a:p>
          <a:p>
            <a:r>
              <a:rPr lang="en-IT" sz="2000" dirty="0">
                <a:solidFill>
                  <a:srgbClr val="FF0000"/>
                </a:solidFill>
              </a:rPr>
              <a:t>Marco Pisano</a:t>
            </a:r>
          </a:p>
          <a:p>
            <a:r>
              <a:rPr lang="en-IT" sz="2000" dirty="0">
                <a:solidFill>
                  <a:srgbClr val="FF0000"/>
                </a:solidFill>
              </a:rPr>
              <a:t>Epicode Srl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0ACC2-65A7-440C-4C1E-2BE9398634CD}"/>
              </a:ext>
            </a:extLst>
          </p:cNvPr>
          <p:cNvSpPr txBox="1"/>
          <p:nvPr/>
        </p:nvSpPr>
        <p:spPr>
          <a:xfrm>
            <a:off x="1524000" y="1885855"/>
            <a:ext cx="2936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/>
              <a:t>Target: GennyCalzature srl E-commerce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82C75-EA7C-22A7-726D-6E3411053F9C}"/>
              </a:ext>
            </a:extLst>
          </p:cNvPr>
          <p:cNvSpPr txBox="1"/>
          <p:nvPr/>
        </p:nvSpPr>
        <p:spPr>
          <a:xfrm>
            <a:off x="8151339" y="2829697"/>
            <a:ext cx="3006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Durata temporale dell’attività:</a:t>
            </a:r>
          </a:p>
          <a:p>
            <a:r>
              <a:rPr lang="en-IT" dirty="0"/>
              <a:t>	            </a:t>
            </a:r>
            <a:r>
              <a:rPr lang="en-IT" dirty="0">
                <a:solidFill>
                  <a:srgbClr val="FF0000"/>
                </a:solidFill>
              </a:rPr>
              <a:t>15/09-16/09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61705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F33C0-EA78-D34A-29BE-874A9E79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L’incident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response plan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effettuato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Marco Pisano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seguendo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definito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nella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D’ingaggio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Epicode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srl</a:t>
            </a: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0087685E-DB33-D860-CCE8-0E0BC1725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064504"/>
            <a:ext cx="6408836" cy="45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5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EC3D-220C-6AF2-556D-BF67FCDE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09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2200" dirty="0" err="1">
                <a:effectLst/>
                <a:latin typeface="Calibri" panose="020F0502020204030204" pitchFamily="34" charset="0"/>
              </a:rPr>
              <a:t>Alcune</a:t>
            </a:r>
            <a:r>
              <a:rPr lang="en-GB" sz="2200" dirty="0">
                <a:effectLst/>
                <a:latin typeface="Calibri" panose="020F0502020204030204" pitchFamily="34" charset="0"/>
              </a:rPr>
              <a:t>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azioni</a:t>
            </a:r>
            <a:r>
              <a:rPr lang="en-GB" sz="2200" dirty="0">
                <a:effectLst/>
                <a:latin typeface="Calibri" panose="020F0502020204030204" pitchFamily="34" charset="0"/>
              </a:rPr>
              <a:t>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che</a:t>
            </a:r>
            <a:r>
              <a:rPr lang="en-GB" sz="2200" dirty="0">
                <a:effectLst/>
                <a:latin typeface="Calibri" panose="020F0502020204030204" pitchFamily="34" charset="0"/>
              </a:rPr>
              <a:t>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potrebbero</a:t>
            </a:r>
            <a:r>
              <a:rPr lang="en-GB" sz="2200" dirty="0">
                <a:effectLst/>
                <a:latin typeface="Calibri" panose="020F0502020204030204" pitchFamily="34" charset="0"/>
              </a:rPr>
              <a:t>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prevenire</a:t>
            </a:r>
            <a:r>
              <a:rPr lang="en-GB" sz="2200" dirty="0">
                <a:effectLst/>
                <a:latin typeface="Calibri" panose="020F0502020204030204" pitchFamily="34" charset="0"/>
              </a:rPr>
              <a:t> un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attacco</a:t>
            </a:r>
            <a:r>
              <a:rPr lang="en-GB" sz="2200" dirty="0">
                <a:effectLst/>
                <a:latin typeface="Calibri" panose="020F0502020204030204" pitchFamily="34" charset="0"/>
              </a:rPr>
              <a:t> SQLi e XSS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sulla</a:t>
            </a:r>
            <a:r>
              <a:rPr lang="en-GB" sz="2200" dirty="0">
                <a:effectLst/>
                <a:latin typeface="Calibri" panose="020F0502020204030204" pitchFamily="34" charset="0"/>
              </a:rPr>
              <a:t> nostra web app da un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utente</a:t>
            </a:r>
            <a:r>
              <a:rPr lang="en-GB" sz="2200" dirty="0">
                <a:effectLst/>
                <a:latin typeface="Calibri" panose="020F0502020204030204" pitchFamily="34" charset="0"/>
              </a:rPr>
              <a:t>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malintenzionato</a:t>
            </a:r>
            <a:r>
              <a:rPr lang="en-GB" sz="2200" dirty="0">
                <a:effectLst/>
                <a:latin typeface="Calibri" panose="020F0502020204030204" pitchFamily="34" charset="0"/>
              </a:rPr>
              <a:t>,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sarebbero</a:t>
            </a:r>
            <a:r>
              <a:rPr lang="en-GB" sz="2200" dirty="0">
                <a:effectLst/>
                <a:latin typeface="Calibri" panose="020F0502020204030204" pitchFamily="34" charset="0"/>
              </a:rPr>
              <a:t> quelle di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inserire</a:t>
            </a:r>
            <a:r>
              <a:rPr lang="en-GB" sz="2200" dirty="0">
                <a:effectLst/>
                <a:latin typeface="Calibri" panose="020F0502020204030204" pitchFamily="34" charset="0"/>
              </a:rPr>
              <a:t>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ulteriori</a:t>
            </a:r>
            <a:r>
              <a:rPr lang="en-GB" sz="2200" dirty="0">
                <a:effectLst/>
                <a:latin typeface="Calibri" panose="020F0502020204030204" pitchFamily="34" charset="0"/>
              </a:rPr>
              <a:t>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sistemi</a:t>
            </a:r>
            <a:r>
              <a:rPr lang="en-GB" sz="2200" dirty="0">
                <a:effectLst/>
                <a:latin typeface="Calibri" panose="020F0502020204030204" pitchFamily="34" charset="0"/>
              </a:rPr>
              <a:t>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perimetrali</a:t>
            </a:r>
            <a:r>
              <a:rPr lang="en-GB" sz="2200" dirty="0">
                <a:effectLst/>
                <a:latin typeface="Calibri" panose="020F0502020204030204" pitchFamily="34" charset="0"/>
              </a:rPr>
              <a:t> di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sicurezza</a:t>
            </a:r>
            <a:r>
              <a:rPr lang="en-GB" sz="2200" dirty="0">
                <a:effectLst/>
                <a:latin typeface="Calibri" panose="020F0502020204030204" pitchFamily="34" charset="0"/>
              </a:rPr>
              <a:t>, come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gli</a:t>
            </a:r>
            <a:r>
              <a:rPr lang="en-GB" sz="2200" dirty="0">
                <a:effectLst/>
                <a:latin typeface="Calibri" panose="020F0502020204030204" pitchFamily="34" charset="0"/>
              </a:rPr>
              <a:t> IDS e </a:t>
            </a:r>
            <a:r>
              <a:rPr lang="en-GB" sz="2200" dirty="0" err="1">
                <a:effectLst/>
                <a:latin typeface="Calibri" panose="020F0502020204030204" pitchFamily="34" charset="0"/>
              </a:rPr>
              <a:t>i</a:t>
            </a:r>
            <a:r>
              <a:rPr lang="en-GB" sz="2200" dirty="0">
                <a:effectLst/>
                <a:latin typeface="Calibri" panose="020F0502020204030204" pitchFamily="34" charset="0"/>
              </a:rPr>
              <a:t> WAF. </a:t>
            </a:r>
            <a:br>
              <a:rPr lang="en-GB" dirty="0"/>
            </a:b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89CE7-1C7A-4A41-0BE7-9B0E44363CF0}"/>
              </a:ext>
            </a:extLst>
          </p:cNvPr>
          <p:cNvSpPr txBox="1"/>
          <p:nvPr/>
        </p:nvSpPr>
        <p:spPr>
          <a:xfrm>
            <a:off x="838200" y="2844953"/>
            <a:ext cx="9855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IDS (Intrusion Detection System)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: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è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 software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specializzato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rilevare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intrusioni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corso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Rileva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il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traffico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malevolo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utilizzando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quelle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vengono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chiamate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firme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ovvero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l'impronta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digitale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vettori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d'attacco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malevoli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Il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produttore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del firewall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prende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carico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aggiornare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il database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firme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in modo tale da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sempre la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versione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più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recente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comprende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firme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 tutti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vettori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attacco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IT" dirty="0"/>
          </a:p>
          <a:p>
            <a:pPr marL="285750" indent="-285750">
              <a:buFont typeface="Wingdings" pitchFamily="2" charset="2"/>
              <a:buChar char="§"/>
            </a:pPr>
            <a:r>
              <a:rPr lang="en-IT" b="1" dirty="0"/>
              <a:t>WAF</a:t>
            </a:r>
            <a:r>
              <a:rPr lang="en-IT" dirty="0">
                <a:sym typeface="Wingdings" pitchFamily="2" charset="2"/>
              </a:rPr>
              <a:t> 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(Web Application Firewall) </a:t>
            </a:r>
            <a:r>
              <a:rPr lang="en-GB" sz="1800" dirty="0">
                <a:effectLst/>
                <a:latin typeface="Calibri" panose="020F0502020204030204" pitchFamily="34" charset="0"/>
              </a:rPr>
              <a:t>: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è</a:t>
            </a:r>
            <a:r>
              <a:rPr lang="en-GB" sz="1800" dirty="0">
                <a:effectLst/>
                <a:latin typeface="Calibri" panose="020F0502020204030204" pitchFamily="34" charset="0"/>
              </a:rPr>
              <a:t> un firewall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aggiuntivo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che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si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occupa</a:t>
            </a:r>
            <a:r>
              <a:rPr lang="en-GB" sz="1800" dirty="0">
                <a:effectLst/>
                <a:latin typeface="Calibri" panose="020F0502020204030204" pitchFamily="34" charset="0"/>
              </a:rPr>
              <a:t> di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aumentare</a:t>
            </a:r>
            <a:r>
              <a:rPr lang="en-GB" sz="1800" dirty="0">
                <a:effectLst/>
                <a:latin typeface="Calibri" panose="020F0502020204030204" pitchFamily="34" charset="0"/>
              </a:rPr>
              <a:t> la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protezione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delle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applicazioni</a:t>
            </a:r>
            <a:r>
              <a:rPr lang="en-GB" sz="1800" dirty="0">
                <a:effectLst/>
                <a:latin typeface="Calibri" panose="020F0502020204030204" pitchFamily="34" charset="0"/>
              </a:rPr>
              <a:t> web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aziendali</a:t>
            </a:r>
            <a:r>
              <a:rPr lang="en-GB" sz="1800" dirty="0">
                <a:effectLst/>
                <a:latin typeface="Calibri" panose="020F0502020204030204" pitchFamily="34" charset="0"/>
              </a:rPr>
              <a:t>. Si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occupano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principalmente</a:t>
            </a:r>
            <a:r>
              <a:rPr lang="en-GB" sz="1800" dirty="0">
                <a:effectLst/>
                <a:latin typeface="Calibri" panose="020F0502020204030204" pitchFamily="34" charset="0"/>
              </a:rPr>
              <a:t> di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intercettare</a:t>
            </a:r>
            <a:r>
              <a:rPr lang="en-GB" sz="1800" dirty="0">
                <a:effectLst/>
                <a:latin typeface="Calibri" panose="020F0502020204030204" pitchFamily="34" charset="0"/>
              </a:rPr>
              <a:t> e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realizzare</a:t>
            </a:r>
            <a:r>
              <a:rPr lang="en-GB" sz="1800" dirty="0">
                <a:effectLst/>
                <a:latin typeface="Calibri" panose="020F0502020204030204" pitchFamily="34" charset="0"/>
              </a:rPr>
              <a:t> il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traffico</a:t>
            </a:r>
            <a:r>
              <a:rPr lang="en-GB" sz="1800" dirty="0">
                <a:effectLst/>
                <a:latin typeface="Calibri" panose="020F0502020204030204" pitchFamily="34" charset="0"/>
              </a:rPr>
              <a:t> HTTP. </a:t>
            </a:r>
          </a:p>
          <a:p>
            <a:pPr marL="285750" indent="-285750">
              <a:buFont typeface="Wingdings" pitchFamily="2" charset="2"/>
              <a:buChar char="§"/>
            </a:pP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5A4ED-1B64-FF16-2FBD-EF283BA26CF2}"/>
              </a:ext>
            </a:extLst>
          </p:cNvPr>
          <p:cNvSpPr txBox="1"/>
          <p:nvPr/>
        </p:nvSpPr>
        <p:spPr>
          <a:xfrm>
            <a:off x="4231037" y="772243"/>
            <a:ext cx="520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/>
              <a:t>Azioni Preventive</a:t>
            </a:r>
          </a:p>
        </p:txBody>
      </p:sp>
    </p:spTree>
    <p:extLst>
      <p:ext uri="{BB962C8B-B14F-4D97-AF65-F5344CB8AC3E}">
        <p14:creationId xmlns:p14="http://schemas.microsoft.com/office/powerpoint/2010/main" val="155231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224F7-9F46-84B1-9B41-A069065DA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07931"/>
            <a:ext cx="10515600" cy="45438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B62AB-E08E-D29B-C3AB-82B3A64FEF72}"/>
              </a:ext>
            </a:extLst>
          </p:cNvPr>
          <p:cNvSpPr txBox="1"/>
          <p:nvPr/>
        </p:nvSpPr>
        <p:spPr>
          <a:xfrm>
            <a:off x="7625166" y="5253925"/>
            <a:ext cx="2898183" cy="123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B5C94E-7B59-488F-ADB6-E014FA3604D9}"/>
                  </a:ext>
                </a:extLst>
              </p14:cNvPr>
              <p14:cNvContentPartPr/>
              <p14:nvPr/>
            </p14:nvContentPartPr>
            <p14:xfrm>
              <a:off x="6945022" y="-814631"/>
              <a:ext cx="2160" cy="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B5C94E-7B59-488F-ADB6-E014FA360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6382" y="-823271"/>
                <a:ext cx="19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FBDB8C6-EC68-5B53-F999-0673A4D11570}"/>
                  </a:ext>
                </a:extLst>
              </p14:cNvPr>
              <p14:cNvContentPartPr/>
              <p14:nvPr/>
            </p14:nvContentPartPr>
            <p14:xfrm>
              <a:off x="5361022" y="709609"/>
              <a:ext cx="25920" cy="14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FBDB8C6-EC68-5B53-F999-0673A4D115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5902" y="694489"/>
                <a:ext cx="561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3D41A6C-0DFF-09C5-5FCA-2D9500D41620}"/>
                  </a:ext>
                </a:extLst>
              </p14:cNvPr>
              <p14:cNvContentPartPr/>
              <p14:nvPr/>
            </p14:nvContentPartPr>
            <p14:xfrm>
              <a:off x="6292342" y="666769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3D41A6C-0DFF-09C5-5FCA-2D9500D416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76862" y="651289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E4B87AF1-2044-C306-DDC6-98719253C8C3}"/>
              </a:ext>
            </a:extLst>
          </p:cNvPr>
          <p:cNvSpPr txBox="1"/>
          <p:nvPr/>
        </p:nvSpPr>
        <p:spPr>
          <a:xfrm>
            <a:off x="5491566" y="1971114"/>
            <a:ext cx="6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4B6960-6BAF-62AC-D76C-B117C3A76F84}"/>
              </a:ext>
            </a:extLst>
          </p:cNvPr>
          <p:cNvSpPr txBox="1"/>
          <p:nvPr/>
        </p:nvSpPr>
        <p:spPr>
          <a:xfrm>
            <a:off x="6943241" y="2610516"/>
            <a:ext cx="68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WAF</a:t>
            </a:r>
          </a:p>
        </p:txBody>
      </p:sp>
    </p:spTree>
    <p:extLst>
      <p:ext uri="{BB962C8B-B14F-4D97-AF65-F5344CB8AC3E}">
        <p14:creationId xmlns:p14="http://schemas.microsoft.com/office/powerpoint/2010/main" val="388052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09F5-7012-D2B3-FA35-0B0276FD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810" y="411620"/>
            <a:ext cx="3625312" cy="1076217"/>
          </a:xfrm>
        </p:spPr>
        <p:txBody>
          <a:bodyPr>
            <a:normAutofit/>
          </a:bodyPr>
          <a:lstStyle/>
          <a:p>
            <a:r>
              <a:rPr lang="en-IT" sz="2800" dirty="0"/>
              <a:t>Impatti sul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20AD-F94F-32D1-2AA4-A5B106EF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38" y="2970636"/>
            <a:ext cx="6198031" cy="1911330"/>
          </a:xfrm>
        </p:spPr>
        <p:txBody>
          <a:bodyPr/>
          <a:lstStyle/>
          <a:p>
            <a:pPr marL="457200" lvl="1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</a:rPr>
              <a:t>Dato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che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l'azienda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guadagna</a:t>
            </a:r>
            <a:r>
              <a:rPr lang="en-GB" sz="1800" dirty="0">
                <a:effectLst/>
                <a:latin typeface="Calibri" panose="020F0502020204030204" pitchFamily="34" charset="0"/>
              </a:rPr>
              <a:t> 1.500€ al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minuto</a:t>
            </a:r>
            <a:r>
              <a:rPr lang="en-GB" sz="1800" dirty="0">
                <a:effectLst/>
                <a:latin typeface="Calibri" panose="020F0502020204030204" pitchFamily="34" charset="0"/>
              </a:rPr>
              <a:t> e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l'applicazione</a:t>
            </a:r>
            <a:r>
              <a:rPr lang="en-GB" sz="1800" dirty="0">
                <a:effectLst/>
                <a:latin typeface="Calibri" panose="020F0502020204030204" pitchFamily="34" charset="0"/>
              </a:rPr>
              <a:t> non è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raggiungibile</a:t>
            </a:r>
            <a:r>
              <a:rPr lang="en-GB" sz="1800" dirty="0">
                <a:effectLst/>
                <a:latin typeface="Calibri" panose="020F0502020204030204" pitchFamily="34" charset="0"/>
              </a:rPr>
              <a:t> per 10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minuti</a:t>
            </a:r>
            <a:r>
              <a:rPr lang="en-GB" sz="1800" dirty="0">
                <a:effectLst/>
                <a:latin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l'azienda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andra</a:t>
            </a:r>
            <a:r>
              <a:rPr lang="en-GB" sz="1800" dirty="0">
                <a:effectLst/>
                <a:latin typeface="Calibri" panose="020F0502020204030204" pitchFamily="34" charset="0"/>
              </a:rPr>
              <a:t>̀ a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perdere</a:t>
            </a:r>
            <a:r>
              <a:rPr lang="en-GB" sz="1800" dirty="0">
                <a:effectLst/>
                <a:latin typeface="Calibri" panose="020F0502020204030204" pitchFamily="34" charset="0"/>
              </a:rPr>
              <a:t> , il 6%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dei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suoi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guadagni</a:t>
            </a:r>
            <a:r>
              <a:rPr lang="en-GB" sz="1800" dirty="0">
                <a:effectLst/>
                <a:latin typeface="Calibri" panose="020F0502020204030204" pitchFamily="34" charset="0"/>
              </a:rPr>
              <a:t> in un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ora</a:t>
            </a:r>
            <a:r>
              <a:rPr lang="en-GB" sz="1800" dirty="0">
                <a:effectLst/>
                <a:latin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ovvero</a:t>
            </a:r>
            <a:r>
              <a:rPr lang="en-GB" sz="1800" dirty="0">
                <a:effectLst/>
                <a:latin typeface="Calibri" panose="020F0502020204030204" pitchFamily="34" charset="0"/>
              </a:rPr>
              <a:t> 15.000€ (1.500x10=15.000). </a:t>
            </a:r>
            <a:endParaRPr lang="en-GB" sz="1800" dirty="0"/>
          </a:p>
          <a:p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F0D19-DC99-A41F-0D4E-19183EA64988}"/>
              </a:ext>
            </a:extLst>
          </p:cNvPr>
          <p:cNvSpPr txBox="1"/>
          <p:nvPr/>
        </p:nvSpPr>
        <p:spPr>
          <a:xfrm>
            <a:off x="915691" y="1303171"/>
            <a:ext cx="48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Gudagno E-commerce = 90000 euro ogni ora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BDB68-D2B8-C457-4954-FDB5EE8F9B18}"/>
              </a:ext>
            </a:extLst>
          </p:cNvPr>
          <p:cNvSpPr txBox="1"/>
          <p:nvPr/>
        </p:nvSpPr>
        <p:spPr>
          <a:xfrm>
            <a:off x="915691" y="1992243"/>
            <a:ext cx="1000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L’azienda ha avuto un attacco D</a:t>
            </a:r>
            <a:r>
              <a:rPr lang="en-GB" dirty="0"/>
              <a:t>D</a:t>
            </a:r>
            <a:r>
              <a:rPr lang="en-IT" dirty="0"/>
              <a:t>os che rende inaccessibile per 10 minuti l’entrata al sito e quindi risulta impossibile, per </a:t>
            </a:r>
            <a:r>
              <a:rPr lang="en-GB" dirty="0"/>
              <a:t>I</a:t>
            </a:r>
            <a:r>
              <a:rPr lang="en-IT" dirty="0"/>
              <a:t> clienti, entrare sul sito e acquistare</a:t>
            </a:r>
          </a:p>
        </p:txBody>
      </p:sp>
      <p:pic>
        <p:nvPicPr>
          <p:cNvPr id="2050" name="Picture 2" descr="image 5 tecniche per recuperare carrelli abbandonati con astuzia sull’e-commerce">
            <a:extLst>
              <a:ext uri="{FF2B5EF4-FFF2-40B4-BE49-F238E27FC236}">
                <a16:creationId xmlns:a16="http://schemas.microsoft.com/office/drawing/2014/main" id="{176CBF87-E4D0-60F5-A416-10A7EE244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16" y="3008697"/>
            <a:ext cx="6850356" cy="28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1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833B5-55F9-7261-F486-C1AFF316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T" sz="4000">
                <a:solidFill>
                  <a:srgbClr val="FFFFFF"/>
                </a:solidFill>
              </a:rPr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8B96-407B-D1E3-0426-17EFAF5F6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006" y="4189525"/>
            <a:ext cx="3773963" cy="1464366"/>
          </a:xfrm>
        </p:spPr>
        <p:txBody>
          <a:bodyPr>
            <a:normAutofit/>
          </a:bodyPr>
          <a:lstStyle/>
          <a:p>
            <a:r>
              <a:rPr lang="en-GB" sz="1800" dirty="0" err="1">
                <a:effectLst/>
                <a:latin typeface="Calibri" panose="020F0502020204030204" pitchFamily="34" charset="0"/>
              </a:rPr>
              <a:t>Dobbiamo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impostare</a:t>
            </a:r>
            <a:r>
              <a:rPr lang="en-GB" sz="1800" dirty="0">
                <a:latin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</a:rPr>
              <a:t>in modo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differente</a:t>
            </a:r>
            <a:r>
              <a:rPr lang="en-GB" sz="1800" dirty="0">
                <a:effectLst/>
                <a:latin typeface="Calibri" panose="020F0502020204030204" pitchFamily="34" charset="0"/>
              </a:rPr>
              <a:t> il firewall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cosi</a:t>
            </a:r>
            <a:r>
              <a:rPr lang="en-GB" sz="1800" dirty="0">
                <a:effectLst/>
                <a:latin typeface="Calibri" panose="020F0502020204030204" pitchFamily="34" charset="0"/>
              </a:rPr>
              <a:t>̀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che</a:t>
            </a:r>
            <a:r>
              <a:rPr lang="en-GB" sz="1800" dirty="0">
                <a:effectLst/>
                <a:latin typeface="Calibri" panose="020F0502020204030204" pitchFamily="34" charset="0"/>
              </a:rPr>
              <a:t> la DMZ </a:t>
            </a:r>
            <a:r>
              <a:rPr lang="en-GB" sz="1800" dirty="0">
                <a:effectLst/>
              </a:rPr>
              <a:t>(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demilitarized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zone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GB" sz="1800" dirty="0">
                <a:effectLst/>
                <a:latin typeface="Calibri" panose="020F0502020204030204" pitchFamily="34" charset="0"/>
              </a:rPr>
              <a:t>e la rete interna non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comunichino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tra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loro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cosi</a:t>
            </a:r>
            <a:r>
              <a:rPr lang="en-GB" sz="1800" dirty="0">
                <a:effectLst/>
                <a:latin typeface="Calibri" panose="020F0502020204030204" pitchFamily="34" charset="0"/>
              </a:rPr>
              <a:t>̀ da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poter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evitare</a:t>
            </a:r>
            <a:r>
              <a:rPr lang="en-GB" sz="1800" dirty="0">
                <a:effectLst/>
                <a:latin typeface="Calibri" panose="020F0502020204030204" pitchFamily="34" charset="0"/>
              </a:rPr>
              <a:t> un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attacco</a:t>
            </a:r>
            <a:endParaRPr lang="en-GB" sz="1800" dirty="0"/>
          </a:p>
          <a:p>
            <a:endParaRPr lang="en-IT" sz="1800" dirty="0"/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6BF3A4-DA78-36B9-F576-7F253A38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806" y="2559090"/>
            <a:ext cx="6034188" cy="31077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D9B6982-8406-2AFF-0056-83C7E0173BEC}"/>
              </a:ext>
            </a:extLst>
          </p:cNvPr>
          <p:cNvGrpSpPr/>
          <p:nvPr/>
        </p:nvGrpSpPr>
        <p:grpSpPr>
          <a:xfrm>
            <a:off x="7371622" y="3589249"/>
            <a:ext cx="515520" cy="271440"/>
            <a:chOff x="7371622" y="3589249"/>
            <a:chExt cx="51552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30D390-6F72-04A4-E993-ED4FAB98BAB9}"/>
                    </a:ext>
                  </a:extLst>
                </p14:cNvPr>
                <p14:cNvContentPartPr/>
                <p14:nvPr/>
              </p14:nvContentPartPr>
              <p14:xfrm>
                <a:off x="7371622" y="3599689"/>
                <a:ext cx="515520" cy="222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30D390-6F72-04A4-E993-ED4FAB98BA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62622" y="3591049"/>
                  <a:ext cx="533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EEB2AA-1E2E-3837-2A59-CD94FF90FE5B}"/>
                    </a:ext>
                  </a:extLst>
                </p14:cNvPr>
                <p14:cNvContentPartPr/>
                <p14:nvPr/>
              </p14:nvContentPartPr>
              <p14:xfrm>
                <a:off x="7515622" y="3589249"/>
                <a:ext cx="284040" cy="27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EEB2AA-1E2E-3837-2A59-CD94FF90FE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06622" y="3580609"/>
                  <a:ext cx="30168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1D25A4-87F5-2419-CA65-A7D7CB9587F1}"/>
              </a:ext>
            </a:extLst>
          </p:cNvPr>
          <p:cNvGrpSpPr/>
          <p:nvPr/>
        </p:nvGrpSpPr>
        <p:grpSpPr>
          <a:xfrm>
            <a:off x="7958782" y="4351729"/>
            <a:ext cx="263160" cy="352440"/>
            <a:chOff x="7958782" y="4351729"/>
            <a:chExt cx="26316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491431-C96E-8DDB-99B8-F5C0CE7B4FFA}"/>
                    </a:ext>
                  </a:extLst>
                </p14:cNvPr>
                <p14:cNvContentPartPr/>
                <p14:nvPr/>
              </p14:nvContentPartPr>
              <p14:xfrm>
                <a:off x="7972822" y="4351729"/>
                <a:ext cx="221040" cy="352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491431-C96E-8DDB-99B8-F5C0CE7B4F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63822" y="4343089"/>
                  <a:ext cx="2386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D1F65E-2D55-BDB3-2FF1-C53583C28052}"/>
                    </a:ext>
                  </a:extLst>
                </p14:cNvPr>
                <p14:cNvContentPartPr/>
                <p14:nvPr/>
              </p14:nvContentPartPr>
              <p14:xfrm>
                <a:off x="7958782" y="4406089"/>
                <a:ext cx="263160" cy="29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D1F65E-2D55-BDB3-2FF1-C53583C280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50142" y="4397449"/>
                  <a:ext cx="280800" cy="31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8708B5B-1835-56DF-FC04-5FDD2B8D1704}"/>
              </a:ext>
            </a:extLst>
          </p:cNvPr>
          <p:cNvSpPr txBox="1"/>
          <p:nvPr/>
        </p:nvSpPr>
        <p:spPr>
          <a:xfrm>
            <a:off x="1286932" y="2789695"/>
            <a:ext cx="3269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La nostra priorità è di non far propagare il malware sulla nostra rete mentre l’applicazione è infettata dal malware</a:t>
            </a:r>
          </a:p>
        </p:txBody>
      </p:sp>
    </p:spTree>
    <p:extLst>
      <p:ext uri="{BB962C8B-B14F-4D97-AF65-F5344CB8AC3E}">
        <p14:creationId xmlns:p14="http://schemas.microsoft.com/office/powerpoint/2010/main" val="351137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C04A-7EC7-C3E0-78A1-F2CB6737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4695" cy="952231"/>
          </a:xfrm>
        </p:spPr>
        <p:txBody>
          <a:bodyPr>
            <a:normAutofit/>
          </a:bodyPr>
          <a:lstStyle/>
          <a:p>
            <a:r>
              <a:rPr lang="en-IT" sz="2400" dirty="0"/>
              <a:t>Soluzione Completa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D0FF433-46F9-A9F4-5700-0B95BA6C3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9767"/>
            <a:ext cx="10515600" cy="445846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490D3A-324D-590F-692E-1680DE554C18}"/>
              </a:ext>
            </a:extLst>
          </p:cNvPr>
          <p:cNvSpPr txBox="1"/>
          <p:nvPr/>
        </p:nvSpPr>
        <p:spPr>
          <a:xfrm>
            <a:off x="5532895" y="2472894"/>
            <a:ext cx="9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E204-A5B2-AD26-278D-4DF54CA58DA0}"/>
              </a:ext>
            </a:extLst>
          </p:cNvPr>
          <p:cNvSpPr txBox="1"/>
          <p:nvPr/>
        </p:nvSpPr>
        <p:spPr>
          <a:xfrm>
            <a:off x="6881247" y="2842226"/>
            <a:ext cx="7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WAF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7F1654-6142-2FC5-5406-D495A62016E7}"/>
              </a:ext>
            </a:extLst>
          </p:cNvPr>
          <p:cNvGrpSpPr/>
          <p:nvPr/>
        </p:nvGrpSpPr>
        <p:grpSpPr>
          <a:xfrm>
            <a:off x="4929382" y="2694289"/>
            <a:ext cx="596160" cy="412560"/>
            <a:chOff x="4929382" y="2694289"/>
            <a:chExt cx="59616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D0622E-34B8-B284-1F8D-7C978CF9261B}"/>
                    </a:ext>
                  </a:extLst>
                </p14:cNvPr>
                <p14:cNvContentPartPr/>
                <p14:nvPr/>
              </p14:nvContentPartPr>
              <p14:xfrm>
                <a:off x="4929382" y="2694289"/>
                <a:ext cx="594360" cy="37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D0622E-34B8-B284-1F8D-7C978CF926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20382" y="2685289"/>
                  <a:ext cx="6120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02522F-A056-4B6E-01DD-CD0AB44219B1}"/>
                    </a:ext>
                  </a:extLst>
                </p14:cNvPr>
                <p14:cNvContentPartPr/>
                <p14:nvPr/>
              </p14:nvContentPartPr>
              <p14:xfrm>
                <a:off x="5071942" y="2745769"/>
                <a:ext cx="453600" cy="36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02522F-A056-4B6E-01DD-CD0AB44219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63302" y="2736769"/>
                  <a:ext cx="47124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E16AE-3D2B-72BA-1A00-AE78B7261880}"/>
              </a:ext>
            </a:extLst>
          </p:cNvPr>
          <p:cNvGrpSpPr/>
          <p:nvPr/>
        </p:nvGrpSpPr>
        <p:grpSpPr>
          <a:xfrm>
            <a:off x="5953942" y="3792649"/>
            <a:ext cx="353880" cy="540360"/>
            <a:chOff x="5953942" y="3792649"/>
            <a:chExt cx="35388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756983-5CB7-6390-270D-6C8F03E0F8EB}"/>
                    </a:ext>
                  </a:extLst>
                </p14:cNvPr>
                <p14:cNvContentPartPr/>
                <p14:nvPr/>
              </p14:nvContentPartPr>
              <p14:xfrm>
                <a:off x="5983822" y="3792649"/>
                <a:ext cx="324000" cy="424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756983-5CB7-6390-270D-6C8F03E0F8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74822" y="3784009"/>
                  <a:ext cx="3416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3687A9-0BA0-C31E-7ADB-26478D0315C6}"/>
                    </a:ext>
                  </a:extLst>
                </p14:cNvPr>
                <p14:cNvContentPartPr/>
                <p14:nvPr/>
              </p14:nvContentPartPr>
              <p14:xfrm>
                <a:off x="5953942" y="3905689"/>
                <a:ext cx="286560" cy="427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3687A9-0BA0-C31E-7ADB-26478D0315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44942" y="3896689"/>
                  <a:ext cx="304200" cy="44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639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325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Incident response plan</vt:lpstr>
      <vt:lpstr> L’incident response plan è stato effettuato da Marco Pisano seguendo quanto definito nella Fase D’ingaggio da parte di Epicode srl </vt:lpstr>
      <vt:lpstr>Alcune azioni che potrebbero prevenire un attacco SQLi e XSS sulla nostra web app da un utente malintenzionato, sarebbero quelle di inserire ulteriori sistemi perimetrali di sicurezza, come gli IDS e i WAF.  </vt:lpstr>
      <vt:lpstr>PowerPoint Presentation</vt:lpstr>
      <vt:lpstr>Impatti sul business</vt:lpstr>
      <vt:lpstr>Response</vt:lpstr>
      <vt:lpstr>Soluzione Completa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response plan</dc:title>
  <dc:creator>Marco Pisano</dc:creator>
  <cp:lastModifiedBy>Marco Pisano</cp:lastModifiedBy>
  <cp:revision>1</cp:revision>
  <dcterms:created xsi:type="dcterms:W3CDTF">2022-09-16T13:05:45Z</dcterms:created>
  <dcterms:modified xsi:type="dcterms:W3CDTF">2022-09-16T14:15:23Z</dcterms:modified>
</cp:coreProperties>
</file>