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71" r:id="rId4"/>
    <p:sldId id="269" r:id="rId5"/>
    <p:sldId id="257" r:id="rId6"/>
    <p:sldId id="272" r:id="rId7"/>
    <p:sldId id="258" r:id="rId8"/>
    <p:sldId id="263" r:id="rId9"/>
    <p:sldId id="273" r:id="rId10"/>
    <p:sldId id="259" r:id="rId11"/>
    <p:sldId id="274" r:id="rId13"/>
    <p:sldId id="260" r:id="rId14"/>
    <p:sldId id="261" r:id="rId15"/>
    <p:sldId id="275" r:id="rId16"/>
    <p:sldId id="26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GB">
                <a:solidFill>
                  <a:schemeClr val="bg1"/>
                </a:solidFill>
                <a:sym typeface="+mn-ea"/>
              </a:rPr>
              <a:t>source: https://www.ey.com/en_in/insights/consulting/how-recent-changes-to-upi-are-helping-fill-india-s-credit-gap (UPI-credit card linking)</a:t>
            </a:r>
            <a:endParaRPr lang="en-IN" altLang="en-GB">
              <a:solidFill>
                <a:schemeClr val="bg1"/>
              </a:solidFill>
            </a:endParaRPr>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GB"/>
              <a:t>Saved credit cards and ensuring safety measures can help</a:t>
            </a:r>
            <a:endParaRPr lang="en-IN"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86000"/>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GB" sz="5400">
                <a:solidFill>
                  <a:schemeClr val="bg1"/>
                </a:solidFill>
              </a:rPr>
              <a:t>RESUME PROJECT CAHLLENGE 8</a:t>
            </a:r>
            <a:endParaRPr lang="en-IN" altLang="en-GB" sz="5400">
              <a:solidFill>
                <a:schemeClr val="bg1"/>
              </a:solidFill>
            </a:endParaRPr>
          </a:p>
        </p:txBody>
      </p:sp>
      <p:sp>
        <p:nvSpPr>
          <p:cNvPr id="3" name="Subtitle 2"/>
          <p:cNvSpPr>
            <a:spLocks noGrp="1"/>
          </p:cNvSpPr>
          <p:nvPr>
            <p:ph type="subTitle" idx="1"/>
          </p:nvPr>
        </p:nvSpPr>
        <p:spPr/>
        <p:txBody>
          <a:bodyPr/>
          <a:p>
            <a:r>
              <a:rPr lang="en-IN" altLang="en-GB">
                <a:solidFill>
                  <a:schemeClr val="bg1"/>
                </a:solidFill>
              </a:rPr>
              <a:t>CODEBASICS</a:t>
            </a:r>
            <a:endParaRPr lang="en-IN" altLang="en-GB">
              <a:solidFill>
                <a:schemeClr val="bg1"/>
              </a:solidFill>
            </a:endParaRPr>
          </a:p>
        </p:txBody>
      </p:sp>
      <p:sp>
        <p:nvSpPr>
          <p:cNvPr id="4" name="Text Box 3"/>
          <p:cNvSpPr txBox="1"/>
          <p:nvPr/>
        </p:nvSpPr>
        <p:spPr>
          <a:xfrm>
            <a:off x="6419215" y="4855845"/>
            <a:ext cx="5495925" cy="906780"/>
          </a:xfrm>
          <a:prstGeom prst="rect">
            <a:avLst/>
          </a:prstGeom>
          <a:noFill/>
        </p:spPr>
        <p:txBody>
          <a:bodyPr wrap="square" rtlCol="0">
            <a:noAutofit/>
          </a:bodyPr>
          <a:p>
            <a:r>
              <a:rPr lang="en-IN" altLang="en-GB" sz="3200">
                <a:solidFill>
                  <a:schemeClr val="bg1"/>
                </a:solidFill>
              </a:rPr>
              <a:t>PRESENTATION BY S LAKSHMAN</a:t>
            </a:r>
            <a:endParaRPr lang="en-IN" altLang="en-GB" sz="3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3"/>
          <p:cNvPicPr>
            <a:picLocks noChangeAspect="1"/>
          </p:cNvPicPr>
          <p:nvPr>
            <p:ph idx="1"/>
          </p:nvPr>
        </p:nvPicPr>
        <p:blipFill>
          <a:blip r:embed="rId1"/>
          <a:stretch>
            <a:fillRect/>
          </a:stretch>
        </p:blipFill>
        <p:spPr>
          <a:xfrm>
            <a:off x="838200" y="742950"/>
            <a:ext cx="10515600" cy="5211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normAutofit lnSpcReduction="10000"/>
          </a:bodyPr>
          <a:p>
            <a:r>
              <a:rPr lang="en-IN" altLang="en-GB" sz="2000">
                <a:sym typeface="+mn-ea"/>
              </a:rPr>
              <a:t>By payment modes, credit card dominates with 40% in all categories except Food &amp; Groceries (due to physical hangouts). So tie up with apps, offer reward points by aggregate value of consumption. Low income &amp; moderate spending groups are targets here. Tie up with one big player/ brand with high volume in food &amp; groceries (McDonalds/Reliance Digital etc) and offer initial rewards scheme/ initial discounts.</a:t>
            </a:r>
            <a:endParaRPr lang="en-IN" altLang="en-GB" sz="2000">
              <a:sym typeface="+mn-ea"/>
            </a:endParaRPr>
          </a:p>
          <a:p>
            <a:r>
              <a:rPr lang="en-IN" altLang="en-GB" sz="2000">
                <a:sym typeface="+mn-ea"/>
              </a:rPr>
              <a:t>UPI covers 20-30% in all and leading in Food &amp; Groceries. Here’s a concern and a competitor. However, attempts to create credit facility in UPI by linking credit cards is on talks. So, work upon it.</a:t>
            </a:r>
            <a:endParaRPr lang="en-IN" altLang="en-GB" sz="2000"/>
          </a:p>
          <a:p>
            <a:r>
              <a:rPr lang="en-IN" altLang="en-GB" sz="2000">
                <a:sym typeface="+mn-ea"/>
              </a:rPr>
              <a:t>How to convert debit card transactions to credit cards? Important question because around 20% transactions happen by debit  cards.</a:t>
            </a:r>
            <a:endParaRPr lang="en-IN" altLang="en-GB" sz="2000">
              <a:sym typeface="+mn-ea"/>
            </a:endParaRPr>
          </a:p>
          <a:p>
            <a:r>
              <a:rPr lang="en-IN" altLang="en-GB" sz="2000">
                <a:sym typeface="+mn-ea"/>
              </a:rPr>
              <a:t>44% bills paid through credit card and 24% on debit card. so, scope here to pull customers. Giving Initial 5% discounts by tieing up with websites/app platforms might help and then automating payments.</a:t>
            </a:r>
            <a:endParaRPr lang="en-IN" altLang="en-GB" sz="2000">
              <a:sym typeface="+mn-ea"/>
            </a:endParaRPr>
          </a:p>
          <a:p>
            <a:endParaRPr lang="en-IN" altLang="en-GB" sz="20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GB">
                <a:solidFill>
                  <a:schemeClr val="bg1"/>
                </a:solidFill>
              </a:rPr>
              <a:t>DEMOGRAPHIC ANALYSIS OF CREDIT CARD USAGE</a:t>
            </a:r>
            <a:endParaRPr lang="en-IN" altLang="en-GB">
              <a:solidFill>
                <a:schemeClr val="bg1"/>
              </a:solidFill>
            </a:endParaRPr>
          </a:p>
        </p:txBody>
      </p:sp>
      <p:sp>
        <p:nvSpPr>
          <p:cNvPr id="3" name="Content Placeholder 2"/>
          <p:cNvSpPr>
            <a:spLocks noGrp="1"/>
          </p:cNvSpPr>
          <p:nvPr>
            <p:ph idx="1"/>
          </p:nvPr>
        </p:nvSpPr>
        <p:spPr/>
        <p:txBody>
          <a:bodyPr>
            <a:normAutofit fontScale="90000" lnSpcReduction="10000"/>
          </a:bodyPr>
          <a:p>
            <a:r>
              <a:rPr lang="en-IN" altLang="en-GB">
                <a:solidFill>
                  <a:schemeClr val="bg1"/>
                </a:solidFill>
              </a:rPr>
              <a:t>Among the credit card payments, age group between 25-45 is leading . While 25-35 age group is mostly spending by credit card, adults aged 35-45 are spending the most by debit card.</a:t>
            </a:r>
            <a:endParaRPr lang="en-IN" altLang="en-GB">
              <a:solidFill>
                <a:schemeClr val="bg1"/>
              </a:solidFill>
            </a:endParaRPr>
          </a:p>
          <a:p>
            <a:r>
              <a:rPr lang="en-IN" altLang="en-GB" b="1">
                <a:solidFill>
                  <a:schemeClr val="bg1"/>
                </a:solidFill>
              </a:rPr>
              <a:t>Customer awareness campaigns about credit card usage for this group might drive them towards credit cards. </a:t>
            </a:r>
            <a:endParaRPr lang="en-IN" altLang="en-GB">
              <a:solidFill>
                <a:schemeClr val="bg1"/>
              </a:solidFill>
            </a:endParaRPr>
          </a:p>
          <a:p>
            <a:r>
              <a:rPr lang="en-IN" altLang="en-GB" b="1">
                <a:solidFill>
                  <a:schemeClr val="bg1"/>
                </a:solidFill>
              </a:rPr>
              <a:t>Mumbai, Delhi and Bangalore</a:t>
            </a:r>
            <a:r>
              <a:rPr lang="en-IN" altLang="en-GB">
                <a:solidFill>
                  <a:schemeClr val="bg1"/>
                </a:solidFill>
              </a:rPr>
              <a:t> together covers 68% of credit card payments and this is another reason to focus on these cities</a:t>
            </a:r>
            <a:endParaRPr lang="en-IN" altLang="en-GB">
              <a:solidFill>
                <a:schemeClr val="bg1"/>
              </a:solidFill>
            </a:endParaRPr>
          </a:p>
          <a:p>
            <a:r>
              <a:rPr lang="en-IN" altLang="en-GB">
                <a:solidFill>
                  <a:schemeClr val="bg1"/>
                </a:solidFill>
              </a:rPr>
              <a:t>Salaried IT employees and business owners are highest users of credit card. We discussed this earlier, the income utilization ratio advised us to ignore business owners but the credit card utilization pattern speaks against it.</a:t>
            </a:r>
            <a:endParaRPr lang="en-IN" altLang="en-GB">
              <a:solidFill>
                <a:schemeClr val="bg1"/>
              </a:solidFill>
            </a:endParaRPr>
          </a:p>
          <a:p>
            <a:r>
              <a:rPr lang="en-IN" altLang="en-GB">
                <a:solidFill>
                  <a:schemeClr val="bg1"/>
                </a:solidFill>
              </a:rPr>
              <a:t>Married and Male are a tad active in credit card utilisation compared to female and singles. The difference is not drastic but useful to keep in mind.</a:t>
            </a:r>
            <a:endParaRPr lang="en-IN" altLang="en-GB">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4"/>
          <p:cNvPicPr>
            <a:picLocks noChangeAspect="1"/>
          </p:cNvPicPr>
          <p:nvPr>
            <p:ph idx="1"/>
          </p:nvPr>
        </p:nvPicPr>
        <p:blipFill>
          <a:blip r:embed="rId1"/>
          <a:stretch>
            <a:fillRect/>
          </a:stretch>
        </p:blipFill>
        <p:spPr>
          <a:xfrm>
            <a:off x="838200" y="488315"/>
            <a:ext cx="10515600" cy="56781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83000"/>
          </a:blip>
        </a:blipFill>
        <a:effectLst/>
      </p:bgPr>
    </p:bg>
    <p:spTree>
      <p:nvGrpSpPr>
        <p:cNvPr id="1" name=""/>
        <p:cNvGrpSpPr/>
        <p:nvPr/>
      </p:nvGrpSpPr>
      <p:grpSpPr/>
      <p:sp>
        <p:nvSpPr>
          <p:cNvPr id="2" name="Title 1"/>
          <p:cNvSpPr>
            <a:spLocks noGrp="1"/>
          </p:cNvSpPr>
          <p:nvPr>
            <p:ph type="title"/>
          </p:nvPr>
        </p:nvSpPr>
        <p:spPr/>
        <p:txBody>
          <a:bodyPr/>
          <a:p>
            <a:r>
              <a:rPr lang="en-IN" altLang="en-GB">
                <a:solidFill>
                  <a:schemeClr val="bg1"/>
                </a:solidFill>
              </a:rPr>
              <a:t>RECOMMENDATIONS</a:t>
            </a:r>
            <a:endParaRPr lang="en-IN" altLang="en-GB">
              <a:solidFill>
                <a:schemeClr val="bg1"/>
              </a:solidFill>
            </a:endParaRPr>
          </a:p>
        </p:txBody>
      </p:sp>
      <p:sp>
        <p:nvSpPr>
          <p:cNvPr id="3" name="Content Placeholder 2"/>
          <p:cNvSpPr>
            <a:spLocks noGrp="1"/>
          </p:cNvSpPr>
          <p:nvPr>
            <p:ph idx="1"/>
          </p:nvPr>
        </p:nvSpPr>
        <p:spPr/>
        <p:txBody>
          <a:bodyPr>
            <a:normAutofit fontScale="70000"/>
          </a:bodyPr>
          <a:p>
            <a:r>
              <a:rPr lang="en-IN" altLang="en-GB">
                <a:solidFill>
                  <a:schemeClr val="bg1"/>
                </a:solidFill>
              </a:rPr>
              <a:t>By demographics, Adults within 25-45 age group (esp between 35-45); residents of Mumbai, New Delhi and Bangalore; salaried IT employees and business owners by occupation are ideal lookouts for new customers.</a:t>
            </a:r>
            <a:endParaRPr lang="en-IN" altLang="en-GB">
              <a:solidFill>
                <a:schemeClr val="bg1"/>
              </a:solidFill>
            </a:endParaRPr>
          </a:p>
          <a:p>
            <a:r>
              <a:rPr lang="en-IN" altLang="en-GB">
                <a:solidFill>
                  <a:schemeClr val="bg1"/>
                </a:solidFill>
              </a:rPr>
              <a:t>Customer Awareness by campaigns or advertisements can bring in new customers aged between 35-45.</a:t>
            </a:r>
            <a:endParaRPr lang="en-IN" altLang="en-GB">
              <a:solidFill>
                <a:schemeClr val="bg1"/>
              </a:solidFill>
            </a:endParaRPr>
          </a:p>
          <a:p>
            <a:r>
              <a:rPr lang="en-IN" altLang="en-GB">
                <a:solidFill>
                  <a:schemeClr val="bg1"/>
                </a:solidFill>
              </a:rPr>
              <a:t>Offer discounts on travel and issue gold cards (with more credit limit) to business owners.</a:t>
            </a:r>
            <a:endParaRPr lang="en-IN" altLang="en-GB">
              <a:solidFill>
                <a:schemeClr val="bg1"/>
              </a:solidFill>
            </a:endParaRPr>
          </a:p>
          <a:p>
            <a:r>
              <a:rPr lang="en-IN" altLang="en-GB">
                <a:solidFill>
                  <a:schemeClr val="bg1"/>
                </a:solidFill>
              </a:rPr>
              <a:t>Offer discounts on Health products and increased credit limit for customers aged above 35.</a:t>
            </a:r>
            <a:endParaRPr lang="en-IN" altLang="en-GB">
              <a:solidFill>
                <a:schemeClr val="bg1"/>
              </a:solidFill>
            </a:endParaRPr>
          </a:p>
          <a:p>
            <a:r>
              <a:rPr lang="en-IN" altLang="en-GB">
                <a:solidFill>
                  <a:schemeClr val="bg1"/>
                </a:solidFill>
              </a:rPr>
              <a:t>Offer discounts on Electronics for Premium users with high credit limit to encourage them to use credit card for electronic purchases.</a:t>
            </a:r>
            <a:endParaRPr lang="en-IN" altLang="en-GB">
              <a:solidFill>
                <a:schemeClr val="bg1"/>
              </a:solidFill>
            </a:endParaRPr>
          </a:p>
          <a:p>
            <a:r>
              <a:rPr lang="en-IN" altLang="en-GB">
                <a:solidFill>
                  <a:schemeClr val="bg1"/>
                </a:solidFill>
              </a:rPr>
              <a:t>UPI seems unstoppable and creating facility to link credit card to UPI is beneficial.</a:t>
            </a:r>
            <a:endParaRPr lang="en-IN" altLang="en-GB">
              <a:solidFill>
                <a:schemeClr val="bg1"/>
              </a:solidFill>
            </a:endParaRPr>
          </a:p>
          <a:p>
            <a:r>
              <a:rPr lang="en-IN" altLang="en-GB">
                <a:solidFill>
                  <a:schemeClr val="bg1"/>
                </a:solidFill>
              </a:rPr>
              <a:t>Offering discounts or reward points in bill payments and groceries can pull debit card users to our credit card (remember debit cards still account for 20% transaction revenue)</a:t>
            </a:r>
            <a:endParaRPr lang="en-IN" altLang="en-GB">
              <a:solidFill>
                <a:schemeClr val="bg1"/>
              </a:solidFill>
            </a:endParaRPr>
          </a:p>
          <a:p>
            <a:endParaRPr lang="en-IN" altLang="en-GB">
              <a:solidFill>
                <a:schemeClr val="bg1"/>
              </a:solidFill>
            </a:endParaRPr>
          </a:p>
          <a:p>
            <a:endParaRPr lang="en-IN" altLang="en-GB">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766060"/>
            <a:ext cx="10515600" cy="1325563"/>
          </a:xfrm>
        </p:spPr>
        <p:txBody>
          <a:bodyPr/>
          <a:p>
            <a:pPr algn="ctr"/>
            <a:r>
              <a:rPr lang="en-IN" altLang="en-GB">
                <a:solidFill>
                  <a:schemeClr val="bg1"/>
                </a:solidFill>
              </a:rPr>
              <a:t>THANK YOU</a:t>
            </a:r>
            <a:endParaRPr lang="en-IN" altLang="en-GB">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OBJECTIVE</a:t>
            </a:r>
            <a:endParaRPr lang="en-IN" altLang="en-GB">
              <a:solidFill>
                <a:schemeClr val="bg1"/>
              </a:solidFill>
            </a:endParaRPr>
          </a:p>
        </p:txBody>
      </p:sp>
      <p:sp>
        <p:nvSpPr>
          <p:cNvPr id="3" name="Content Placeholder 2"/>
          <p:cNvSpPr>
            <a:spLocks noGrp="1"/>
          </p:cNvSpPr>
          <p:nvPr>
            <p:ph idx="1"/>
          </p:nvPr>
        </p:nvSpPr>
        <p:spPr/>
        <p:txBody>
          <a:bodyPr/>
          <a:p>
            <a:r>
              <a:rPr lang="en-GB" altLang="en-US">
                <a:solidFill>
                  <a:schemeClr val="bg1"/>
                </a:solidFill>
              </a:rPr>
              <a:t> Mitron bank wants to launch new line of credit cards to scale up their business and to widen their product spectrum.</a:t>
            </a:r>
            <a:endParaRPr lang="en-GB" altLang="en-US">
              <a:solidFill>
                <a:schemeClr val="bg1"/>
              </a:solidFill>
            </a:endParaRPr>
          </a:p>
          <a:p>
            <a:r>
              <a:rPr lang="en-GB" altLang="en-US">
                <a:solidFill>
                  <a:schemeClr val="bg1"/>
                </a:solidFill>
              </a:rPr>
              <a:t>Atliq Services proposed to materialise it and Mitron bank asked them to do pilot project.</a:t>
            </a:r>
            <a:endParaRPr lang="en-GB" altLang="en-US">
              <a:solidFill>
                <a:schemeClr val="bg1"/>
              </a:solidFill>
            </a:endParaRPr>
          </a:p>
          <a:p>
            <a:r>
              <a:rPr lang="en-GB" altLang="en-US">
                <a:solidFill>
                  <a:schemeClr val="bg1"/>
                </a:solidFill>
              </a:rPr>
              <a:t>Assuming myself a Data Analyst working in Atliq services, I</a:t>
            </a:r>
            <a:r>
              <a:rPr lang="en-IN" altLang="en-GB">
                <a:solidFill>
                  <a:schemeClr val="bg1"/>
                </a:solidFill>
              </a:rPr>
              <a:t>’m going to analyse the data, extract the insights and suggest data driven recommendations useful for Mitron Bank.</a:t>
            </a:r>
            <a:endParaRPr lang="en-GB" altLang="en-US">
              <a:solidFill>
                <a:schemeClr val="bg1"/>
              </a:solidFill>
            </a:endParaRPr>
          </a:p>
          <a:p>
            <a:endParaRPr lang="en-GB"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DATA</a:t>
            </a:r>
            <a:endParaRPr lang="en-IN" altLang="en-GB">
              <a:solidFill>
                <a:schemeClr val="bg1"/>
              </a:solidFill>
            </a:endParaRPr>
          </a:p>
        </p:txBody>
      </p:sp>
      <p:sp>
        <p:nvSpPr>
          <p:cNvPr id="3" name="Content Placeholder 2"/>
          <p:cNvSpPr>
            <a:spLocks noGrp="1"/>
          </p:cNvSpPr>
          <p:nvPr>
            <p:ph idx="1"/>
          </p:nvPr>
        </p:nvSpPr>
        <p:spPr/>
        <p:txBody>
          <a:bodyPr/>
          <a:p>
            <a:r>
              <a:rPr lang="en-IN" altLang="en-GB">
                <a:solidFill>
                  <a:schemeClr val="bg1"/>
                </a:solidFill>
              </a:rPr>
              <a:t>T</a:t>
            </a:r>
            <a:r>
              <a:rPr lang="en-GB" altLang="en-US">
                <a:solidFill>
                  <a:schemeClr val="bg1"/>
                </a:solidFill>
              </a:rPr>
              <a:t>he first table 'dim_customers' </a:t>
            </a:r>
            <a:r>
              <a:rPr lang="en-IN" altLang="en-GB">
                <a:solidFill>
                  <a:schemeClr val="bg1"/>
                </a:solidFill>
              </a:rPr>
              <a:t>contains </a:t>
            </a:r>
            <a:r>
              <a:rPr lang="en-GB" altLang="en-US">
                <a:solidFill>
                  <a:schemeClr val="bg1"/>
                </a:solidFill>
              </a:rPr>
              <a:t>information about 4000 customers</a:t>
            </a:r>
            <a:r>
              <a:rPr lang="en-IN" altLang="en-GB">
                <a:solidFill>
                  <a:schemeClr val="bg1"/>
                </a:solidFill>
              </a:rPr>
              <a:t>, their age group, gender, resident city, profession etc</a:t>
            </a:r>
            <a:endParaRPr lang="en-GB" altLang="en-US">
              <a:solidFill>
                <a:schemeClr val="bg1"/>
              </a:solidFill>
            </a:endParaRPr>
          </a:p>
          <a:p>
            <a:r>
              <a:rPr lang="en-GB" altLang="en-US">
                <a:solidFill>
                  <a:schemeClr val="bg1"/>
                </a:solidFill>
              </a:rPr>
              <a:t>The second table 'fact_spends' gives information about the transactions made by these 4000 customers over </a:t>
            </a:r>
            <a:r>
              <a:rPr lang="en-IN" altLang="en-GB">
                <a:solidFill>
                  <a:schemeClr val="bg1"/>
                </a:solidFill>
              </a:rPr>
              <a:t>6</a:t>
            </a:r>
            <a:r>
              <a:rPr lang="en-GB" altLang="en-US">
                <a:solidFill>
                  <a:schemeClr val="bg1"/>
                </a:solidFill>
              </a:rPr>
              <a:t> month period across 9 categories (like Bills, Groceries etc) using 4 payment platforms (debit card, credit card, UPI and net banking). </a:t>
            </a:r>
            <a:endParaRPr lang="en-GB" altLang="en-US">
              <a:solidFill>
                <a:schemeClr val="bg1"/>
              </a:solidFill>
            </a:endParaRPr>
          </a:p>
          <a:p>
            <a:r>
              <a:rPr lang="en-GB" altLang="en-US">
                <a:solidFill>
                  <a:schemeClr val="bg1"/>
                </a:solidFill>
              </a:rPr>
              <a:t>Let's dive into the analysis.</a:t>
            </a:r>
            <a:endParaRPr lang="en-GB"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DEMOGRAPHIC ANALYSIS</a:t>
            </a:r>
            <a:endParaRPr lang="en-IN" altLang="en-GB">
              <a:solidFill>
                <a:schemeClr val="bg1"/>
              </a:solidFill>
            </a:endParaRPr>
          </a:p>
        </p:txBody>
      </p:sp>
      <p:sp>
        <p:nvSpPr>
          <p:cNvPr id="3" name="Content Placeholder 2"/>
          <p:cNvSpPr>
            <a:spLocks noGrp="1"/>
          </p:cNvSpPr>
          <p:nvPr>
            <p:ph idx="1"/>
          </p:nvPr>
        </p:nvSpPr>
        <p:spPr/>
        <p:txBody>
          <a:bodyPr/>
          <a:p>
            <a:r>
              <a:rPr lang="en-IN" altLang="en-GB">
                <a:solidFill>
                  <a:schemeClr val="bg1"/>
                </a:solidFill>
              </a:rPr>
              <a:t>There are 4000 customers in total.</a:t>
            </a:r>
            <a:endParaRPr lang="en-IN" altLang="en-GB">
              <a:solidFill>
                <a:schemeClr val="bg1"/>
              </a:solidFill>
            </a:endParaRPr>
          </a:p>
          <a:p>
            <a:r>
              <a:rPr lang="en-IN" altLang="en-GB">
                <a:solidFill>
                  <a:schemeClr val="bg1"/>
                </a:solidFill>
              </a:rPr>
              <a:t>Among them, nearly 2600 are male, rest are Female (=&gt; app 2:1 ratio)</a:t>
            </a:r>
            <a:endParaRPr lang="en-IN" altLang="en-GB">
              <a:solidFill>
                <a:schemeClr val="bg1"/>
              </a:solidFill>
            </a:endParaRPr>
          </a:p>
          <a:p>
            <a:r>
              <a:rPr lang="en-IN" altLang="en-GB">
                <a:solidFill>
                  <a:schemeClr val="bg1"/>
                </a:solidFill>
              </a:rPr>
              <a:t> 3100 are married and rest are single.(=&gt; app 3:1 ratio)</a:t>
            </a:r>
            <a:endParaRPr lang="en-IN" altLang="en-GB">
              <a:solidFill>
                <a:schemeClr val="bg1"/>
              </a:solidFill>
            </a:endParaRPr>
          </a:p>
          <a:p>
            <a:r>
              <a:rPr lang="en-IN" altLang="en-GB">
                <a:solidFill>
                  <a:schemeClr val="bg1"/>
                </a:solidFill>
              </a:rPr>
              <a:t>There are four age groups. 70% of customers lie between 25-45 years age group.</a:t>
            </a:r>
            <a:endParaRPr lang="en-IN" altLang="en-GB">
              <a:solidFill>
                <a:schemeClr val="bg1"/>
              </a:solidFill>
            </a:endParaRPr>
          </a:p>
          <a:p>
            <a:r>
              <a:rPr lang="en-IN" altLang="en-GB">
                <a:solidFill>
                  <a:schemeClr val="bg1"/>
                </a:solidFill>
              </a:rPr>
              <a:t>The customers are spread around 5 cities but one quarter of them lives in Mumbai. </a:t>
            </a:r>
            <a:endParaRPr lang="en-IN" altLang="en-GB">
              <a:solidFill>
                <a:schemeClr val="bg1"/>
              </a:solidFill>
            </a:endParaRPr>
          </a:p>
          <a:p>
            <a:r>
              <a:rPr lang="en-IN" altLang="en-GB">
                <a:solidFill>
                  <a:schemeClr val="bg1"/>
                </a:solidFill>
              </a:rPr>
              <a:t>Occupaton wise, salaried IT employees are highest in number (around 1300) while govt employees are least in count.</a:t>
            </a:r>
            <a:endParaRPr lang="en-IN" altLang="en-GB">
              <a:solidFill>
                <a:schemeClr val="bg1"/>
              </a:solidFill>
            </a:endParaRPr>
          </a:p>
          <a:p>
            <a:endParaRPr lang="en-IN" altLang="en-GB">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BI1"/>
          <p:cNvPicPr>
            <a:picLocks noChangeAspect="1"/>
          </p:cNvPicPr>
          <p:nvPr>
            <p:ph idx="1"/>
          </p:nvPr>
        </p:nvPicPr>
        <p:blipFill>
          <a:blip r:embed="rId1"/>
          <a:stretch>
            <a:fillRect/>
          </a:stretch>
        </p:blipFill>
        <p:spPr>
          <a:xfrm>
            <a:off x="838200" y="419735"/>
            <a:ext cx="10515600" cy="562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IN" altLang="en-GB"/>
              <a:t>Income Distribution</a:t>
            </a:r>
            <a:endParaRPr lang="en-IN" altLang="en-GB"/>
          </a:p>
        </p:txBody>
      </p:sp>
      <p:sp>
        <p:nvSpPr>
          <p:cNvPr id="3" name="Content Placeholder 2"/>
          <p:cNvSpPr>
            <a:spLocks noGrp="1"/>
          </p:cNvSpPr>
          <p:nvPr>
            <p:ph idx="1"/>
          </p:nvPr>
        </p:nvSpPr>
        <p:spPr/>
        <p:txBody>
          <a:bodyPr/>
          <a:p>
            <a:r>
              <a:rPr lang="en-IN" altLang="en-GB"/>
              <a:t>Average Income is approximately equal relative to Gender and City</a:t>
            </a:r>
            <a:endParaRPr lang="en-IN" altLang="en-GB"/>
          </a:p>
          <a:p>
            <a:r>
              <a:rPr lang="en-IN" altLang="en-GB"/>
              <a:t>However, Average Income is incremental with age group (As age in age group increased, Income levels increased)</a:t>
            </a:r>
            <a:endParaRPr lang="en-IN" altLang="en-GB"/>
          </a:p>
          <a:p>
            <a:r>
              <a:rPr lang="en-IN" altLang="en-GB"/>
              <a:t>Relative to occupation, business owners have highest average income followed by salaried IT Employees, govt salary employees, other employees and freelancers.</a:t>
            </a:r>
            <a:endParaRPr lang="en-IN" altLang="en-GB"/>
          </a:p>
          <a:p>
            <a:endParaRPr lang="en-IN" alt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INCOME EXPENSE ANALYSIS</a:t>
            </a:r>
            <a:endParaRPr lang="en-IN" altLang="en-GB">
              <a:solidFill>
                <a:schemeClr val="bg1"/>
              </a:solidFill>
            </a:endParaRPr>
          </a:p>
        </p:txBody>
      </p:sp>
      <p:sp>
        <p:nvSpPr>
          <p:cNvPr id="3" name="Content Placeholder 2"/>
          <p:cNvSpPr>
            <a:spLocks noGrp="1"/>
          </p:cNvSpPr>
          <p:nvPr>
            <p:ph idx="1"/>
          </p:nvPr>
        </p:nvSpPr>
        <p:spPr>
          <a:xfrm>
            <a:off x="838200" y="1825625"/>
            <a:ext cx="10515600" cy="4486275"/>
          </a:xfrm>
        </p:spPr>
        <p:txBody>
          <a:bodyPr>
            <a:noAutofit/>
          </a:bodyPr>
          <a:p>
            <a:r>
              <a:rPr lang="en-IN" altLang="en-GB" sz="1600" b="1">
                <a:solidFill>
                  <a:schemeClr val="bg1"/>
                </a:solidFill>
              </a:rPr>
              <a:t>INCOME UTILIZATION PERCENT = (100*AVERAGE SPENDING)/ AVERAGE INCOME</a:t>
            </a:r>
            <a:endParaRPr lang="en-IN" altLang="en-GB" sz="1600" b="1">
              <a:solidFill>
                <a:schemeClr val="bg1"/>
              </a:solidFill>
            </a:endParaRPr>
          </a:p>
          <a:p>
            <a:r>
              <a:rPr lang="en-IN" altLang="en-GB" sz="1600">
                <a:solidFill>
                  <a:schemeClr val="bg1"/>
                </a:solidFill>
              </a:rPr>
              <a:t>Average Income is incremental with respect to age group but expenses for 45+ age group is low compared to rest. This affects income utilization ratio (which is the ratio between avg expense and avg income). </a:t>
            </a:r>
            <a:r>
              <a:rPr lang="en-IN" altLang="en-GB" sz="1600" b="1">
                <a:solidFill>
                  <a:schemeClr val="bg1"/>
                </a:solidFill>
              </a:rPr>
              <a:t>Adults between 35-45 age have highest income_utilization ratio and so are potential users of credit cards.</a:t>
            </a:r>
            <a:endParaRPr lang="en-IN" altLang="en-GB" sz="1600">
              <a:solidFill>
                <a:schemeClr val="bg1"/>
              </a:solidFill>
            </a:endParaRPr>
          </a:p>
          <a:p>
            <a:r>
              <a:rPr lang="en-IN" altLang="en-GB" sz="1600">
                <a:solidFill>
                  <a:schemeClr val="bg1"/>
                </a:solidFill>
              </a:rPr>
              <a:t>Income distribution across cities didn’t vary significantly but the spending distribution for the same has significant variation. .</a:t>
            </a:r>
            <a:endParaRPr lang="en-IN" altLang="en-GB" sz="1600">
              <a:solidFill>
                <a:schemeClr val="bg1"/>
              </a:solidFill>
            </a:endParaRPr>
          </a:p>
          <a:p>
            <a:r>
              <a:rPr lang="en-IN" altLang="en-GB" sz="1600">
                <a:solidFill>
                  <a:schemeClr val="bg1"/>
                </a:solidFill>
              </a:rPr>
              <a:t>Mumbai, New Delhi  are expensive to live on one side and Chennai, Hyderabad have relatively lower cost of living on the other. Bengaluru stood in centre.</a:t>
            </a:r>
            <a:endParaRPr lang="en-IN" altLang="en-GB" sz="1600">
              <a:solidFill>
                <a:schemeClr val="bg1"/>
              </a:solidFill>
            </a:endParaRPr>
          </a:p>
          <a:p>
            <a:r>
              <a:rPr lang="en-IN" altLang="en-GB" sz="1600">
                <a:solidFill>
                  <a:schemeClr val="bg1"/>
                </a:solidFill>
                <a:sym typeface="+mn-ea"/>
              </a:rPr>
              <a:t>Thus, Mumbai leads in income utilization ratio followed byDelhi &amp; Bangalore and </a:t>
            </a:r>
            <a:r>
              <a:rPr lang="en-IN" altLang="en-GB" sz="1600" b="1">
                <a:solidFill>
                  <a:schemeClr val="bg1"/>
                </a:solidFill>
                <a:sym typeface="+mn-ea"/>
              </a:rPr>
              <a:t>these areas (Mumbai, Delhi, Bangalore) are the potential  markets.</a:t>
            </a:r>
            <a:endParaRPr lang="en-IN" altLang="en-GB" sz="1600" b="1">
              <a:solidFill>
                <a:schemeClr val="bg1"/>
              </a:solidFill>
            </a:endParaRPr>
          </a:p>
          <a:p>
            <a:r>
              <a:rPr lang="en-IN" altLang="en-GB" sz="1600">
                <a:solidFill>
                  <a:schemeClr val="bg1"/>
                </a:solidFill>
              </a:rPr>
              <a:t>By occupation, Business Owners have highest average income followed  by IT employees and govt employees.</a:t>
            </a:r>
            <a:endParaRPr lang="en-IN" altLang="en-GB" sz="1600">
              <a:solidFill>
                <a:schemeClr val="bg1"/>
              </a:solidFill>
            </a:endParaRPr>
          </a:p>
          <a:p>
            <a:r>
              <a:rPr lang="en-IN" altLang="en-GB" sz="1600">
                <a:solidFill>
                  <a:schemeClr val="bg1"/>
                </a:solidFill>
              </a:rPr>
              <a:t>While in expenditure, IT employees tops the chart, business owners stand second and Govt Employees at bottom</a:t>
            </a:r>
            <a:endParaRPr lang="en-IN" altLang="en-GB" sz="1600">
              <a:solidFill>
                <a:schemeClr val="bg1"/>
              </a:solidFill>
            </a:endParaRPr>
          </a:p>
          <a:p>
            <a:r>
              <a:rPr lang="en-IN" altLang="en-GB" sz="1600" b="1">
                <a:solidFill>
                  <a:schemeClr val="bg1"/>
                </a:solidFill>
              </a:rPr>
              <a:t>Salaried IT employees are undoubtedly the core targets both by intuition and by figures. </a:t>
            </a:r>
            <a:r>
              <a:rPr lang="en-IN" altLang="en-GB" sz="1600" b="1">
                <a:solidFill>
                  <a:schemeClr val="bg1"/>
                </a:solidFill>
                <a:sym typeface="+mn-ea"/>
              </a:rPr>
              <a:t>By pure numbers (I mean income utilization ratio), business owners and government employees are ignorable but intuitively, business owners are both needy and amicable to credit usage and govt employees have stable income and are most reliant among the group in repayment. </a:t>
            </a:r>
            <a:endParaRPr lang="en-IN" altLang="en-GB" sz="1600" b="1">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2"/>
          <p:cNvPicPr>
            <a:picLocks noChangeAspect="1"/>
          </p:cNvPicPr>
          <p:nvPr>
            <p:ph idx="1"/>
          </p:nvPr>
        </p:nvPicPr>
        <p:blipFill>
          <a:blip r:embed="rId1"/>
          <a:stretch>
            <a:fillRect/>
          </a:stretch>
        </p:blipFill>
        <p:spPr>
          <a:xfrm>
            <a:off x="906145" y="281940"/>
            <a:ext cx="10379710" cy="5821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SPENDING ANALYSIS</a:t>
            </a:r>
            <a:endParaRPr lang="en-IN" altLang="en-GB">
              <a:solidFill>
                <a:schemeClr val="bg1"/>
              </a:solidFill>
            </a:endParaRPr>
          </a:p>
        </p:txBody>
      </p:sp>
      <p:sp>
        <p:nvSpPr>
          <p:cNvPr id="3" name="Content Placeholder 2"/>
          <p:cNvSpPr>
            <a:spLocks noGrp="1"/>
          </p:cNvSpPr>
          <p:nvPr>
            <p:ph idx="1"/>
          </p:nvPr>
        </p:nvSpPr>
        <p:spPr/>
        <p:txBody>
          <a:bodyPr>
            <a:normAutofit fontScale="70000"/>
          </a:bodyPr>
          <a:p>
            <a:r>
              <a:rPr lang="en-IN">
                <a:solidFill>
                  <a:schemeClr val="bg1"/>
                </a:solidFill>
              </a:rPr>
              <a:t>Bills dominate the payment category. Also, Bills, Groceries and Electronics together cover 50% of spending amount. Health and Travel covers next 20%.</a:t>
            </a:r>
            <a:endParaRPr lang="en-IN">
              <a:solidFill>
                <a:schemeClr val="bg1"/>
              </a:solidFill>
            </a:endParaRPr>
          </a:p>
          <a:p>
            <a:r>
              <a:rPr lang="en-IN" b="1">
                <a:solidFill>
                  <a:schemeClr val="bg1"/>
                </a:solidFill>
              </a:rPr>
              <a:t>Therefore, new features of credit cards in these categories can attract new customers. Discounts in Electronics for high credit limit customers and Reward Points for bill payments and grocery purchases can be beneficial.</a:t>
            </a:r>
            <a:endParaRPr lang="en-IN">
              <a:solidFill>
                <a:schemeClr val="bg1"/>
              </a:solidFill>
            </a:endParaRPr>
          </a:p>
          <a:p>
            <a:r>
              <a:rPr lang="en-IN" altLang="en-GB">
                <a:solidFill>
                  <a:schemeClr val="bg1"/>
                </a:solidFill>
              </a:rPr>
              <a:t>By payment channels, credit card dominates with 40% in all categories except Food &amp; Groceries. </a:t>
            </a:r>
            <a:endParaRPr lang="en-IN" altLang="en-GB">
              <a:solidFill>
                <a:schemeClr val="bg1"/>
              </a:solidFill>
            </a:endParaRPr>
          </a:p>
          <a:p>
            <a:r>
              <a:rPr lang="en-IN" altLang="en-GB">
                <a:solidFill>
                  <a:schemeClr val="bg1"/>
                </a:solidFill>
              </a:rPr>
              <a:t>UPI, despite being the youngest among the mediums, is covering 20-30% in all categories, even leading in Food &amp; Groceries space. </a:t>
            </a:r>
            <a:endParaRPr lang="en-IN" altLang="en-GB">
              <a:solidFill>
                <a:schemeClr val="bg1"/>
              </a:solidFill>
            </a:endParaRPr>
          </a:p>
          <a:p>
            <a:r>
              <a:rPr lang="en-IN" altLang="en-GB">
                <a:solidFill>
                  <a:schemeClr val="bg1"/>
                </a:solidFill>
              </a:rPr>
              <a:t>Its rapid rise can affect credit card sales. </a:t>
            </a:r>
            <a:r>
              <a:rPr lang="en-IN" altLang="en-GB" b="1">
                <a:solidFill>
                  <a:schemeClr val="bg1"/>
                </a:solidFill>
              </a:rPr>
              <a:t>Credit card linking to UPI is introduced by RBI to boost credit flow and so, Mitron bank must provide credit card linking to UPI facaility for its customers. That brings 70% of customer spending into our court.</a:t>
            </a:r>
            <a:endParaRPr lang="en-IN" altLang="en-GB" b="1">
              <a:solidFill>
                <a:schemeClr val="bg1"/>
              </a:solidFill>
            </a:endParaRPr>
          </a:p>
          <a:p>
            <a:r>
              <a:rPr lang="en-IN" altLang="en-GB">
                <a:solidFill>
                  <a:schemeClr val="bg1"/>
                </a:solidFill>
              </a:rPr>
              <a:t>Debit cards (twins to credit card) still occupy 20% of space and are straight competitors to credit cards. </a:t>
            </a:r>
            <a:r>
              <a:rPr lang="en-IN" altLang="en-GB" b="1">
                <a:solidFill>
                  <a:schemeClr val="bg1"/>
                </a:solidFill>
              </a:rPr>
              <a:t>Offers and Reward points to credit card might bring an edge over them.</a:t>
            </a:r>
            <a:r>
              <a:rPr lang="en-IN" altLang="en-GB">
                <a:solidFill>
                  <a:schemeClr val="bg1"/>
                </a:solidFill>
              </a:rPr>
              <a:t> </a:t>
            </a:r>
            <a:endParaRPr lang="en-IN" altLang="en-GB">
              <a:solidFill>
                <a:schemeClr val="bg1"/>
              </a:solidFill>
            </a:endParaRPr>
          </a:p>
          <a:p>
            <a:endParaRPr lang="en-IN" altLang="en-GB">
              <a:solidFill>
                <a:schemeClr val="bg1"/>
              </a:solidFill>
            </a:endParaRPr>
          </a:p>
          <a:p>
            <a:endParaRPr lang="en-IN" altLang="en-GB">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6775</Words>
  <Application>WPS Presentation</Application>
  <PresentationFormat>Widescreen</PresentationFormat>
  <Paragraphs>86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RESUME PROJECT CAHLLENGE 8</vt:lpstr>
      <vt:lpstr>OBJECTIVE</vt:lpstr>
      <vt:lpstr>DATA</vt:lpstr>
      <vt:lpstr>DEMOGRAPHIC ANALYSIS</vt:lpstr>
      <vt:lpstr>PowerPoint 演示文稿</vt:lpstr>
      <vt:lpstr>Income Distribution</vt:lpstr>
      <vt:lpstr>INCOME EXPENSE ANALYSIS</vt:lpstr>
      <vt:lpstr>PowerPoint 演示文稿</vt:lpstr>
      <vt:lpstr>SPENDING ANALYSIS</vt:lpstr>
      <vt:lpstr>PowerPoint 演示文稿</vt:lpstr>
      <vt:lpstr>PowerPoint 演示文稿</vt:lpstr>
      <vt:lpstr>DEMOGRAPHIC ANALYSIS OF CREDIT CARD USAGE</vt:lpstr>
      <vt:lpstr>PowerPoint 演示文稿</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Codebasics Resume Challenge 8</dc:title>
  <dc:creator>ASUS</dc:creator>
  <cp:lastModifiedBy>WPS_1717354096</cp:lastModifiedBy>
  <cp:revision>37</cp:revision>
  <dcterms:created xsi:type="dcterms:W3CDTF">2024-12-22T20:26:00Z</dcterms:created>
  <dcterms:modified xsi:type="dcterms:W3CDTF">2024-12-25T17:35:16Z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75850E1E74F24838938EE22F4A190C45_11</vt:lpwstr>
  </property>
  <property fmtid="{D5CDD505-2E9C-101B-9397-08002B2CF9AE}" pid="3" name="KSOProductBuildVer">
    <vt:lpwstr>2057-12.2.0.18639</vt:lpwstr>
  </property>
</Properties>
</file>