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75" r:id="rId6"/>
    <p:sldId id="273" r:id="rId7"/>
    <p:sldId id="260" r:id="rId8"/>
    <p:sldId id="261" r:id="rId9"/>
    <p:sldId id="262" r:id="rId10"/>
    <p:sldId id="283" r:id="rId11"/>
    <p:sldId id="305" r:id="rId12"/>
    <p:sldId id="306" r:id="rId13"/>
    <p:sldId id="307" r:id="rId14"/>
    <p:sldId id="308" r:id="rId15"/>
    <p:sldId id="309" r:id="rId16"/>
    <p:sldId id="303" r:id="rId17"/>
    <p:sldId id="310" r:id="rId18"/>
    <p:sldId id="285" r:id="rId19"/>
    <p:sldId id="286" r:id="rId20"/>
    <p:sldId id="288" r:id="rId21"/>
    <p:sldId id="297" r:id="rId22"/>
    <p:sldId id="298" r:id="rId23"/>
    <p:sldId id="299" r:id="rId24"/>
    <p:sldId id="300" r:id="rId25"/>
    <p:sldId id="311" r:id="rId26"/>
    <p:sldId id="312" r:id="rId27"/>
    <p:sldId id="314" r:id="rId28"/>
    <p:sldId id="316" r:id="rId29"/>
    <p:sldId id="317" r:id="rId30"/>
    <p:sldId id="318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6513"/>
    <a:srgbClr val="B70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here’s my submission to codebasics resume challenge on Indian Parliament Elections 2014, 2019.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pc_name                                                          </a:t>
            </a:r>
            <a:endParaRPr lang="en-IN" altLang="en-US"/>
          </a:p>
          <a:p>
            <a:r>
              <a:rPr lang="en-IN" altLang="en-US"/>
              <a:t>Tura         Meghalaya        19185          586501           3.0</a:t>
            </a:r>
            <a:endParaRPr lang="en-IN" altLang="en-US"/>
          </a:p>
          <a:p>
            <a:r>
              <a:rPr lang="en-IN" altLang="en-US"/>
              <a:t>Nilgiris    Tamil Nadu        46559         1269173           3.0</a:t>
            </a:r>
            <a:endParaRPr lang="en-IN" altLang="en-US"/>
          </a:p>
          <a:p>
            <a:r>
              <a:rPr lang="en-IN" altLang="en-US"/>
              <a:t>Puducherry  Puducherry        22268          901357           2.0</a:t>
            </a:r>
            <a:endParaRPr lang="en-IN" altLang="en-US"/>
          </a:p>
          <a:p>
            <a:r>
              <a:rPr lang="en-IN" altLang="en-US"/>
              <a:t>Banswara     Rajasthan        34404         1698244           2.0</a:t>
            </a:r>
            <a:endParaRPr lang="en-IN" altLang="en-US"/>
          </a:p>
          <a:p>
            <a:r>
              <a:rPr lang="en-IN" altLang="en-US"/>
              <a:t>Khunti       Jharkhand        23816         1111856           2.0</a:t>
            </a:r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party wise analysis 2014</a:t>
            </a:r>
            <a:endParaRPr lang="en-IN" altLang="en-US"/>
          </a:p>
          <a:p>
            <a:r>
              <a:rPr lang="en-IN" altLang="en-US"/>
              <a:t>party wise vote split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non party analysis 2014:</a:t>
            </a:r>
            <a:endParaRPr lang="en-IN" altLang="en-US"/>
          </a:p>
          <a:p>
            <a:r>
              <a:rPr lang="en-IN" altLang="en-US"/>
              <a:t>voter turnout &amp; nota - (correlation with social parameters - gdp, gender,age distribution, employment, crime rate, poverty &amp; nutrition etc)</a:t>
            </a:r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VOTER TURNOUT RATIO = VOTED/ ELECTORS</a:t>
            </a:r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VOTER TURNOUT RATIO = VOTED/ ELECTORS</a:t>
            </a:r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state/UT	pc_name	candidate	margin</a:t>
            </a:r>
            <a:endParaRPr lang="en-IN" altLang="en-US"/>
          </a:p>
          <a:p>
            <a:r>
              <a:rPr lang="en-IN" altLang="en-US"/>
              <a:t>114	Gujarat	Navsari	C. R. Patil	689668</a:t>
            </a:r>
            <a:endParaRPr lang="en-IN" altLang="en-US"/>
          </a:p>
          <a:p>
            <a:r>
              <a:rPr lang="en-IN" altLang="en-US"/>
              <a:t>129	Haryana	Karnal	Sanjay Bhatia	656142</a:t>
            </a:r>
            <a:endParaRPr lang="en-IN" altLang="en-US"/>
          </a:p>
          <a:p>
            <a:r>
              <a:rPr lang="en-IN" altLang="en-US"/>
              <a:t>126	Haryana	Faridabad	KRISHAN PAL	638239</a:t>
            </a:r>
            <a:endParaRPr lang="en-IN" altLang="en-US"/>
          </a:p>
          <a:p>
            <a:r>
              <a:rPr lang="en-IN" altLang="en-US"/>
              <a:t>337	Rajasthan	Bhilwara	SUBHASH CHANDRA BAHERIA	612000</a:t>
            </a:r>
            <a:endParaRPr lang="en-IN" altLang="en-US"/>
          </a:p>
          <a:p>
            <a:r>
              <a:rPr lang="en-IN" altLang="en-US"/>
              <a:t>122	Gujarat	Vadodara	RANJANBEN BHATT	589177</a:t>
            </a:r>
            <a:endParaRPr lang="en-I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                            state  total_votes  total_electors  nota_percent</a:t>
            </a:r>
            <a:endParaRPr lang="en-IN" altLang="en-US"/>
          </a:p>
          <a:p>
            <a:r>
              <a:rPr lang="en-IN" altLang="en-US"/>
              <a:t>pc_name                                                                     </a:t>
            </a:r>
            <a:endParaRPr lang="en-IN" altLang="en-US"/>
          </a:p>
          <a:p>
            <a:r>
              <a:rPr lang="en-IN" altLang="en-US"/>
              <a:t>Aruku              Andhra Pradesh        47977         1451418           3.0</a:t>
            </a:r>
            <a:endParaRPr lang="en-IN" altLang="en-US"/>
          </a:p>
          <a:p>
            <a:r>
              <a:rPr lang="en-IN" altLang="en-US"/>
              <a:t>BASTAR               Chhattisgarh        41667         1379122           3.0</a:t>
            </a:r>
            <a:endParaRPr lang="en-IN" altLang="en-US"/>
          </a:p>
          <a:p>
            <a:r>
              <a:rPr lang="en-IN" altLang="en-US"/>
              <a:t>Nabarangpur                Odisha        44582         1461004           3.0</a:t>
            </a:r>
            <a:endParaRPr lang="en-IN" altLang="en-US"/>
          </a:p>
          <a:p>
            <a:r>
              <a:rPr lang="en-IN" altLang="en-US"/>
              <a:t>Paschim Champaran           Bihar        45699         1633824           2.0</a:t>
            </a:r>
            <a:endParaRPr lang="en-IN" altLang="en-US"/>
          </a:p>
          <a:p>
            <a:r>
              <a:rPr lang="en-IN" altLang="en-US"/>
              <a:t>Koraput                    Odisha        36561         1434384           2.0                                                         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party wise analysis 2014</a:t>
            </a:r>
            <a:endParaRPr lang="en-IN" altLang="en-US"/>
          </a:p>
          <a:p>
            <a:r>
              <a:rPr lang="en-IN" altLang="en-US"/>
              <a:t>party wise vote split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I begin this presentation building context on how enormous Indian democracy is and how challenging it is for both Election Commission and the parties in participation.</a:t>
            </a:r>
            <a:endParaRPr lang="en-IN" altLang="en-US"/>
          </a:p>
          <a:p>
            <a:r>
              <a:rPr lang="en-IN" altLang="en-US"/>
              <a:t>Then, I presnt my analysis on poll results of 2014, 2019 after which I draw comparisons and make inferences. Finally, I end with recommendations to ECI if I find any. Here, we go.</a:t>
            </a:r>
            <a:endParaRPr lang="en-I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non party analysis 2014:</a:t>
            </a:r>
            <a:endParaRPr lang="en-IN" altLang="en-US"/>
          </a:p>
          <a:p>
            <a:r>
              <a:rPr lang="en-IN" altLang="en-US"/>
              <a:t>voter turnout &amp; nota - (correlation with social parameters - gdp, gender,age distribution, employment, crime rate, poverty &amp; nutrition etc)</a:t>
            </a:r>
            <a:endParaRPr lang="en-I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non party analysis 2014:</a:t>
            </a:r>
            <a:endParaRPr lang="en-IN" altLang="en-US"/>
          </a:p>
          <a:p>
            <a:r>
              <a:rPr lang="en-IN" altLang="en-US"/>
              <a:t>voter turnout &amp; nota - (correlation with social parameters - gdp, gender,age distribution, employment, crime rate, poverty &amp; nutrition etc)</a:t>
            </a:r>
            <a:endParaRPr lang="en-I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	state	pc_name	party_14	votepercent_14	party_19	votepercent_19</a:t>
            </a:r>
            <a:endParaRPr lang="en-IN" altLang="en-US"/>
          </a:p>
          <a:p>
            <a:r>
              <a:rPr lang="en-IN" altLang="en-US"/>
              <a:t>193	Kerala	Wayanad	INC	30.18	INC	51.95</a:t>
            </a:r>
            <a:endParaRPr lang="en-IN" altLang="en-US"/>
          </a:p>
          <a:p>
            <a:r>
              <a:rPr lang="en-IN" altLang="en-US"/>
              <a:t>205	Madhya Pradesh	HOSHANGABAD	BJP	42.67	BJP	51.46</a:t>
            </a:r>
            <a:endParaRPr lang="en-IN" altLang="en-US"/>
          </a:p>
          <a:p>
            <a:r>
              <a:rPr lang="en-IN" altLang="en-US"/>
              <a:t>123	Himachal Pradesh	Kangra	BJP	36.24	BJP	50.81</a:t>
            </a:r>
            <a:endParaRPr lang="en-IN" altLang="en-US"/>
          </a:p>
          <a:p>
            <a:r>
              <a:rPr lang="en-IN" altLang="en-US"/>
              <a:t>173	Karnataka	Uttara Kannada	BJP	37.70	BJP	50.50</a:t>
            </a:r>
            <a:endParaRPr lang="en-IN" altLang="en-US"/>
          </a:p>
          <a:p>
            <a:r>
              <a:rPr lang="en-IN" altLang="en-US"/>
              <a:t>124	Himachal Pradesh	Mandi	BJP	31.54	BJP	50.50</a:t>
            </a:r>
            <a:endParaRPr lang="en-I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	West Bengal	Alipurduars	AITC	24.64	BJP	45.55	20.91</a:t>
            </a:r>
            <a:endParaRPr lang="en-IN" altLang="en-US"/>
          </a:p>
          <a:p>
            <a:r>
              <a:rPr lang="en-IN" altLang="en-US"/>
              <a:t>28	Assam	Autonomous District	INC	30.35	BJP	47.91	17.56</a:t>
            </a:r>
            <a:endParaRPr lang="en-IN" altLang="en-US"/>
          </a:p>
          <a:p>
            <a:r>
              <a:rPr lang="en-IN" altLang="en-US"/>
              <a:t>285	Puducherry	Puducherry	AINRC	28.38	INC	45.71	17.33</a:t>
            </a:r>
            <a:endParaRPr lang="en-IN" altLang="en-US"/>
          </a:p>
          <a:p>
            <a:r>
              <a:rPr lang="en-IN" altLang="en-US"/>
              <a:t>337	Tamil Nadu	Kanniyakumari	BJP	25.41	INC	41.78	16.37</a:t>
            </a:r>
            <a:endParaRPr lang="en-IN" altLang="en-US"/>
          </a:p>
          <a:p>
            <a:r>
              <a:rPr lang="en-IN" altLang="en-US"/>
              <a:t>156	Karnataka	Chikkballapur	INC	25.61	BJP	41.24	15.63</a:t>
            </a:r>
            <a:endParaRPr lang="en-I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>
                <a:sym typeface="+mn-ea"/>
              </a:rPr>
              <a:t>                             Jharkhand	                        Kodarma	22.29	41.51	19.22</a:t>
            </a:r>
            <a:endParaRPr lang="en-IN" altLang="en-US"/>
          </a:p>
          <a:p>
            <a:r>
              <a:rPr lang="en-IN" altLang="en-US">
                <a:sym typeface="+mn-ea"/>
              </a:rPr>
              <a:t>124	Himachal Pradesh	Mandi	31.54	50.50	18.96</a:t>
            </a:r>
            <a:endParaRPr lang="en-IN" altLang="en-US"/>
          </a:p>
          <a:p>
            <a:r>
              <a:rPr lang="en-IN" altLang="en-US">
                <a:sym typeface="+mn-ea"/>
              </a:rPr>
              <a:t>113	Haryana	Bhiwani-Mahendragarh	27.45	44.53	17.08</a:t>
            </a:r>
            <a:endParaRPr lang="en-IN" altLang="en-US"/>
          </a:p>
          <a:p>
            <a:r>
              <a:rPr lang="en-IN" altLang="en-US">
                <a:sym typeface="+mn-ea"/>
              </a:rPr>
              <a:t>137	Jharkhand	Hazaribagh         	26.79	43.71	16.92</a:t>
            </a:r>
            <a:endParaRPr lang="en-IN" altLang="en-US"/>
          </a:p>
          <a:p>
            <a:r>
              <a:rPr lang="en-IN" altLang="en-US">
                <a:sym typeface="+mn-ea"/>
              </a:rPr>
              <a:t>208	Madhya Pradesh 	KHAJURAHO	27.89	44.03	16.14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>
                <a:sym typeface="+mn-ea"/>
              </a:rPr>
              <a:t>                            Telangana	Secundrabad	23.14	19.55	-3.59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236	Maharashtra	Gadchiroli-Chimur	36.50	32.88	-3.62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443	Uttar Pradesh	Muzaffarnagar	41.13	33.79	-7.34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264	Maharashtra	Sangli	37.08	28.14	-8.94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83	Daman &amp; Diu	Daman &amp; diu	41.99	30.88	-11.11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>
                <a:sym typeface="+mn-ea"/>
              </a:rPr>
              <a:t>                Kerala	Wayanad	30.18	51.95	21.77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34	Assam	Kaliabor	30.42	45.31	14.89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274	Meghalaya	Shillong	21.35	35.04	13.69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178	Kerala	Ernakulam	30.60	39.43	8.83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190	Kerala	Thiruvananthapuram	23.40	30.34	6.94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>
                <a:sym typeface="+mn-ea"/>
              </a:rPr>
              <a:t>                             Madhya Pradesh	CHHINDWARA	39.92	38.77	-1.15</a:t>
            </a:r>
            <a:endParaRPr lang="en-IN" altLang="en-US">
              <a:sym typeface="+mn-ea"/>
            </a:endParaRPr>
          </a:p>
          <a:p>
            <a:r>
              <a:rPr lang="en-IN" altLang="en-US"/>
              <a:t>448	Uttar Pradesh	Rae Bareli	33.01	31.42	-1.59</a:t>
            </a:r>
            <a:endParaRPr lang="en-IN" altLang="en-US"/>
          </a:p>
          <a:p>
            <a:r>
              <a:rPr lang="en-IN" altLang="en-US"/>
              <a:t>286	Punjab	Amritsar	32.69	29.51	-3.18</a:t>
            </a:r>
            <a:endParaRPr lang="en-IN" altLang="en-US"/>
          </a:p>
          <a:p>
            <a:r>
              <a:rPr lang="en-IN" altLang="en-US"/>
              <a:t>469	West Bengal	Baharampur	40.14	36.08	-4.06</a:t>
            </a:r>
            <a:endParaRPr lang="en-IN" altLang="en-US"/>
          </a:p>
          <a:p>
            <a:r>
              <a:rPr lang="en-IN" altLang="en-US"/>
              <a:t>59	Bihar	Kishanganj	34.29	22.11	-12.18</a:t>
            </a:r>
            <a:endParaRPr lang="en-I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LET’S NOW FOCUS ON TWO PRIMARY NATIONAL PARTIES AND COMPARE THEIR PERFORMANCE IN 2014 &amp; 2019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in 2014, there are 511 constituencies and in 2019, there are 543. </a:t>
            </a:r>
            <a:endParaRPr lang="en-IN" altLang="en-US"/>
          </a:p>
          <a:p>
            <a:r>
              <a:rPr lang="en-IN" altLang="en-US"/>
              <a:t>the problem is that data related to constituencies in odisha (21), chattisgarh (11) are missing in 2014 data, so 543-32 = 511</a:t>
            </a:r>
            <a:endParaRPr lang="en-IN" altLang="en-US"/>
          </a:p>
          <a:p>
            <a:r>
              <a:rPr lang="en-IN" altLang="en-US"/>
              <a:t>uts have 1 pc except delhi,	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>
                <a:sym typeface="+mn-ea"/>
              </a:rPr>
              <a:t>Notice that range or difference between largest &amp; smallest constituency is</a:t>
            </a:r>
            <a:endParaRPr lang="en-IN" altLang="en-US"/>
          </a:p>
          <a:p>
            <a:r>
              <a:rPr lang="en-IN" altLang="en-US"/>
              <a:t>in 2014 among constituencies in top 5 electoral roll stands 4th is NCT OF Delhi  NORTH WEST DELHI       2194343.0.</a:t>
            </a:r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display the table in previous 2 slides on indian map. can also add details like area or population</a:t>
            </a:r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non party analysis 2014:</a:t>
            </a:r>
            <a:endParaRPr lang="en-IN" altLang="en-US"/>
          </a:p>
          <a:p>
            <a:r>
              <a:rPr lang="en-IN" altLang="en-US"/>
              <a:t>voter turnout &amp; nota - (correlation with social parameters - gdp, gender,age distribution, employment, crime rate, poverty &amp; nutrition etc)</a:t>
            </a:r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VOTER TURNOUT RATIO = VOTED/ ELECTORS</a:t>
            </a:r>
            <a:endParaRPr lang="en-IN" altLang="en-US"/>
          </a:p>
          <a:p>
            <a:r>
              <a:rPr lang="en-IN" altLang="en-US"/>
              <a:t>J&amp;K</a:t>
            </a:r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IN" altLang="en-US"/>
              <a:t>VOTER TURNOUT RATIO = VOTED/ ELECTORS</a:t>
            </a:r>
            <a:endParaRPr lang="en-IN" altLang="en-US"/>
          </a:p>
          <a:p>
            <a:r>
              <a:rPr lang="en-IN" altLang="en-US"/>
              <a:t>J&amp;K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9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0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5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6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7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8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56920" y="2362835"/>
            <a:ext cx="10678160" cy="21088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I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F6513"/>
                </a:solidFill>
                <a:effectLst/>
              </a:rPr>
              <a:t>INDIAN ELECTION ANALYSIS</a:t>
            </a:r>
            <a:endParaRPr lang="en-I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DF6513"/>
              </a:solidFill>
              <a:effectLst/>
            </a:endParaRPr>
          </a:p>
          <a:p>
            <a:pPr algn="ctr"/>
            <a:r>
              <a:rPr lang="en-I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F6513"/>
                </a:solidFill>
                <a:effectLst/>
              </a:rPr>
              <a:t>(2014 &amp; 2019)</a:t>
            </a:r>
            <a:endParaRPr lang="en-I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DF6513"/>
              </a:soli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TOP 5 CANDIDATES BY WINNING MARGIN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228600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CANDIDATE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MARGIN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NARENDRA MODI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VADODARA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GUJARAT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570128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VIJAY KUMAR SINGH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GHAZIABAD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UTTAR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567260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C.R. PATIL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NAVSARI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GUJARAT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558116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RAMCHARAN BOHRA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JAIPUR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RAJASTHAN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539345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DARSHANA VIKRAM JARDOSH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SURAT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GUJARAT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533190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TOP 5 CONSTITUENCIES BY NOTA PERCENT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896235" y="235458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NOTA PERENT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TURA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MEGHALAYA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NILGRIS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TAMIL NADU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PUDUCHERRY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PUDUCHEERY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BANSWARA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RAJASTHAN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KHUNTI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JHARKHAND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4895" y="163195"/>
            <a:ext cx="9994900" cy="6851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ln>
                  <a:noFill/>
                </a:ln>
                <a:solidFill>
                  <a:srgbClr val="DF651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NATIONAL LEVEL VOTE SPLIT BETWEEEN PARTIES IN 2014</a:t>
            </a:r>
            <a:endParaRPr lang="en-IN" altLang="en-US">
              <a:ln>
                <a:noFill/>
              </a:ln>
              <a:solidFill>
                <a:srgbClr val="DF651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Screenshot (5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071245"/>
            <a:ext cx="7105650" cy="47148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4895" y="163195"/>
            <a:ext cx="9994900" cy="6851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ln>
                  <a:noFill/>
                </a:ln>
                <a:solidFill>
                  <a:srgbClr val="DF651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 LEVEL VOTE SPLIT BETWEEEN PARTIES IN 2014</a:t>
            </a:r>
            <a:endParaRPr lang="en-IN" altLang="en-US">
              <a:ln>
                <a:noFill/>
              </a:ln>
              <a:solidFill>
                <a:srgbClr val="DF651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2014statelevelvotespl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" y="1027430"/>
            <a:ext cx="10008870" cy="53600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652395" y="3183255"/>
            <a:ext cx="6482715" cy="12172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 ELECTION ANALYSIS</a:t>
            </a:r>
            <a:endParaRPr lang="en-I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CONSTITUENCIES BY VOTER TURNOUT RATIO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0075" y="2070735"/>
          <a:ext cx="5091430" cy="428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70"/>
                <a:gridCol w="1686560"/>
                <a:gridCol w="1612900"/>
              </a:tblGrid>
              <a:tr h="77533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TOP 5 CONSTITUENCIES IN 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763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Dhubri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Assam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90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Bishnupur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West Bengal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Ongole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Andhra Pradesh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86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9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Narasaraopet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Andhra Pradesh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Bapatla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Andhra Pradesh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376035" y="2012950"/>
          <a:ext cx="4845050" cy="43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70"/>
                <a:gridCol w="1638935"/>
                <a:gridCol w="1566545"/>
              </a:tblGrid>
              <a:tr h="91757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ym typeface="Arial" panose="020B0604020202020204" pitchFamily="34" charset="0"/>
                        </a:rPr>
                        <a:t>BOTTOM 5 CONSTITUENCIES BY </a:t>
                      </a:r>
                      <a:r>
                        <a:rPr lang="en-IN" altLang="en-US" sz="1800">
                          <a:sym typeface="+mn-ea"/>
                        </a:rPr>
                        <a:t>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Anantnag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Srinagar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Baramulla 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 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34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678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Hyderabad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Telangana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44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Patna Sahib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Bihar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STATES BY VOTER TURNOUT RATIO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0075" y="2070735"/>
          <a:ext cx="5106670" cy="41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55"/>
                <a:gridCol w="2418715"/>
              </a:tblGrid>
              <a:tr h="79629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TOP 5 STATES IN 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LAKSHADWEEP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85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63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MANIPUR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82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65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NAGALAND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63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TRIPURA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WEST BENGAL         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567170" y="2070735"/>
          <a:ext cx="4570095" cy="417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233295"/>
              </a:tblGrid>
              <a:tr h="69151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ym typeface="Arial" panose="020B0604020202020204" pitchFamily="34" charset="0"/>
                        </a:rPr>
                        <a:t>BOTTOM 5 STATES BY </a:t>
                      </a:r>
                      <a:r>
                        <a:rPr lang="en-IN" altLang="en-US" sz="1800">
                          <a:sym typeface="+mn-ea"/>
                        </a:rPr>
                        <a:t>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44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27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BIHAR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57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25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UTTAR PRADESH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59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690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NCT OF DELHI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60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27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MAHARASTRA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60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TOP 5 CANDIDATES BY WINNING MARGIN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2286000"/>
          <a:ext cx="853186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CANDIDATE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MARGIN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C.R. PATIL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NAVSARI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GUJARAT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689668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SANJAY BHATIA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KARNAL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HARYANA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656142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KRISHNA PAL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FARIABAD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HARYANA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638239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SUBASH CHANDRA BAHERIA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BHILWARA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RAJASTHAN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612000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RANJANBEN BHATT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VADODDARA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GUJARAT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589177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TOP 5 CONSTITUENCIES BY NOTA PERCENT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896235" y="235458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NOTA PERENT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ARUKU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ANDHRA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BASTAR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CHHATTISGARH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NABARANGPUR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ODISHA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PASCHIM CHAMPARAN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BIHAR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KORATPUR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ODISHA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4895" y="163195"/>
            <a:ext cx="9994900" cy="6851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ln>
                  <a:noFill/>
                </a:ln>
                <a:solidFill>
                  <a:srgbClr val="DF651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NATIONAL LEVEL VOTE SPLIT BETWEEEN PARTIES IN 2019</a:t>
            </a:r>
            <a:endParaRPr lang="en-IN" altLang="en-US">
              <a:ln>
                <a:noFill/>
              </a:ln>
              <a:solidFill>
                <a:srgbClr val="DF651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Screenshot (5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45" y="1166495"/>
            <a:ext cx="6848475" cy="4524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000">
                <a:solidFill>
                  <a:schemeClr val="bg1"/>
                </a:solidFill>
              </a:rPr>
              <a:t>ANALYSIS FLOW</a:t>
            </a:r>
            <a:endParaRPr lang="en-IN" alt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</a:rPr>
              <a:t>OVERVIEW (PLAYGROUND)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2014 ELECTION ANALYSIS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2019 ELECTION ANALYSIS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COMPARISON OF 2014 &amp; 2019 RESULTS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CONCLUSIONS &amp; RECOMMENDATIONS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64895" y="163195"/>
            <a:ext cx="9994900" cy="6851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ln>
                  <a:noFill/>
                </a:ln>
                <a:solidFill>
                  <a:srgbClr val="DF651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 LEVEL VOTE SPLIT BETWEEEN PARTIES IN 2019</a:t>
            </a:r>
            <a:endParaRPr lang="en-IN" altLang="en-US">
              <a:ln>
                <a:noFill/>
              </a:ln>
              <a:solidFill>
                <a:srgbClr val="DF651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Screenshot (5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996315"/>
            <a:ext cx="9896475" cy="56368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315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47433" y="2310765"/>
            <a:ext cx="10097135" cy="335978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BETWEEN 2014 &amp; 2019 POLLS</a:t>
            </a:r>
            <a:endParaRPr lang="en-I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68" y="1681163"/>
            <a:ext cx="5157787" cy="823912"/>
          </a:xfrm>
          <a:ln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F6513"/>
                </a:solidFill>
                <a:effectLst/>
              </a:rPr>
              <a:t>2014</a:t>
            </a:r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rgbClr val="DF6513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060950" cy="3684905"/>
          </a:xfrm>
        </p:spPr>
        <p:txBody>
          <a:bodyPr/>
          <a:p>
            <a:r>
              <a:rPr lang="en-IN" altLang="en-US">
                <a:solidFill>
                  <a:schemeClr val="bg1"/>
                </a:solidFill>
              </a:rPr>
              <a:t>overall vote percent 66.45%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nota percent  1.05%	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BJP won the mandate with 271 (53%) seats and 31% vote share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INC is second with 43 (8%) seats and 19% vote share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accent2"/>
                </a:solidFill>
              </a:rPr>
              <a:t>2019</a:t>
            </a:r>
            <a:endParaRPr lang="en-IN" altLang="en-US">
              <a:solidFill>
                <a:schemeClr val="accent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259705" cy="3559810"/>
          </a:xfrm>
        </p:spPr>
        <p:txBody>
          <a:bodyPr/>
          <a:p>
            <a:r>
              <a:rPr lang="en-IN" altLang="en-US">
                <a:solidFill>
                  <a:schemeClr val="bg1"/>
                </a:solidFill>
              </a:rPr>
              <a:t>overall vote percent 67.73% 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nota percent 1.06%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BJP won the mandate with 303(59%) seats and 37% vote share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INC stands second with 52(10%) seats and 19% vote share.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2210" y="285115"/>
            <a:ext cx="9527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00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ABSOLUTE NUMBERS</a:t>
            </a:r>
            <a:endParaRPr lang="en-IN" altLang="en-US" sz="4000">
              <a:ln w="22225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72210" y="285115"/>
            <a:ext cx="9527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00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RELATIVE NUMBERS - RETAINED</a:t>
            </a:r>
            <a:endParaRPr lang="en-IN" altLang="en-US" sz="4000">
              <a:ln w="22225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1758315" y="1642745"/>
          <a:ext cx="8746490" cy="329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410"/>
                <a:gridCol w="2259330"/>
                <a:gridCol w="969645"/>
                <a:gridCol w="1124585"/>
                <a:gridCol w="1112520"/>
                <a:gridCol w="1143000"/>
              </a:tblGrid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PARTY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+/-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WAYANAD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KERALA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30.18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51.95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+21.77</a:t>
                      </a:r>
                      <a:endParaRPr lang="en-I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HOSHANGABAD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MADHYA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42.67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51.46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+8.79</a:t>
                      </a:r>
                      <a:endParaRPr lang="en-I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KANGRA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HIMACHAL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36.24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50.81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+14.57</a:t>
                      </a:r>
                      <a:endParaRPr lang="en-IN" altLang="en-US"/>
                    </a:p>
                  </a:txBody>
                  <a:tcPr/>
                </a:tc>
              </a:tr>
              <a:tr h="854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UTTARA KANNADA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KARNATAKA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37.70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50.50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+12.80</a:t>
                      </a:r>
                      <a:endParaRPr lang="en-I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MANDI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HIMACHAL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31.54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50.50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+18.96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72210" y="285115"/>
            <a:ext cx="95275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00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RELATIVE NUMBERS - LOST</a:t>
            </a:r>
            <a:endParaRPr lang="en-IN" altLang="en-US" sz="4000">
              <a:ln w="22225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1758315" y="1642745"/>
          <a:ext cx="8746490" cy="375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18"/>
                <a:gridCol w="2004381"/>
                <a:gridCol w="860227"/>
                <a:gridCol w="997684"/>
                <a:gridCol w="986980"/>
                <a:gridCol w="986980"/>
                <a:gridCol w="1014020"/>
              </a:tblGrid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PARTY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PARTY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+/-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ALIPURDUARS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WEST BENGAL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AITC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24.64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45.55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+20.91</a:t>
                      </a:r>
                      <a:endParaRPr lang="en-I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AUTONOMOUS DISTRICT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ASSAM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30.35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47.91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17.56</a:t>
                      </a:r>
                      <a:endParaRPr lang="en-I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PUDUCHERRY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PUDUCHERRY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AINRC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28.38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45.71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+17.33</a:t>
                      </a:r>
                      <a:endParaRPr lang="en-IN" altLang="en-US"/>
                    </a:p>
                  </a:txBody>
                  <a:tcPr/>
                </a:tc>
              </a:tr>
              <a:tr h="854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KANYAKUMARI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TAMIL NADU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25.41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41.78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+16.37</a:t>
                      </a:r>
                      <a:endParaRPr lang="en-IN" altLang="en-US"/>
                    </a:p>
                  </a:txBody>
                  <a:tcPr/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CHIKKBALLAPUR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KARNATAKA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INC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25.61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BJP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41.24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+15.63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Content Placeholder 1"/>
          <p:cNvGraphicFramePr/>
          <p:nvPr>
            <p:ph idx="1"/>
          </p:nvPr>
        </p:nvGraphicFramePr>
        <p:xfrm>
          <a:off x="1758315" y="1134745"/>
          <a:ext cx="8161020" cy="483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50"/>
                <a:gridCol w="2413000"/>
                <a:gridCol w="1292225"/>
                <a:gridCol w="1167130"/>
                <a:gridCol w="1199515"/>
              </a:tblGrid>
              <a:tr h="695325"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TOP 5 CONSTITUENCIES WHERE BJP INCREASED ITS VOTE SHARE IN 2019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GAIN</a:t>
                      </a:r>
                      <a:endParaRPr lang="en-IN" alt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KODARMA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JHARKHAND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22.29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41.51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+19.22</a:t>
                      </a:r>
                      <a:endParaRPr lang="en-IN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MANDI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HIMACHAL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31.54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50.50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+18.96</a:t>
                      </a:r>
                      <a:endParaRPr lang="en-IN" altLang="en-US"/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BHIWANI-MAHENDRAGARH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HARYANA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27.45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44.53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+17.08</a:t>
                      </a:r>
                      <a:endParaRPr lang="en-IN" altLang="en-US"/>
                    </a:p>
                  </a:txBody>
                  <a:tcPr/>
                </a:tc>
              </a:tr>
              <a:tr h="929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HAZARIBAGH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JHARKHAND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26.79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43.71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+16.92</a:t>
                      </a:r>
                      <a:endParaRPr lang="en-IN" altLang="en-US"/>
                    </a:p>
                  </a:txBody>
                  <a:tcPr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KHAJURAHO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MADHYA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27.89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44.03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+16.14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Content Placeholder 1"/>
          <p:cNvGraphicFramePr/>
          <p:nvPr>
            <p:ph idx="1"/>
          </p:nvPr>
        </p:nvGraphicFramePr>
        <p:xfrm>
          <a:off x="1758315" y="1134745"/>
          <a:ext cx="8161020" cy="483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50"/>
                <a:gridCol w="2413000"/>
                <a:gridCol w="1292225"/>
                <a:gridCol w="1167130"/>
                <a:gridCol w="1199515"/>
              </a:tblGrid>
              <a:tr h="695325"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TOP 5 CONSTITUENCIES WHERE BJP LOST ITS VOTE SHARE IN 2019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GAIN</a:t>
                      </a:r>
                      <a:endParaRPr lang="en-IN" alt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DAMAN &amp; DIU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DAMAN &amp; DIU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41.99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30.88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-11.11</a:t>
                      </a:r>
                      <a:endParaRPr lang="en-IN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SANGLI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MAHARASTRA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37.08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28.14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-8.94</a:t>
                      </a:r>
                      <a:endParaRPr lang="en-IN" altLang="en-US"/>
                    </a:p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MUZAFFARNAGAR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UTTAR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41.13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33.79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-7.34</a:t>
                      </a:r>
                      <a:endParaRPr lang="en-IN" altLang="en-US"/>
                    </a:p>
                  </a:txBody>
                  <a:tcPr/>
                </a:tc>
              </a:tr>
              <a:tr h="929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GADCHORLI-CHIMUR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MAHARASTRA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36.50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32.88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-3.62</a:t>
                      </a:r>
                      <a:endParaRPr lang="en-IN" altLang="en-US"/>
                    </a:p>
                  </a:txBody>
                  <a:tcPr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SECUNDRABAD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TELANGANA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23.14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19.55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-3.59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Content Placeholder 1"/>
          <p:cNvGraphicFramePr/>
          <p:nvPr>
            <p:ph idx="1"/>
          </p:nvPr>
        </p:nvGraphicFramePr>
        <p:xfrm>
          <a:off x="1758315" y="1134745"/>
          <a:ext cx="8161020" cy="483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460"/>
                <a:gridCol w="1456690"/>
                <a:gridCol w="1292225"/>
                <a:gridCol w="1167130"/>
                <a:gridCol w="1199515"/>
              </a:tblGrid>
              <a:tr h="695325"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TOP 5 CONSTITUENCIES WHERE INC GAINED ITS VOTE SHARE IN 2019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GAIN</a:t>
                      </a:r>
                      <a:endParaRPr lang="en-IN" alt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WAYANAD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KERALA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30.18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51.95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+21.77</a:t>
                      </a:r>
                      <a:endParaRPr lang="en-IN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KALIABOR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ASSAM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30.42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45.31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+14.89</a:t>
                      </a:r>
                      <a:endParaRPr lang="en-IN" altLang="en-US"/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SHILLONG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MEGHALAYA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21.35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35.04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+13.69</a:t>
                      </a:r>
                      <a:endParaRPr lang="en-IN" altLang="en-US"/>
                    </a:p>
                  </a:txBody>
                  <a:tcPr/>
                </a:tc>
              </a:tr>
              <a:tr h="929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ERNAKULAM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KERALA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30.60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39.43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+8.83</a:t>
                      </a:r>
                      <a:endParaRPr lang="en-IN" altLang="en-US"/>
                    </a:p>
                  </a:txBody>
                  <a:tcPr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THIRUVANANTHAPURAM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KERALA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23.40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30.34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+6.94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Content Placeholder 1"/>
          <p:cNvGraphicFramePr/>
          <p:nvPr>
            <p:ph idx="1"/>
          </p:nvPr>
        </p:nvGraphicFramePr>
        <p:xfrm>
          <a:off x="1758315" y="1134745"/>
          <a:ext cx="8161020" cy="483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50"/>
                <a:gridCol w="2413000"/>
                <a:gridCol w="1292225"/>
                <a:gridCol w="1167130"/>
                <a:gridCol w="1199515"/>
              </a:tblGrid>
              <a:tr h="695325">
                <a:tc gridSpan="5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TOP 5 CONSTITUENCIES WHERE INC LOST ITS VOTE SHARE IN 2019</a:t>
                      </a:r>
                      <a:endParaRPr lang="en-I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VOTE%19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GAIN</a:t>
                      </a:r>
                      <a:endParaRPr lang="en-IN" altLang="en-US"/>
                    </a:p>
                  </a:txBody>
                  <a:tcPr/>
                </a:tc>
              </a:tr>
              <a:tr h="530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KISHANGANJ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BIHAR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34.29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22.11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-12.18</a:t>
                      </a:r>
                      <a:endParaRPr lang="en-IN" altLang="en-US"/>
                    </a:p>
                  </a:txBody>
                  <a:tcPr/>
                </a:tc>
              </a:tr>
              <a:tr h="716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BAHARAMPUR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WEST BENGAL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40.14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36.08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-4.06</a:t>
                      </a:r>
                      <a:endParaRPr lang="en-IN" altLang="en-US"/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AMRITSAR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PUNJAB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32.69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29.51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-3.18</a:t>
                      </a:r>
                      <a:endParaRPr lang="en-IN" altLang="en-US"/>
                    </a:p>
                  </a:txBody>
                  <a:tcPr/>
                </a:tc>
              </a:tr>
              <a:tr h="9290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RAE BARELI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UTTAR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33.01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31.42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-1.59</a:t>
                      </a:r>
                      <a:endParaRPr lang="en-IN" altLang="en-US"/>
                    </a:p>
                  </a:txBody>
                  <a:tcPr/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CHHINDWARA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MADHYA PRADESH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39.92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38.77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-1.15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b="1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CONCLUSIONS &amp; RECOMMENDATIONS</a:t>
            </a:r>
            <a:endParaRPr lang="en-IN" altLang="en-US" b="1">
              <a:ln w="22225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olidFill>
                  <a:schemeClr val="bg1"/>
                </a:solidFill>
              </a:rPr>
              <a:t>Efforts to create awareness and inclusivity in Jammu &amp; Kashmir are strongly recommended.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Correlation between largely amassed states and poor voter turnout ratio needs to be assessed.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Urban cities appearing in bottom 5 positions in voter turnout ratio is a concern 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Strengthening NOTA might increase voter turnout ratio</a:t>
            </a:r>
            <a:endParaRPr lang="en-I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THE PLAYGROUND</a:t>
            </a:r>
            <a:endParaRPr lang="en-IN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6260"/>
            <a:ext cx="10515600" cy="4351338"/>
          </a:xfrm>
        </p:spPr>
        <p:txBody>
          <a:bodyPr/>
          <a:p>
            <a:r>
              <a:rPr lang="en-IN" altLang="en-US">
                <a:solidFill>
                  <a:schemeClr val="bg1"/>
                </a:solidFill>
              </a:rPr>
              <a:t>India has 28 states &amp; 7 Union Territories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128395" y="2763520"/>
          <a:ext cx="4323080" cy="3414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95"/>
                <a:gridCol w="1975485"/>
              </a:tblGrid>
              <a:tr h="65024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STATES WITH HIGHEST CONSTITUENCIES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CONSTITUENCIES</a:t>
                      </a:r>
                      <a:endParaRPr lang="en-I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80</a:t>
                      </a:r>
                      <a:endParaRPr lang="en-IN" alt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Maharastra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48</a:t>
                      </a:r>
                      <a:endParaRPr lang="en-I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West Bengal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42</a:t>
                      </a:r>
                      <a:endParaRPr lang="en-IN" alt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Bihar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40</a:t>
                      </a:r>
                      <a:endParaRPr lang="en-I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Tamil Nadu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39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788785" y="2764155"/>
          <a:ext cx="421132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285"/>
                <a:gridCol w="2058035"/>
              </a:tblGrid>
              <a:tr h="48768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STATES WITH LEAST CONSTITUENCIES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CONSTITUENCIES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Mizoram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Nagaland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Sikkim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Meghalaya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Goa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1128395" y="2763520"/>
          <a:ext cx="4323080" cy="3414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595"/>
                <a:gridCol w="1975485"/>
              </a:tblGrid>
              <a:tr h="65024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STATES WITH HIGHEST CONSTITUENCIES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CONSTITUENCIES</a:t>
                      </a:r>
                      <a:endParaRPr lang="en-I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1368</a:t>
                      </a:r>
                      <a:endParaRPr lang="en-IN" alt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Maharastra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945</a:t>
                      </a:r>
                      <a:endParaRPr lang="en-I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Tamil Nadu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884</a:t>
                      </a:r>
                      <a:endParaRPr lang="en-IN" altLang="en-US"/>
                    </a:p>
                  </a:txBody>
                  <a:tcPr/>
                </a:tc>
              </a:tr>
              <a:tr h="4603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Bihar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647</a:t>
                      </a:r>
                      <a:endParaRPr lang="en-IN" altLang="en-US"/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West Bengal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514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081405" y="2763520"/>
          <a:ext cx="437007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995"/>
                <a:gridCol w="1997075"/>
              </a:tblGrid>
              <a:tr h="54229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STATES WITH HIGHEST ELECTORAL ROLL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ELECTORAL ROLL</a:t>
                      </a:r>
                      <a:endParaRPr lang="en-IN" altLang="en-US"/>
                    </a:p>
                  </a:txBody>
                  <a:tcPr/>
                </a:tc>
              </a:tr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138810557</a:t>
                      </a:r>
                      <a:endParaRPr lang="en-IN" altLang="en-US"/>
                    </a:p>
                  </a:txBody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Maharastra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80798823</a:t>
                      </a:r>
                      <a:endParaRPr lang="en-I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Bihar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63800160</a:t>
                      </a:r>
                      <a:endParaRPr lang="en-I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West Bengal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62833113</a:t>
                      </a:r>
                      <a:endParaRPr lang="en-IN" altLang="en-US"/>
                    </a:p>
                  </a:txBody>
                  <a:tcPr/>
                </a:tc>
              </a:tr>
              <a:tr h="5772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Tamil Nadu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55114867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788785" y="2764155"/>
          <a:ext cx="421132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285"/>
                <a:gridCol w="2058035"/>
              </a:tblGrid>
              <a:tr h="48768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STATES WITH LEAST CONSTITUENCIES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CONSTITUENCIES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Mizoram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Nagaland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Daman &amp; Diu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Lakshadweep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  <a:endParaRPr lang="en-IN" alt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Sikkim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6788150" y="2764790"/>
          <a:ext cx="4211955" cy="341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270"/>
                <a:gridCol w="1924685"/>
              </a:tblGrid>
              <a:tr h="53213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STATES WITH LEAST </a:t>
                      </a:r>
                      <a:r>
                        <a:rPr lang="en-IN" altLang="en-US" sz="1800">
                          <a:sym typeface="+mn-ea"/>
                        </a:rPr>
                        <a:t>ELECTORAL ROLL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533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ELECTORAL ROLL</a:t>
                      </a:r>
                      <a:endParaRPr lang="en-I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Lakshadweep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49922</a:t>
                      </a:r>
                      <a:endParaRPr lang="en-I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Daman &amp; Diu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111827</a:t>
                      </a:r>
                      <a:endParaRPr lang="en-IN" altLang="en-US"/>
                    </a:p>
                  </a:txBody>
                  <a:tcPr/>
                </a:tc>
              </a:tr>
              <a:tr h="532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Dadra &amp; Nagar Haveli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196597</a:t>
                      </a:r>
                      <a:endParaRPr lang="en-IN" altLang="en-US"/>
                    </a:p>
                  </a:txBody>
                  <a:tcPr/>
                </a:tc>
              </a:tr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Andaman &amp; Nicobar Islands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269360</a:t>
                      </a:r>
                      <a:endParaRPr lang="en-I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Sikkim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370770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STATES BY ELECTORAL ROLL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CONSTITUENCIES BY ELECTORAL ROLL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0075" y="2070735"/>
          <a:ext cx="5091430" cy="428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70"/>
                <a:gridCol w="1686560"/>
                <a:gridCol w="1612900"/>
              </a:tblGrid>
              <a:tr h="77533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TOP 5 CONSTITUENCIES BY ELECTORAL ROLL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763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ELECTORS_TOT</a:t>
                      </a:r>
                      <a:endParaRPr lang="en-IN" altLang="en-US"/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Malkajgiri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Telangana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cs typeface="+mn-lt"/>
                        </a:rPr>
                        <a:t>3150313</a:t>
                      </a:r>
                      <a:endParaRPr lang="en-US" sz="1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Bangalore North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Karnataka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cs typeface="+mn-lt"/>
                        </a:rPr>
                        <a:t>2849250</a:t>
                      </a:r>
                      <a:endParaRPr lang="en-US" sz="1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Ghaziabad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Uttar Pradesh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cs typeface="+mn-lt"/>
                        </a:rPr>
                        <a:t>2728978</a:t>
                      </a:r>
                      <a:endParaRPr lang="en-US" sz="1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549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Bangalore Rural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Karnataka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cs typeface="+mn-lt"/>
                        </a:rPr>
                        <a:t>2497458</a:t>
                      </a:r>
                      <a:endParaRPr lang="en-US" sz="1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C</a:t>
                      </a:r>
                      <a:r>
                        <a:rPr lang="en-IN" altLang="en-US" sz="1600" b="0">
                          <a:solidFill>
                            <a:srgbClr val="000000"/>
                          </a:solidFill>
                          <a:cs typeface="+mn-lt"/>
                        </a:rPr>
                        <a:t>hevella</a:t>
                      </a:r>
                      <a:endParaRPr lang="en-IN" alt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cs typeface="+mn-lt"/>
                        </a:rPr>
                        <a:t>Telangana</a:t>
                      </a:r>
                      <a:endParaRPr lang="en-US" sz="16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cs typeface="+mn-lt"/>
                        </a:rPr>
                        <a:t>2443112</a:t>
                      </a:r>
                      <a:endParaRPr lang="en-US" sz="18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454775" y="2080895"/>
          <a:ext cx="4766310" cy="428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550670"/>
                <a:gridCol w="1602740"/>
              </a:tblGrid>
              <a:tr h="70929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ym typeface="Arial" panose="020B0604020202020204" pitchFamily="34" charset="0"/>
                        </a:rPr>
                        <a:t>BOTTOM 5 CONSTITUENCIES BY ELECTORAL ROLL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708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ELECTORS_TOT</a:t>
                      </a:r>
                      <a:endParaRPr lang="en-IN" altLang="en-US"/>
                    </a:p>
                  </a:txBody>
                  <a:tcPr/>
                </a:tc>
              </a:tr>
              <a:tr h="54038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Lakshadweep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Lakshadweep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55189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53975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Daman &amp; Diu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Daman &amp; diu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121740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54038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Jammu &amp; Kashmir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Ladakh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179232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70866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Dadra &amp; Nagar Haveli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Dadra And Nagar Haveli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250029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540385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Andaman &amp; Nicobar Islands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Andaman &amp; Nicobar Islands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cs typeface="+mn-lt"/>
                        </a:rPr>
                        <a:t>318471</a:t>
                      </a:r>
                      <a:endParaRPr lang="en-US" sz="14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64995" y="455930"/>
            <a:ext cx="5447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bg1"/>
                </a:solidFill>
              </a:rPr>
              <a:t>india map</a:t>
            </a:r>
            <a:endParaRPr lang="en-IN" altLang="en-US" sz="2800">
              <a:solidFill>
                <a:schemeClr val="bg1"/>
              </a:solidFill>
            </a:endParaRPr>
          </a:p>
        </p:txBody>
      </p:sp>
      <p:pic>
        <p:nvPicPr>
          <p:cNvPr id="5" name="Picture 4" descr="pcsbyelectorallro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91465"/>
            <a:ext cx="8787765" cy="61626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652395" y="3183255"/>
            <a:ext cx="6482715" cy="12172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2014 ELECTION ANALYSIS</a:t>
            </a:r>
            <a:endParaRPr lang="en-I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CONSTITUENCIES BY VOTER TURNOUT RATIO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0075" y="2070735"/>
          <a:ext cx="5091430" cy="428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70"/>
                <a:gridCol w="1686560"/>
                <a:gridCol w="1612900"/>
              </a:tblGrid>
              <a:tr h="77533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TOP 5 CONSTITUENCIES IN 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763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Dhubri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Assam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88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Tamluk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West Bengal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87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Nagaland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Nagaland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87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92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Kanthi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West Bengal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49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Lakshadweep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Lakshadweep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86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376035" y="2012950"/>
          <a:ext cx="4845050" cy="43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70"/>
                <a:gridCol w="1638935"/>
                <a:gridCol w="1566545"/>
              </a:tblGrid>
              <a:tr h="917575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ym typeface="Arial" panose="020B0604020202020204" pitchFamily="34" charset="0"/>
                        </a:rPr>
                        <a:t>BOTTOM 5 CONSTITUENCIES BY </a:t>
                      </a:r>
                      <a:r>
                        <a:rPr lang="en-IN" altLang="en-US" sz="1800">
                          <a:sym typeface="+mn-ea"/>
                        </a:rPr>
                        <a:t>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678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PC_NAME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Srinagar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25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Anantnag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28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Baramulla 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 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39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678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Kalyan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Maharastra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42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17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Patna Sahib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Bihar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>
                <a:solidFill>
                  <a:schemeClr val="bg1"/>
                </a:solidFill>
              </a:rPr>
              <a:t>STATES BY VOTER TURNOUT RATIO</a:t>
            </a:r>
            <a:endParaRPr lang="en-IN" altLang="en-US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0075" y="2070735"/>
          <a:ext cx="5106670" cy="41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955"/>
                <a:gridCol w="2418715"/>
              </a:tblGrid>
              <a:tr h="79629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TOP 5 STATES IN 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784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NAGALAND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87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63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LAKSHADWEEP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86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651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TRIPURA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63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DADRA &amp; NAGAR HAVELI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800">
                          <a:sym typeface="+mn-ea"/>
                        </a:rPr>
                        <a:t>SIKKIM            </a:t>
                      </a:r>
                      <a:endParaRPr 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</a:t>
                      </a:r>
                      <a:r>
                        <a:rPr lang="en-IN" altLang="en-US" sz="18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IN" altLang="en-US" sz="18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567170" y="2070735"/>
          <a:ext cx="4570095" cy="417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233295"/>
              </a:tblGrid>
              <a:tr h="69151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>
                          <a:sym typeface="Arial" panose="020B0604020202020204" pitchFamily="34" charset="0"/>
                        </a:rPr>
                        <a:t>BOTTOM 5 STATES BY </a:t>
                      </a:r>
                      <a:r>
                        <a:rPr lang="en-IN" altLang="en-US" sz="1800">
                          <a:sym typeface="+mn-ea"/>
                        </a:rPr>
                        <a:t>VOTER TURNOUT RATIO</a:t>
                      </a:r>
                      <a:endParaRPr lang="en-IN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cPr/>
                </a:tc>
              </a:tr>
              <a:tr h="690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STATE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/>
                        <a:t>RATIO</a:t>
                      </a:r>
                      <a:endParaRPr lang="en-IN" alt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JAMMU &amp; KASHMIR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49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27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BIHAR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56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25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UTTAR PRADESH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58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690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MAHARASTRA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60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527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MIZORAM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IN" alt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61</a:t>
                      </a:r>
                      <a:endParaRPr lang="en-IN" alt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7863</Words>
  <Application>WPS Presentation</Application>
  <PresentationFormat>Widescreen</PresentationFormat>
  <Paragraphs>1217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ANALYSIS FLOW</vt:lpstr>
      <vt:lpstr>THE PLAYGROUND</vt:lpstr>
      <vt:lpstr>STATES BY ELECTORAL ROLL</vt:lpstr>
      <vt:lpstr>CONSTITUENCIES BY ELECTORAL ROLL</vt:lpstr>
      <vt:lpstr>PowerPoint 演示文稿</vt:lpstr>
      <vt:lpstr>PowerPoint 演示文稿</vt:lpstr>
      <vt:lpstr>CONSTITUENCIES BY VOTER TURNOUT RATIO</vt:lpstr>
      <vt:lpstr>STATES BY VOTER TURNOUT RATIO</vt:lpstr>
      <vt:lpstr>TOP 5 CANDIDATES BY WINNING MARGIN</vt:lpstr>
      <vt:lpstr>TOP 5 CONSTITUENCIES BY NOTA PERCENT</vt:lpstr>
      <vt:lpstr>PowerPoint 演示文稿</vt:lpstr>
      <vt:lpstr>PowerPoint 演示文稿</vt:lpstr>
      <vt:lpstr>PowerPoint 演示文稿</vt:lpstr>
      <vt:lpstr>CONSTITUENCIES BY VOTER TURNOUT RATIO</vt:lpstr>
      <vt:lpstr>STATES BY VOTER TURNOUT RATIO</vt:lpstr>
      <vt:lpstr>TOP 5 CANDIDATES BY WINNING MARGIN</vt:lpstr>
      <vt:lpstr>TOP 5 CONSTITUENCIES BY NOTA PERCENT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ASUS</cp:lastModifiedBy>
  <cp:revision>58</cp:revision>
  <dcterms:created xsi:type="dcterms:W3CDTF">2024-06-02T19:23:00Z</dcterms:created>
  <dcterms:modified xsi:type="dcterms:W3CDTF">2024-06-10T13:27:17Z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1ADEA872736149A68884675595CEC4B2_11</vt:lpwstr>
  </property>
  <property fmtid="{D5CDD505-2E9C-101B-9397-08002B2CF9AE}" pid="3" name="KSOProductBuildVer">
    <vt:lpwstr>1033-12.2.0.13472</vt:lpwstr>
  </property>
</Properties>
</file>