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7"/>
  </p:notesMasterIdLst>
  <p:sldIdLst>
    <p:sldId id="256" r:id="rId2"/>
    <p:sldId id="319" r:id="rId3"/>
    <p:sldId id="332" r:id="rId4"/>
    <p:sldId id="317" r:id="rId5"/>
    <p:sldId id="312" r:id="rId6"/>
    <p:sldId id="313" r:id="rId7"/>
    <p:sldId id="314" r:id="rId8"/>
    <p:sldId id="315" r:id="rId9"/>
    <p:sldId id="331" r:id="rId10"/>
    <p:sldId id="316" r:id="rId11"/>
    <p:sldId id="291" r:id="rId12"/>
    <p:sldId id="292" r:id="rId13"/>
    <p:sldId id="293" r:id="rId14"/>
    <p:sldId id="294" r:id="rId15"/>
    <p:sldId id="296" r:id="rId16"/>
    <p:sldId id="297" r:id="rId17"/>
    <p:sldId id="299" r:id="rId18"/>
    <p:sldId id="298" r:id="rId19"/>
    <p:sldId id="300" r:id="rId20"/>
    <p:sldId id="301" r:id="rId21"/>
    <p:sldId id="303" r:id="rId22"/>
    <p:sldId id="304" r:id="rId23"/>
    <p:sldId id="302" r:id="rId24"/>
    <p:sldId id="310" r:id="rId25"/>
    <p:sldId id="320" r:id="rId26"/>
    <p:sldId id="321" r:id="rId27"/>
    <p:sldId id="311" r:id="rId28"/>
    <p:sldId id="323" r:id="rId29"/>
    <p:sldId id="324" r:id="rId30"/>
    <p:sldId id="325" r:id="rId31"/>
    <p:sldId id="326" r:id="rId32"/>
    <p:sldId id="327" r:id="rId33"/>
    <p:sldId id="328" r:id="rId34"/>
    <p:sldId id="330" r:id="rId35"/>
    <p:sldId id="329" r:id="rId36"/>
  </p:sldIdLst>
  <p:sldSz cx="10080625" cy="7559675"/>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6" autoAdjust="0"/>
    <p:restoredTop sz="79414" autoAdjust="0"/>
  </p:normalViewPr>
  <p:slideViewPr>
    <p:cSldViewPr snapToGrid="0">
      <p:cViewPr varScale="1">
        <p:scale>
          <a:sx n="119" d="100"/>
          <a:sy n="119" d="100"/>
        </p:scale>
        <p:origin x="2400" y="102"/>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77225" y="4777725"/>
            <a:ext cx="6217899" cy="4526274"/>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0305476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 name="Shape 59"/>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5056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r>
              <a:rPr lang="es-CL" dirty="0" smtClean="0"/>
              <a:t>Las personas no resuelven el problema del mismo</a:t>
            </a:r>
            <a:r>
              <a:rPr lang="es-CL" baseline="0" dirty="0" smtClean="0"/>
              <a:t> modo.</a:t>
            </a:r>
            <a:endParaRPr lang="es-CL" dirty="0"/>
          </a:p>
        </p:txBody>
      </p:sp>
    </p:spTree>
    <p:extLst>
      <p:ext uri="{BB962C8B-B14F-4D97-AF65-F5344CB8AC3E}">
        <p14:creationId xmlns:p14="http://schemas.microsoft.com/office/powerpoint/2010/main" val="2812438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9" name="Shape 59"/>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751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r>
              <a:rPr lang="es-CL" dirty="0" smtClean="0"/>
              <a:t>Los resultados</a:t>
            </a:r>
            <a:r>
              <a:rPr lang="es-CL" baseline="0" dirty="0" smtClean="0"/>
              <a:t> de las reglas, también quedan representadas en la MT, de modo que el contexto del problema incluye lo que el sistema ha estado pensando sobre el problema</a:t>
            </a:r>
            <a:endParaRPr lang="es-CL" dirty="0"/>
          </a:p>
        </p:txBody>
      </p:sp>
    </p:spTree>
    <p:extLst>
      <p:ext uri="{BB962C8B-B14F-4D97-AF65-F5344CB8AC3E}">
        <p14:creationId xmlns:p14="http://schemas.microsoft.com/office/powerpoint/2010/main" val="180672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r>
              <a:rPr lang="es-CL" dirty="0" smtClean="0"/>
              <a:t>Lo que </a:t>
            </a:r>
            <a:r>
              <a:rPr lang="es-CL" u="none" dirty="0" smtClean="0"/>
              <a:t>SOAR intenta responder es cuál es el operador que debería implementarse.</a:t>
            </a:r>
          </a:p>
          <a:p>
            <a:endParaRPr lang="es-CL" u="none" dirty="0" smtClean="0"/>
          </a:p>
          <a:p>
            <a:r>
              <a:rPr lang="es-CL" u="none" dirty="0" smtClean="0"/>
              <a:t>El Estado</a:t>
            </a:r>
            <a:r>
              <a:rPr lang="es-CL" u="none" baseline="0" dirty="0" smtClean="0"/>
              <a:t> y el Operador=? se llaman “casillas de contexto”</a:t>
            </a:r>
            <a:endParaRPr lang="es-CL" u="none" dirty="0" smtClean="0"/>
          </a:p>
          <a:p>
            <a:endParaRPr lang="es-CL" dirty="0" smtClean="0"/>
          </a:p>
          <a:p>
            <a:r>
              <a:rPr lang="es-CL" dirty="0" smtClean="0"/>
              <a:t>El </a:t>
            </a:r>
            <a:r>
              <a:rPr lang="es-CL" dirty="0" err="1" smtClean="0"/>
              <a:t>gatillaje</a:t>
            </a:r>
            <a:r>
              <a:rPr lang="es-CL" baseline="0" dirty="0" smtClean="0"/>
              <a:t> de producciones en MLP se llama “ciclo de elaboración”.</a:t>
            </a:r>
          </a:p>
          <a:p>
            <a:endParaRPr lang="es-CL" baseline="0" dirty="0" smtClean="0"/>
          </a:p>
          <a:p>
            <a:r>
              <a:rPr lang="es-CL" baseline="0" dirty="0" smtClean="0"/>
              <a:t>Dado que la primera regla es la única que se gatilla, agenda=almorzar + se pone en MT (y el lado ENTONCES de todas las demás producciones también se mantienen en la Memoria de Preferencias).</a:t>
            </a:r>
          </a:p>
          <a:p>
            <a:endParaRPr lang="es-CL" baseline="0" dirty="0" smtClean="0"/>
          </a:p>
          <a:p>
            <a:r>
              <a:rPr lang="es-CL" baseline="0" dirty="0" smtClean="0"/>
              <a:t>Una vez que eso está ahí, se pueden gatillar todas las demás reglas, y las secciones ENTONCES se ponen en la memoria de preferencias.</a:t>
            </a:r>
          </a:p>
          <a:p>
            <a:endParaRPr lang="es-CL" baseline="0" dirty="0" smtClean="0"/>
          </a:p>
          <a:p>
            <a:r>
              <a:rPr lang="es-CL" baseline="0" dirty="0" smtClean="0"/>
              <a:t>Eso causa que las preferencias de los 2 operadores en conflicto pasen a MT, lo que produce un impasse (hay 2 recomendaciones empatadas). Notar que son solo las preferencias (entre corchetes). Los operadores siempre se manejan así, hasta que se decida cuál debería ser el operador en la casilla de contexto.</a:t>
            </a:r>
          </a:p>
          <a:p>
            <a:endParaRPr lang="es-CL" dirty="0" smtClean="0"/>
          </a:p>
          <a:p>
            <a:r>
              <a:rPr lang="es-CL" dirty="0" smtClean="0"/>
              <a:t>Una</a:t>
            </a:r>
            <a:r>
              <a:rPr lang="es-CL" baseline="0" dirty="0" smtClean="0"/>
              <a:t> vez que se ha llegado a que ya no se agrega más a MT (“</a:t>
            </a:r>
            <a:r>
              <a:rPr lang="es-CL" baseline="0" dirty="0" err="1" smtClean="0"/>
              <a:t>aquiescence</a:t>
            </a:r>
            <a:r>
              <a:rPr lang="es-CL" baseline="0" dirty="0" smtClean="0"/>
              <a:t>” o quietud), se termina el ciclo de elaboración, y comienza el de “decisión”.</a:t>
            </a:r>
            <a:endParaRPr lang="es-CL" dirty="0"/>
          </a:p>
        </p:txBody>
      </p:sp>
    </p:spTree>
    <p:extLst>
      <p:ext uri="{BB962C8B-B14F-4D97-AF65-F5344CB8AC3E}">
        <p14:creationId xmlns:p14="http://schemas.microsoft.com/office/powerpoint/2010/main" val="1488577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r>
              <a:rPr lang="es-CL" dirty="0" smtClean="0"/>
              <a:t>Los inputs del subestado-1 (por ejemplo, problema=ítems</a:t>
            </a:r>
            <a:r>
              <a:rPr lang="es-CL" baseline="0" dirty="0" smtClean="0"/>
              <a:t> empatados) permiten al programador </a:t>
            </a:r>
            <a:r>
              <a:rPr lang="es-CL" baseline="0" dirty="0" err="1" smtClean="0"/>
              <a:t>trackear</a:t>
            </a:r>
            <a:r>
              <a:rPr lang="es-CL" baseline="0" dirty="0" smtClean="0"/>
              <a:t> dónde se produce el problema y cuál es el </a:t>
            </a:r>
            <a:r>
              <a:rPr lang="es-CL" baseline="0" dirty="0" err="1" smtClean="0"/>
              <a:t>superestado</a:t>
            </a:r>
            <a:r>
              <a:rPr lang="es-CL" baseline="0" dirty="0" smtClean="0"/>
              <a:t> involucrado.</a:t>
            </a:r>
          </a:p>
          <a:p>
            <a:endParaRPr lang="es-CL" baseline="0" dirty="0" smtClean="0"/>
          </a:p>
          <a:p>
            <a:r>
              <a:rPr lang="es-CL" baseline="0" dirty="0" smtClean="0"/>
              <a:t>El tema de conservar la consistencia es un problema importante, principalmente cuando los modelos son complejos.</a:t>
            </a:r>
          </a:p>
          <a:p>
            <a:endParaRPr lang="es-CL" baseline="0" dirty="0" smtClean="0"/>
          </a:p>
          <a:p>
            <a:r>
              <a:rPr lang="es-CL" baseline="0" dirty="0" smtClean="0"/>
              <a:t>Toda la información del </a:t>
            </a:r>
            <a:r>
              <a:rPr lang="es-CL" baseline="0" dirty="0" err="1" smtClean="0"/>
              <a:t>superestado</a:t>
            </a:r>
            <a:r>
              <a:rPr lang="es-CL" baseline="0" dirty="0" smtClean="0"/>
              <a:t> se mantiene, pero el sistema se enfoca temporalmente en la </a:t>
            </a:r>
            <a:r>
              <a:rPr lang="es-CL" baseline="0" dirty="0" err="1" smtClean="0"/>
              <a:t>submeta</a:t>
            </a:r>
            <a:r>
              <a:rPr lang="es-CL" baseline="0" dirty="0" smtClean="0"/>
              <a:t>.</a:t>
            </a:r>
            <a:endParaRPr lang="es-CL" dirty="0" smtClean="0"/>
          </a:p>
          <a:p>
            <a:endParaRPr lang="es-CL" dirty="0" smtClean="0"/>
          </a:p>
          <a:p>
            <a:r>
              <a:rPr lang="es-CL" dirty="0" smtClean="0"/>
              <a:t>Para que la </a:t>
            </a:r>
            <a:r>
              <a:rPr lang="es-CL" dirty="0" err="1" smtClean="0"/>
              <a:t>submeta</a:t>
            </a:r>
            <a:r>
              <a:rPr lang="es-CL" dirty="0" smtClean="0"/>
              <a:t> funcione, e</a:t>
            </a:r>
            <a:r>
              <a:rPr lang="es-CL" baseline="0" dirty="0" smtClean="0"/>
              <a:t>l programador debe crear una regla para que pueda ser activada por el </a:t>
            </a:r>
            <a:r>
              <a:rPr lang="es-CL" baseline="0" dirty="0" err="1" smtClean="0"/>
              <a:t>subestado</a:t>
            </a:r>
            <a:r>
              <a:rPr lang="es-CL" baseline="0" dirty="0" smtClean="0"/>
              <a:t>.</a:t>
            </a:r>
          </a:p>
          <a:p>
            <a:endParaRPr lang="es-CL" baseline="0" dirty="0" smtClean="0"/>
          </a:p>
          <a:p>
            <a:r>
              <a:rPr lang="es-CL" baseline="0" dirty="0" smtClean="0"/>
              <a:t>Si gimnasio es preferido (&gt;), entonces se puede resolver el empate.</a:t>
            </a:r>
          </a:p>
          <a:p>
            <a:endParaRPr lang="es-CL" baseline="0" dirty="0" smtClean="0"/>
          </a:p>
          <a:p>
            <a:r>
              <a:rPr lang="es-CL" baseline="0" dirty="0" smtClean="0"/>
              <a:t>También sería posible que SOAR pregunte a un operador </a:t>
            </a:r>
            <a:r>
              <a:rPr lang="es-CL" baseline="0" dirty="0" smtClean="0"/>
              <a:t>humano cómo </a:t>
            </a:r>
            <a:r>
              <a:rPr lang="es-CL" baseline="0" dirty="0" smtClean="0"/>
              <a:t>resolver el impasse, y cree la regla correspondiente.</a:t>
            </a:r>
          </a:p>
          <a:p>
            <a:endParaRPr lang="es-CL" dirty="0"/>
          </a:p>
        </p:txBody>
      </p:sp>
    </p:spTree>
    <p:extLst>
      <p:ext uri="{BB962C8B-B14F-4D97-AF65-F5344CB8AC3E}">
        <p14:creationId xmlns:p14="http://schemas.microsoft.com/office/powerpoint/2010/main" val="1171923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r>
              <a:rPr lang="es-CL" dirty="0" smtClean="0"/>
              <a:t>Para que la </a:t>
            </a:r>
            <a:r>
              <a:rPr lang="es-CL" dirty="0" err="1" smtClean="0"/>
              <a:t>submeta</a:t>
            </a:r>
            <a:r>
              <a:rPr lang="es-CL" dirty="0" smtClean="0"/>
              <a:t> funcione, e</a:t>
            </a:r>
            <a:r>
              <a:rPr lang="es-CL" baseline="0" dirty="0" smtClean="0"/>
              <a:t>l programador debería haber anticipado la situación y creado una regla para esto, la que es usada por el </a:t>
            </a:r>
            <a:r>
              <a:rPr lang="es-CL" baseline="0" dirty="0" err="1" smtClean="0"/>
              <a:t>subestado</a:t>
            </a:r>
            <a:r>
              <a:rPr lang="es-CL" baseline="0" dirty="0" smtClean="0"/>
              <a:t>.</a:t>
            </a:r>
          </a:p>
          <a:p>
            <a:endParaRPr lang="es-CL" baseline="0" dirty="0" smtClean="0"/>
          </a:p>
          <a:p>
            <a:r>
              <a:rPr lang="es-CL" baseline="0" dirty="0" smtClean="0"/>
              <a:t>Si gimnasio es preferido (&gt;), entonces se puede resolver el empate.</a:t>
            </a:r>
          </a:p>
          <a:p>
            <a:endParaRPr lang="es-CL" baseline="0" dirty="0" smtClean="0"/>
          </a:p>
          <a:p>
            <a:r>
              <a:rPr lang="es-CL" baseline="0" dirty="0" smtClean="0"/>
              <a:t>Si se han fijado, una pregunta que podrían hacerse es por qué es necesaria una </a:t>
            </a:r>
            <a:r>
              <a:rPr lang="es-CL" baseline="0" dirty="0" err="1" smtClean="0"/>
              <a:t>submeta</a:t>
            </a:r>
            <a:r>
              <a:rPr lang="es-CL" baseline="0" dirty="0" smtClean="0"/>
              <a:t>. Quizá el sistema podría haberse solucionado directamente, tal como todo el resto del proceso de activación de reglas.</a:t>
            </a:r>
          </a:p>
          <a:p>
            <a:endParaRPr lang="es-CL" baseline="0" dirty="0" smtClean="0"/>
          </a:p>
          <a:p>
            <a:r>
              <a:rPr lang="es-CL" baseline="0" dirty="0" smtClean="0"/>
              <a:t>La respuesta es que la detección de conflictos es importante para el proceso de aprendizaje por </a:t>
            </a:r>
            <a:r>
              <a:rPr lang="es-CL" baseline="0" dirty="0" err="1" smtClean="0"/>
              <a:t>chunking</a:t>
            </a:r>
            <a:r>
              <a:rPr lang="es-CL" baseline="0" dirty="0" smtClean="0"/>
              <a:t>. De hecho, en las primeras versiones de SOAR, el aprendizaje solo ocurría cuando había conflicto.</a:t>
            </a:r>
          </a:p>
          <a:p>
            <a:endParaRPr lang="es-CL" baseline="0" dirty="0" smtClean="0"/>
          </a:p>
          <a:p>
            <a:r>
              <a:rPr lang="es-CL" baseline="0" dirty="0" smtClean="0"/>
              <a:t>Fíjense que la regla que resuelve al impasse relaciona los operadores que dieron origen al impasse con el operador que lo resuelve, de modo que nunca ocurrirá nuevamente ese empate. Eso es un “</a:t>
            </a:r>
            <a:r>
              <a:rPr lang="es-CL" baseline="0" dirty="0" err="1" smtClean="0"/>
              <a:t>chunk</a:t>
            </a:r>
            <a:r>
              <a:rPr lang="es-CL" baseline="0" dirty="0" smtClean="0"/>
              <a:t>”</a:t>
            </a:r>
          </a:p>
          <a:p>
            <a:endParaRPr lang="es-CL" baseline="0" dirty="0" smtClean="0"/>
          </a:p>
          <a:p>
            <a:endParaRPr lang="es-CL" dirty="0"/>
          </a:p>
        </p:txBody>
      </p:sp>
    </p:spTree>
    <p:extLst>
      <p:ext uri="{BB962C8B-B14F-4D97-AF65-F5344CB8AC3E}">
        <p14:creationId xmlns:p14="http://schemas.microsoft.com/office/powerpoint/2010/main" val="1588371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r>
              <a:rPr lang="es-CL" dirty="0" smtClean="0"/>
              <a:t>El sistema</a:t>
            </a:r>
            <a:r>
              <a:rPr lang="es-CL" baseline="0" dirty="0" smtClean="0"/>
              <a:t> es capaz de aprender</a:t>
            </a:r>
          </a:p>
          <a:p>
            <a:r>
              <a:rPr lang="es-CL" baseline="0" dirty="0" smtClean="0"/>
              <a:t>Se puede hacer interfaz con sensores y actuadores</a:t>
            </a:r>
          </a:p>
          <a:p>
            <a:r>
              <a:rPr lang="es-CL" baseline="0" dirty="0" smtClean="0"/>
              <a:t>Dado que las decisiones se pueden </a:t>
            </a:r>
            <a:r>
              <a:rPr lang="es-CL" baseline="0" dirty="0" err="1" smtClean="0"/>
              <a:t>trackear</a:t>
            </a:r>
            <a:r>
              <a:rPr lang="es-CL" baseline="0" dirty="0" smtClean="0"/>
              <a:t>, el sistema puede entrenar mostrando dónde ocurrieron fallas</a:t>
            </a:r>
          </a:p>
          <a:p>
            <a:r>
              <a:rPr lang="es-CL" baseline="0" dirty="0" smtClean="0"/>
              <a:t>El sistema puede actuar como una persona (por ejemplo, un piloto de avión), permitiendo entrenamiento sin requerir que participe un grupo grande de personas</a:t>
            </a:r>
          </a:p>
          <a:p>
            <a:endParaRPr lang="es-CL" baseline="0" dirty="0" smtClean="0"/>
          </a:p>
          <a:p>
            <a:r>
              <a:rPr lang="es-CL" baseline="0" dirty="0" smtClean="0"/>
              <a:t>PREGUNTA: ¿Hay problemas en su empresa que podrían atacarse con un sistema tipo SOAR?</a:t>
            </a:r>
          </a:p>
          <a:p>
            <a:endParaRPr lang="es-CL" dirty="0"/>
          </a:p>
        </p:txBody>
      </p:sp>
    </p:spTree>
    <p:extLst>
      <p:ext uri="{BB962C8B-B14F-4D97-AF65-F5344CB8AC3E}">
        <p14:creationId xmlns:p14="http://schemas.microsoft.com/office/powerpoint/2010/main" val="1342163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r>
              <a:rPr lang="es-CL" dirty="0" smtClean="0"/>
              <a:t>Durante</a:t>
            </a:r>
            <a:r>
              <a:rPr lang="es-CL" baseline="0" dirty="0" smtClean="0"/>
              <a:t> las primeras etapas de desarrollo de SOAR, el único mecanismo de aprendizaje era el </a:t>
            </a:r>
            <a:r>
              <a:rPr lang="es-CL" baseline="0" dirty="0" err="1" smtClean="0"/>
              <a:t>chunking</a:t>
            </a:r>
            <a:endParaRPr lang="es-CL" dirty="0" smtClean="0"/>
          </a:p>
          <a:p>
            <a:r>
              <a:rPr lang="es-CL" dirty="0" smtClean="0"/>
              <a:t>Las</a:t>
            </a:r>
            <a:r>
              <a:rPr lang="es-CL" baseline="0" dirty="0" smtClean="0"/>
              <a:t> versiones actuales, a</a:t>
            </a:r>
            <a:r>
              <a:rPr lang="es-CL" dirty="0" smtClean="0"/>
              <a:t>prenden a valorar</a:t>
            </a:r>
            <a:r>
              <a:rPr lang="es-CL" baseline="0" dirty="0" smtClean="0"/>
              <a:t> operadores por el resultado obtenido</a:t>
            </a:r>
          </a:p>
          <a:p>
            <a:endParaRPr lang="es-CL" baseline="0" dirty="0" smtClean="0"/>
          </a:p>
          <a:p>
            <a:r>
              <a:rPr lang="es-CL" baseline="0" dirty="0" smtClean="0"/>
              <a:t>En las primeras versiones de SOAR, los contenidos de MT se mantenían ahí hasta que el sistema lograba decidir sobre la celda operador (contexto)</a:t>
            </a:r>
          </a:p>
          <a:p>
            <a:r>
              <a:rPr lang="es-CL" baseline="0" dirty="0" smtClean="0"/>
              <a:t>Actualmente, hay versiones en las que los contenidos se van perdiendo progresivamente como función del tiempo, tal como ocurre en la memoria biológica</a:t>
            </a:r>
          </a:p>
          <a:p>
            <a:endParaRPr lang="es-CL" baseline="0" dirty="0" smtClean="0"/>
          </a:p>
          <a:p>
            <a:r>
              <a:rPr lang="es-CL" baseline="0" dirty="0" smtClean="0"/>
              <a:t>Aplicaciones posibles: un sistema IA para llevar la contabilidad</a:t>
            </a:r>
          </a:p>
          <a:p>
            <a:endParaRPr lang="es-CL" baseline="0" dirty="0" smtClean="0"/>
          </a:p>
          <a:p>
            <a:endParaRPr lang="es-CL" dirty="0"/>
          </a:p>
        </p:txBody>
      </p:sp>
    </p:spTree>
    <p:extLst>
      <p:ext uri="{BB962C8B-B14F-4D97-AF65-F5344CB8AC3E}">
        <p14:creationId xmlns:p14="http://schemas.microsoft.com/office/powerpoint/2010/main" val="2974804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r>
              <a:rPr lang="es-CL" dirty="0" smtClean="0"/>
              <a:t>Durante</a:t>
            </a:r>
            <a:r>
              <a:rPr lang="es-CL" baseline="0" dirty="0" smtClean="0"/>
              <a:t> las primeras etapas de desarrollo de SOAR, el único mecanismo de aprendizaje era el </a:t>
            </a:r>
            <a:r>
              <a:rPr lang="es-CL" baseline="0" dirty="0" err="1" smtClean="0"/>
              <a:t>chunking</a:t>
            </a:r>
            <a:endParaRPr lang="es-CL" dirty="0" smtClean="0"/>
          </a:p>
          <a:p>
            <a:r>
              <a:rPr lang="es-CL" dirty="0" smtClean="0"/>
              <a:t>Las</a:t>
            </a:r>
            <a:r>
              <a:rPr lang="es-CL" baseline="0" dirty="0" smtClean="0"/>
              <a:t> versiones actuales, a</a:t>
            </a:r>
            <a:r>
              <a:rPr lang="es-CL" dirty="0" smtClean="0"/>
              <a:t>prenden a valorar</a:t>
            </a:r>
            <a:r>
              <a:rPr lang="es-CL" baseline="0" dirty="0" smtClean="0"/>
              <a:t> operadores por el resultado obtenido</a:t>
            </a:r>
          </a:p>
          <a:p>
            <a:endParaRPr lang="es-CL" baseline="0" dirty="0" smtClean="0"/>
          </a:p>
          <a:p>
            <a:r>
              <a:rPr lang="es-CL" baseline="0" dirty="0" smtClean="0"/>
              <a:t>En las primeras versiones de SOAR, los contenidos de MT se mantenían ahí hasta que el sistema lograba decidir sobre la celda operador (contexto)</a:t>
            </a:r>
          </a:p>
          <a:p>
            <a:r>
              <a:rPr lang="es-CL" baseline="0" dirty="0" smtClean="0"/>
              <a:t>Actualmente, hay versiones en las que los contenidos se van perdiendo progresivamente como función del tiempo, tal como ocurre en la memoria biológica</a:t>
            </a:r>
          </a:p>
          <a:p>
            <a:endParaRPr lang="es-CL" dirty="0"/>
          </a:p>
        </p:txBody>
      </p:sp>
    </p:spTree>
    <p:extLst>
      <p:ext uri="{BB962C8B-B14F-4D97-AF65-F5344CB8AC3E}">
        <p14:creationId xmlns:p14="http://schemas.microsoft.com/office/powerpoint/2010/main" val="79378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9" name="Shape 59"/>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232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r>
              <a:rPr lang="es-CL" dirty="0" smtClean="0"/>
              <a:t>Explicar</a:t>
            </a:r>
            <a:r>
              <a:rPr lang="es-CL" baseline="0" dirty="0" smtClean="0"/>
              <a:t> en líneas generales el modelo, usando el ejemplo de una suma mental 47+34 = 81</a:t>
            </a:r>
          </a:p>
          <a:p>
            <a:endParaRPr lang="es-CL" baseline="0" dirty="0" smtClean="0"/>
          </a:p>
          <a:p>
            <a:r>
              <a:rPr lang="es-CL" baseline="0" dirty="0" smtClean="0"/>
              <a:t>Detallando </a:t>
            </a:r>
          </a:p>
          <a:p>
            <a:endParaRPr lang="es-CL" baseline="0" dirty="0" smtClean="0"/>
          </a:p>
          <a:p>
            <a:r>
              <a:rPr lang="es-CL" baseline="0" dirty="0" smtClean="0"/>
              <a:t>	Limitaciones de MT (4 ítems de memoria), </a:t>
            </a:r>
          </a:p>
          <a:p>
            <a:r>
              <a:rPr lang="es-CL" baseline="0" dirty="0" smtClean="0"/>
              <a:t>	acceso a MLP, </a:t>
            </a:r>
          </a:p>
          <a:p>
            <a:r>
              <a:rPr lang="es-CL" baseline="0" dirty="0" smtClean="0"/>
              <a:t>	</a:t>
            </a:r>
            <a:r>
              <a:rPr lang="es-CL" baseline="0" dirty="0" err="1" smtClean="0"/>
              <a:t>chunking</a:t>
            </a:r>
            <a:r>
              <a:rPr lang="es-CL" baseline="0" dirty="0" smtClean="0"/>
              <a:t>, </a:t>
            </a:r>
          </a:p>
          <a:p>
            <a:r>
              <a:rPr lang="es-CL" baseline="0" dirty="0" smtClean="0"/>
              <a:t>	inteligencia cristalizada e inteligencia fluida</a:t>
            </a:r>
          </a:p>
          <a:p>
            <a:endParaRPr lang="es-CL" baseline="0" dirty="0" smtClean="0"/>
          </a:p>
          <a:p>
            <a:r>
              <a:rPr lang="es-CL" baseline="0" dirty="0" smtClean="0"/>
              <a:t>Explicar cómo este modelo ayuda a entender los problemas de la teoría clásica de inteligencia (cómo puede cambiar la eficiencia de MT por medio de experiencias tempranas (estimulación, nutrición), y cómo se afecta la MLP (su estructura y complejidad)</a:t>
            </a:r>
          </a:p>
          <a:p>
            <a:endParaRPr lang="es-CL" baseline="0" dirty="0" smtClean="0"/>
          </a:p>
          <a:p>
            <a:r>
              <a:rPr lang="es-CL" baseline="0" dirty="0" smtClean="0"/>
              <a:t>Usar esto para introducir el tema del rendimiento en clases (próxima diapositivas).</a:t>
            </a:r>
            <a:endParaRPr lang="es-CL" dirty="0"/>
          </a:p>
        </p:txBody>
      </p:sp>
    </p:spTree>
    <p:extLst>
      <p:ext uri="{BB962C8B-B14F-4D97-AF65-F5344CB8AC3E}">
        <p14:creationId xmlns:p14="http://schemas.microsoft.com/office/powerpoint/2010/main" val="673454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r>
              <a:rPr lang="es-CL" dirty="0" smtClean="0"/>
              <a:t>Analogía de la hormiga</a:t>
            </a:r>
            <a:endParaRPr lang="es-CL" dirty="0"/>
          </a:p>
        </p:txBody>
      </p:sp>
    </p:spTree>
    <p:extLst>
      <p:ext uri="{BB962C8B-B14F-4D97-AF65-F5344CB8AC3E}">
        <p14:creationId xmlns:p14="http://schemas.microsoft.com/office/powerpoint/2010/main" val="2698849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r>
              <a:rPr lang="es-CL" dirty="0" smtClean="0"/>
              <a:t>A diferencia de</a:t>
            </a:r>
            <a:r>
              <a:rPr lang="es-CL" baseline="0" dirty="0" smtClean="0"/>
              <a:t> SOAR, ACT-R está directamente inspirada en resultados de investigación </a:t>
            </a:r>
            <a:r>
              <a:rPr lang="es-CL" baseline="0" dirty="0" err="1" smtClean="0"/>
              <a:t>neurocientífica</a:t>
            </a:r>
            <a:r>
              <a:rPr lang="es-CL" baseline="0" dirty="0" smtClean="0"/>
              <a:t> y cognitiva</a:t>
            </a:r>
          </a:p>
          <a:p>
            <a:endParaRPr lang="es-CL" dirty="0"/>
          </a:p>
        </p:txBody>
      </p:sp>
    </p:spTree>
    <p:extLst>
      <p:ext uri="{BB962C8B-B14F-4D97-AF65-F5344CB8AC3E}">
        <p14:creationId xmlns:p14="http://schemas.microsoft.com/office/powerpoint/2010/main" val="2387236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r>
              <a:rPr lang="es-CL" dirty="0" smtClean="0"/>
              <a:t>Ejemplo de automatización de manejar</a:t>
            </a:r>
          </a:p>
          <a:p>
            <a:r>
              <a:rPr lang="es-CL" dirty="0" smtClean="0"/>
              <a:t>Extensión de esto a habilidades cognitivas (operaciones</a:t>
            </a:r>
            <a:r>
              <a:rPr lang="es-CL" baseline="0" dirty="0" smtClean="0"/>
              <a:t> matemáticas)</a:t>
            </a:r>
          </a:p>
          <a:p>
            <a:endParaRPr lang="es-CL" dirty="0"/>
          </a:p>
        </p:txBody>
      </p:sp>
    </p:spTree>
    <p:extLst>
      <p:ext uri="{BB962C8B-B14F-4D97-AF65-F5344CB8AC3E}">
        <p14:creationId xmlns:p14="http://schemas.microsoft.com/office/powerpoint/2010/main" val="153432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r>
              <a:rPr lang="es-CL" dirty="0" smtClean="0"/>
              <a:t>El sistema</a:t>
            </a:r>
            <a:r>
              <a:rPr lang="es-CL" baseline="0" dirty="0" smtClean="0"/>
              <a:t> es capaz de aprender</a:t>
            </a:r>
          </a:p>
          <a:p>
            <a:r>
              <a:rPr lang="es-CL" baseline="0" dirty="0" smtClean="0"/>
              <a:t>Se puede hacer interfaz con sensores y actuadores</a:t>
            </a:r>
          </a:p>
          <a:p>
            <a:r>
              <a:rPr lang="es-CL" baseline="0" dirty="0" smtClean="0"/>
              <a:t>Dado que las decisiones se pueden </a:t>
            </a:r>
            <a:r>
              <a:rPr lang="es-CL" baseline="0" dirty="0" err="1" smtClean="0"/>
              <a:t>trackear</a:t>
            </a:r>
            <a:r>
              <a:rPr lang="es-CL" baseline="0" dirty="0" smtClean="0"/>
              <a:t>, el sistema puede entrenar mostrando dónde ocurrieron fallas</a:t>
            </a:r>
          </a:p>
          <a:p>
            <a:r>
              <a:rPr lang="es-CL" baseline="0" dirty="0" smtClean="0"/>
              <a:t>El sistema puede actuar como una persona (por ejemplo, un piloto de avión), permitiendo entrenamiento sin requerir que participe un grupo grande de personas</a:t>
            </a:r>
          </a:p>
          <a:p>
            <a:endParaRPr lang="es-CL" baseline="0" dirty="0" smtClean="0"/>
          </a:p>
          <a:p>
            <a:r>
              <a:rPr lang="es-CL" baseline="0" dirty="0" smtClean="0"/>
              <a:t>PREGUNTA: ¿Hay problemas en su empresa que podrían atacarse con un sistema tipo SOAR?</a:t>
            </a:r>
          </a:p>
          <a:p>
            <a:endParaRPr lang="es-CL" dirty="0"/>
          </a:p>
        </p:txBody>
      </p:sp>
    </p:spTree>
    <p:extLst>
      <p:ext uri="{BB962C8B-B14F-4D97-AF65-F5344CB8AC3E}">
        <p14:creationId xmlns:p14="http://schemas.microsoft.com/office/powerpoint/2010/main" val="1342163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r>
              <a:rPr lang="es-CL" dirty="0" smtClean="0"/>
              <a:t>Durante</a:t>
            </a:r>
            <a:r>
              <a:rPr lang="es-CL" baseline="0" dirty="0" smtClean="0"/>
              <a:t> las primeras etapas de desarrollo de SOAR, el único mecanismo de aprendizaje era el </a:t>
            </a:r>
            <a:r>
              <a:rPr lang="es-CL" baseline="0" dirty="0" err="1" smtClean="0"/>
              <a:t>chunking</a:t>
            </a:r>
            <a:endParaRPr lang="es-CL" dirty="0" smtClean="0"/>
          </a:p>
          <a:p>
            <a:r>
              <a:rPr lang="es-CL" dirty="0" smtClean="0"/>
              <a:t>Las</a:t>
            </a:r>
            <a:r>
              <a:rPr lang="es-CL" baseline="0" dirty="0" smtClean="0"/>
              <a:t> versiones actuales, a</a:t>
            </a:r>
            <a:r>
              <a:rPr lang="es-CL" dirty="0" smtClean="0"/>
              <a:t>prenden a valorar</a:t>
            </a:r>
            <a:r>
              <a:rPr lang="es-CL" baseline="0" dirty="0" smtClean="0"/>
              <a:t> operadores por el resultado obtenido</a:t>
            </a:r>
          </a:p>
          <a:p>
            <a:endParaRPr lang="es-CL" baseline="0" dirty="0" smtClean="0"/>
          </a:p>
          <a:p>
            <a:r>
              <a:rPr lang="es-CL" baseline="0" dirty="0" smtClean="0"/>
              <a:t>En las primeras versiones de SOAR, los contenidos de MT se mantenían ahí hasta que el sistema lograba decidir sobre la celda operador (contexto)</a:t>
            </a:r>
          </a:p>
          <a:p>
            <a:r>
              <a:rPr lang="es-CL" baseline="0" dirty="0" smtClean="0"/>
              <a:t>Actualmente, hay versiones en las que los contenidos se van perdiendo progresivamente como función del tiempo, tal como ocurre en la memoria biológica</a:t>
            </a:r>
          </a:p>
          <a:p>
            <a:endParaRPr lang="es-CL" baseline="0" dirty="0" smtClean="0"/>
          </a:p>
          <a:p>
            <a:r>
              <a:rPr lang="es-CL" baseline="0" dirty="0" smtClean="0"/>
              <a:t>Aplicaciones posibles: un sistema IA para llevar la contabilidad</a:t>
            </a:r>
          </a:p>
          <a:p>
            <a:endParaRPr lang="es-CL" baseline="0" dirty="0" smtClean="0"/>
          </a:p>
          <a:p>
            <a:endParaRPr lang="es-CL" dirty="0"/>
          </a:p>
        </p:txBody>
      </p:sp>
    </p:spTree>
    <p:extLst>
      <p:ext uri="{BB962C8B-B14F-4D97-AF65-F5344CB8AC3E}">
        <p14:creationId xmlns:p14="http://schemas.microsoft.com/office/powerpoint/2010/main" val="2974804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 name="Shape 59"/>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505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r>
              <a:rPr lang="es-CL" dirty="0" smtClean="0"/>
              <a:t>Explicar</a:t>
            </a:r>
            <a:r>
              <a:rPr lang="es-CL" baseline="0" dirty="0" smtClean="0"/>
              <a:t> el sistema de refuerzo:</a:t>
            </a:r>
          </a:p>
          <a:p>
            <a:endParaRPr lang="es-CL" baseline="0" dirty="0" smtClean="0"/>
          </a:p>
          <a:p>
            <a:r>
              <a:rPr lang="es-CL" baseline="0" dirty="0" smtClean="0"/>
              <a:t>Automatizar acciones (</a:t>
            </a:r>
            <a:r>
              <a:rPr lang="es-CL" baseline="0" dirty="0" err="1" smtClean="0"/>
              <a:t>chunking</a:t>
            </a:r>
            <a:r>
              <a:rPr lang="es-CL" baseline="0" dirty="0" smtClean="0"/>
              <a:t>). Ejemplos: caminar, esquiar, manejar un auto</a:t>
            </a:r>
          </a:p>
          <a:p>
            <a:endParaRPr lang="es-CL" baseline="0" dirty="0" smtClean="0"/>
          </a:p>
          <a:p>
            <a:pPr marL="228600" indent="-228600">
              <a:buAutoNum type="arabicPeriod"/>
            </a:pPr>
            <a:r>
              <a:rPr lang="es-CL" baseline="0" dirty="0" smtClean="0"/>
              <a:t>Aprendizaje (aumentar la frecuencia de respuestas exitosas)</a:t>
            </a:r>
          </a:p>
          <a:p>
            <a:pPr marL="228600" indent="-228600">
              <a:buAutoNum type="arabicPeriod"/>
            </a:pPr>
            <a:r>
              <a:rPr lang="es-CL" baseline="0" dirty="0" smtClean="0"/>
              <a:t>Sensación subjetiva de placer</a:t>
            </a:r>
          </a:p>
          <a:p>
            <a:pPr marL="228600" indent="-228600">
              <a:buAutoNum type="arabicPeriod"/>
            </a:pPr>
            <a:r>
              <a:rPr lang="es-CL" baseline="0" dirty="0" smtClean="0"/>
              <a:t>IMPORTANTE: escala de valoración con fines motivacionales (permite comparar alternativas en términos de su deseabilidad)</a:t>
            </a:r>
          </a:p>
          <a:p>
            <a:pPr marL="228600" indent="-228600">
              <a:buAutoNum type="arabicPeriod"/>
            </a:pPr>
            <a:endParaRPr lang="es-CL" baseline="0" dirty="0" smtClean="0"/>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s-CL" sz="1100" dirty="0" smtClean="0">
              <a:latin typeface="Arial" panose="020B0604020202020204" pitchFamily="34" charset="0"/>
              <a:ea typeface="Baekmuk Gulim" charset="0"/>
              <a:cs typeface="Baekmuk Gulim" charset="0"/>
            </a:endParaRPr>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s-CL" sz="1100" dirty="0" smtClean="0">
                <a:latin typeface="Arial" panose="020B0604020202020204" pitchFamily="34" charset="0"/>
                <a:ea typeface="Baekmuk Gulim" charset="0"/>
                <a:cs typeface="Baekmuk Gulim" charset="0"/>
              </a:rPr>
              <a:t>FIN DEL SEGUNDO BLOQUE DE 1 Y</a:t>
            </a:r>
            <a:r>
              <a:rPr lang="en-US" altLang="es-CL" sz="1100" baseline="0" dirty="0" smtClean="0">
                <a:latin typeface="Arial" panose="020B0604020202020204" pitchFamily="34" charset="0"/>
                <a:ea typeface="Baekmuk Gulim" charset="0"/>
                <a:cs typeface="Baekmuk Gulim" charset="0"/>
              </a:rPr>
              <a:t> ½ HORAS</a:t>
            </a:r>
            <a:endParaRPr lang="en-US" altLang="es-CL" sz="1100" dirty="0" smtClean="0">
              <a:latin typeface="Arial" panose="020B0604020202020204" pitchFamily="34" charset="0"/>
              <a:ea typeface="Baekmuk Gulim" charset="0"/>
              <a:cs typeface="Baekmuk Gulim" charset="0"/>
            </a:endParaRPr>
          </a:p>
          <a:p>
            <a:pPr marL="0" indent="0">
              <a:buNone/>
            </a:pPr>
            <a:endParaRPr lang="es-CL" dirty="0"/>
          </a:p>
        </p:txBody>
      </p:sp>
    </p:spTree>
    <p:extLst>
      <p:ext uri="{BB962C8B-B14F-4D97-AF65-F5344CB8AC3E}">
        <p14:creationId xmlns:p14="http://schemas.microsoft.com/office/powerpoint/2010/main" val="568431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r>
              <a:rPr lang="es-CL" dirty="0" smtClean="0"/>
              <a:t>Es un proceso</a:t>
            </a:r>
            <a:r>
              <a:rPr lang="es-CL" baseline="0" dirty="0" smtClean="0"/>
              <a:t> recursivo </a:t>
            </a:r>
          </a:p>
          <a:p>
            <a:endParaRPr lang="es-CL" baseline="0" dirty="0" smtClean="0"/>
          </a:p>
          <a:p>
            <a:r>
              <a:rPr lang="es-CL" baseline="0" dirty="0" smtClean="0"/>
              <a:t>Si quiero llevar a mi hijo al colegio, la diferencia entre mi estado actual y el objetivo es la distancia.</a:t>
            </a:r>
          </a:p>
          <a:p>
            <a:r>
              <a:rPr lang="es-CL" baseline="0" dirty="0" smtClean="0"/>
              <a:t>¿Qué reduce la distancia? El auto.</a:t>
            </a:r>
          </a:p>
          <a:p>
            <a:r>
              <a:rPr lang="es-CL" baseline="0" dirty="0" smtClean="0"/>
              <a:t>El auto no parte.</a:t>
            </a:r>
          </a:p>
          <a:p>
            <a:endParaRPr lang="es-CL" baseline="0" dirty="0" smtClean="0"/>
          </a:p>
          <a:p>
            <a:r>
              <a:rPr lang="es-CL" baseline="0" dirty="0" smtClean="0"/>
              <a:t>Necesito que el auto parta.</a:t>
            </a:r>
          </a:p>
          <a:p>
            <a:r>
              <a:rPr lang="es-CL" baseline="0" dirty="0" smtClean="0"/>
              <a:t>¿Qué haría que parta? La batería</a:t>
            </a:r>
          </a:p>
          <a:p>
            <a:r>
              <a:rPr lang="es-CL" baseline="0" dirty="0" smtClean="0"/>
              <a:t>¿Dónde hay baterías? En el taller.</a:t>
            </a:r>
          </a:p>
          <a:p>
            <a:endParaRPr lang="es-CL" baseline="0" dirty="0" smtClean="0"/>
          </a:p>
          <a:p>
            <a:r>
              <a:rPr lang="es-CL" baseline="0" dirty="0" smtClean="0"/>
              <a:t>Necesito saber si el taller tiene baterías.</a:t>
            </a:r>
          </a:p>
          <a:p>
            <a:r>
              <a:rPr lang="es-CL" baseline="0" dirty="0" smtClean="0"/>
              <a:t>¿Cómo me puedo comunicar con el taller? El teléfono.</a:t>
            </a:r>
          </a:p>
          <a:p>
            <a:endParaRPr lang="es-CL" baseline="0" dirty="0" smtClean="0"/>
          </a:p>
          <a:p>
            <a:r>
              <a:rPr lang="es-CL" baseline="0" dirty="0" smtClean="0"/>
              <a:t>Etc. Etc. Etc. </a:t>
            </a:r>
            <a:endParaRPr lang="es-CL" dirty="0"/>
          </a:p>
        </p:txBody>
      </p:sp>
    </p:spTree>
    <p:extLst>
      <p:ext uri="{BB962C8B-B14F-4D97-AF65-F5344CB8AC3E}">
        <p14:creationId xmlns:p14="http://schemas.microsoft.com/office/powerpoint/2010/main" val="1662304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r>
              <a:rPr lang="es-CL" dirty="0" smtClean="0"/>
              <a:t>Es un proceso</a:t>
            </a:r>
            <a:r>
              <a:rPr lang="es-CL" baseline="0" dirty="0" smtClean="0"/>
              <a:t> recursivo </a:t>
            </a:r>
          </a:p>
          <a:p>
            <a:endParaRPr lang="es-CL" baseline="0" dirty="0" smtClean="0"/>
          </a:p>
          <a:p>
            <a:r>
              <a:rPr lang="es-CL" baseline="0" dirty="0" smtClean="0"/>
              <a:t>Si quiero llevar a mi hijo al colegio, la diferencia entre mi estado actual y el objetivo es la distancia.</a:t>
            </a:r>
          </a:p>
          <a:p>
            <a:r>
              <a:rPr lang="es-CL" baseline="0" dirty="0" smtClean="0"/>
              <a:t>¿Qué reduce la distancia? El auto.</a:t>
            </a:r>
          </a:p>
          <a:p>
            <a:r>
              <a:rPr lang="es-CL" baseline="0" dirty="0" smtClean="0"/>
              <a:t>El auto no parte.</a:t>
            </a:r>
          </a:p>
          <a:p>
            <a:endParaRPr lang="es-CL" baseline="0" dirty="0" smtClean="0"/>
          </a:p>
          <a:p>
            <a:r>
              <a:rPr lang="es-CL" baseline="0" dirty="0" smtClean="0"/>
              <a:t>Necesito que el auto parta.</a:t>
            </a:r>
          </a:p>
          <a:p>
            <a:r>
              <a:rPr lang="es-CL" baseline="0" dirty="0" smtClean="0"/>
              <a:t>¿Qué haría que parta? La batería</a:t>
            </a:r>
          </a:p>
          <a:p>
            <a:r>
              <a:rPr lang="es-CL" baseline="0" dirty="0" smtClean="0"/>
              <a:t>¿Dónde hay baterías? En el taller.</a:t>
            </a:r>
          </a:p>
          <a:p>
            <a:endParaRPr lang="es-CL" baseline="0" dirty="0" smtClean="0"/>
          </a:p>
          <a:p>
            <a:r>
              <a:rPr lang="es-CL" baseline="0" dirty="0" smtClean="0"/>
              <a:t>Necesito saber si el taller tiene baterías.</a:t>
            </a:r>
          </a:p>
          <a:p>
            <a:r>
              <a:rPr lang="es-CL" baseline="0" dirty="0" smtClean="0"/>
              <a:t>¿Cómo me puedo comunicar con el taller? El teléfono.</a:t>
            </a:r>
          </a:p>
          <a:p>
            <a:endParaRPr lang="es-CL" baseline="0" dirty="0" smtClean="0"/>
          </a:p>
          <a:p>
            <a:r>
              <a:rPr lang="es-CL" baseline="0" dirty="0" smtClean="0"/>
              <a:t>Etc. Etc. Etc. </a:t>
            </a:r>
            <a:endParaRPr lang="es-CL" dirty="0"/>
          </a:p>
        </p:txBody>
      </p:sp>
    </p:spTree>
    <p:extLst>
      <p:ext uri="{BB962C8B-B14F-4D97-AF65-F5344CB8AC3E}">
        <p14:creationId xmlns:p14="http://schemas.microsoft.com/office/powerpoint/2010/main" val="1791323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r>
              <a:rPr lang="es-CL" dirty="0" smtClean="0"/>
              <a:t>Es un proceso</a:t>
            </a:r>
            <a:r>
              <a:rPr lang="es-CL" baseline="0" dirty="0" smtClean="0"/>
              <a:t> recursivo </a:t>
            </a:r>
          </a:p>
          <a:p>
            <a:endParaRPr lang="es-CL" baseline="0" dirty="0" smtClean="0"/>
          </a:p>
          <a:p>
            <a:r>
              <a:rPr lang="es-CL" baseline="0" dirty="0" smtClean="0"/>
              <a:t>Si quiero llevar a mi hijo al colegio, la diferencia entre mi estado actual y el objetivo es la distancia.</a:t>
            </a:r>
          </a:p>
          <a:p>
            <a:r>
              <a:rPr lang="es-CL" baseline="0" dirty="0" smtClean="0"/>
              <a:t>¿Qué reduce la distancia? El auto.</a:t>
            </a:r>
          </a:p>
          <a:p>
            <a:r>
              <a:rPr lang="es-CL" baseline="0" dirty="0" smtClean="0"/>
              <a:t>El auto no parte.</a:t>
            </a:r>
          </a:p>
          <a:p>
            <a:endParaRPr lang="es-CL" baseline="0" dirty="0" smtClean="0"/>
          </a:p>
          <a:p>
            <a:r>
              <a:rPr lang="es-CL" baseline="0" dirty="0" smtClean="0"/>
              <a:t>Necesito que el auto parta.</a:t>
            </a:r>
          </a:p>
          <a:p>
            <a:r>
              <a:rPr lang="es-CL" baseline="0" dirty="0" smtClean="0"/>
              <a:t>¿Qué haría que parta? La batería</a:t>
            </a:r>
          </a:p>
          <a:p>
            <a:r>
              <a:rPr lang="es-CL" baseline="0" dirty="0" smtClean="0"/>
              <a:t>¿Dónde hay baterías? En el taller.</a:t>
            </a:r>
          </a:p>
          <a:p>
            <a:endParaRPr lang="es-CL" baseline="0" dirty="0" smtClean="0"/>
          </a:p>
          <a:p>
            <a:r>
              <a:rPr lang="es-CL" baseline="0" dirty="0" smtClean="0"/>
              <a:t>Necesito saber si el taller tiene baterías.</a:t>
            </a:r>
          </a:p>
          <a:p>
            <a:r>
              <a:rPr lang="es-CL" baseline="0" dirty="0" smtClean="0"/>
              <a:t>¿Cómo me puedo comunicar con el taller? El teléfono.</a:t>
            </a:r>
          </a:p>
          <a:p>
            <a:endParaRPr lang="es-CL" baseline="0" dirty="0" smtClean="0"/>
          </a:p>
          <a:p>
            <a:r>
              <a:rPr lang="es-CL" baseline="0" dirty="0" smtClean="0"/>
              <a:t>Etc. Etc. Etc. </a:t>
            </a:r>
            <a:endParaRPr lang="es-CL" dirty="0"/>
          </a:p>
        </p:txBody>
      </p:sp>
    </p:spTree>
    <p:extLst>
      <p:ext uri="{BB962C8B-B14F-4D97-AF65-F5344CB8AC3E}">
        <p14:creationId xmlns:p14="http://schemas.microsoft.com/office/powerpoint/2010/main" val="4044809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3350253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r>
              <a:rPr lang="es-CL" dirty="0" smtClean="0"/>
              <a:t>Hay</a:t>
            </a:r>
            <a:r>
              <a:rPr lang="es-CL" baseline="0" dirty="0" smtClean="0"/>
              <a:t> una explosión </a:t>
            </a:r>
            <a:r>
              <a:rPr lang="es-CL" baseline="0" dirty="0" err="1" smtClean="0"/>
              <a:t>combinatorial</a:t>
            </a:r>
            <a:r>
              <a:rPr lang="es-CL" baseline="0" dirty="0" smtClean="0"/>
              <a:t> en el espacio de búsqueda</a:t>
            </a:r>
            <a:endParaRPr lang="es-CL" dirty="0"/>
          </a:p>
        </p:txBody>
      </p:sp>
    </p:spTree>
    <p:extLst>
      <p:ext uri="{BB962C8B-B14F-4D97-AF65-F5344CB8AC3E}">
        <p14:creationId xmlns:p14="http://schemas.microsoft.com/office/powerpoint/2010/main" val="336667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54063"/>
            <a:ext cx="5029200" cy="3771900"/>
          </a:xfrm>
        </p:spPr>
      </p:sp>
      <p:sp>
        <p:nvSpPr>
          <p:cNvPr id="3" name="Marcador de notas 2"/>
          <p:cNvSpPr>
            <a:spLocks noGrp="1"/>
          </p:cNvSpPr>
          <p:nvPr>
            <p:ph type="body" idx="1"/>
          </p:nvPr>
        </p:nvSpPr>
        <p:spPr/>
        <p:txBody>
          <a:bodyPr/>
          <a:lstStyle/>
          <a:p>
            <a:r>
              <a:rPr lang="es-CL" dirty="0" smtClean="0"/>
              <a:t>Las personas no resuelven el problema del mismo</a:t>
            </a:r>
            <a:r>
              <a:rPr lang="es-CL" baseline="0" dirty="0" smtClean="0"/>
              <a:t> modo.</a:t>
            </a:r>
            <a:endParaRPr lang="es-CL" dirty="0"/>
          </a:p>
        </p:txBody>
      </p:sp>
    </p:spTree>
    <p:extLst>
      <p:ext uri="{BB962C8B-B14F-4D97-AF65-F5344CB8AC3E}">
        <p14:creationId xmlns:p14="http://schemas.microsoft.com/office/powerpoint/2010/main" val="3314974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13" name="Shape 13"/>
          <p:cNvSpPr txBox="1">
            <a:spLocks noGrp="1"/>
          </p:cNvSpPr>
          <p:nvPr>
            <p:ph type="subTitle" idx="1"/>
          </p:nvPr>
        </p:nvSpPr>
        <p:spPr>
          <a:xfrm>
            <a:off x="504000" y="1769040"/>
            <a:ext cx="9071640" cy="438444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20" name="Shape 20"/>
          <p:cNvSpPr txBox="1">
            <a:spLocks noGrp="1"/>
          </p:cNvSpPr>
          <p:nvPr>
            <p:ph type="body" idx="1"/>
          </p:nvPr>
        </p:nvSpPr>
        <p:spPr>
          <a:xfrm>
            <a:off x="504000" y="1769040"/>
            <a:ext cx="442692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21" name="Shape 21"/>
          <p:cNvSpPr txBox="1">
            <a:spLocks noGrp="1"/>
          </p:cNvSpPr>
          <p:nvPr>
            <p:ph type="body" idx="2"/>
          </p:nvPr>
        </p:nvSpPr>
        <p:spPr>
          <a:xfrm>
            <a:off x="5152680" y="1769040"/>
            <a:ext cx="442692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24"/>
        <p:cNvGrpSpPr/>
        <p:nvPr/>
      </p:nvGrpSpPr>
      <p:grpSpPr>
        <a:xfrm>
          <a:off x="0" y="0"/>
          <a:ext cx="0" cy="0"/>
          <a:chOff x="0" y="0"/>
          <a:chExt cx="0" cy="0"/>
        </a:xfrm>
      </p:grpSpPr>
      <p:sp>
        <p:nvSpPr>
          <p:cNvPr id="25" name="Shape 25"/>
          <p:cNvSpPr txBox="1">
            <a:spLocks noGrp="1"/>
          </p:cNvSpPr>
          <p:nvPr>
            <p:ph type="subTitle" idx="1"/>
          </p:nvPr>
        </p:nvSpPr>
        <p:spPr>
          <a:xfrm>
            <a:off x="504000" y="301319"/>
            <a:ext cx="9071640" cy="585180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28" name="Shape 28"/>
          <p:cNvSpPr txBox="1">
            <a:spLocks noGrp="1"/>
          </p:cNvSpPr>
          <p:nvPr>
            <p:ph type="body" idx="1"/>
          </p:nvPr>
        </p:nvSpPr>
        <p:spPr>
          <a:xfrm>
            <a:off x="504000" y="176904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29" name="Shape 29"/>
          <p:cNvSpPr txBox="1">
            <a:spLocks noGrp="1"/>
          </p:cNvSpPr>
          <p:nvPr>
            <p:ph type="body" idx="2"/>
          </p:nvPr>
        </p:nvSpPr>
        <p:spPr>
          <a:xfrm>
            <a:off x="504000" y="405936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0" name="Shape 30"/>
          <p:cNvSpPr txBox="1">
            <a:spLocks noGrp="1"/>
          </p:cNvSpPr>
          <p:nvPr>
            <p:ph type="body" idx="3"/>
          </p:nvPr>
        </p:nvSpPr>
        <p:spPr>
          <a:xfrm>
            <a:off x="5152680" y="1769040"/>
            <a:ext cx="442692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33" name="Shape 33"/>
          <p:cNvSpPr txBox="1">
            <a:spLocks noGrp="1"/>
          </p:cNvSpPr>
          <p:nvPr>
            <p:ph type="body" idx="1"/>
          </p:nvPr>
        </p:nvSpPr>
        <p:spPr>
          <a:xfrm>
            <a:off x="504000" y="1769040"/>
            <a:ext cx="442692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4" name="Shape 34"/>
          <p:cNvSpPr txBox="1">
            <a:spLocks noGrp="1"/>
          </p:cNvSpPr>
          <p:nvPr>
            <p:ph type="body" idx="2"/>
          </p:nvPr>
        </p:nvSpPr>
        <p:spPr>
          <a:xfrm>
            <a:off x="5152680" y="176904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5" name="Shape 35"/>
          <p:cNvSpPr txBox="1">
            <a:spLocks noGrp="1"/>
          </p:cNvSpPr>
          <p:nvPr>
            <p:ph type="body" idx="3"/>
          </p:nvPr>
        </p:nvSpPr>
        <p:spPr>
          <a:xfrm>
            <a:off x="5152680" y="405936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38" name="Shape 38"/>
          <p:cNvSpPr txBox="1">
            <a:spLocks noGrp="1"/>
          </p:cNvSpPr>
          <p:nvPr>
            <p:ph type="body" idx="1"/>
          </p:nvPr>
        </p:nvSpPr>
        <p:spPr>
          <a:xfrm>
            <a:off x="504000" y="176904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9" name="Shape 39"/>
          <p:cNvSpPr txBox="1">
            <a:spLocks noGrp="1"/>
          </p:cNvSpPr>
          <p:nvPr>
            <p:ph type="body" idx="2"/>
          </p:nvPr>
        </p:nvSpPr>
        <p:spPr>
          <a:xfrm>
            <a:off x="5152680" y="176904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0" name="Shape 40"/>
          <p:cNvSpPr txBox="1">
            <a:spLocks noGrp="1"/>
          </p:cNvSpPr>
          <p:nvPr>
            <p:ph type="body" idx="3"/>
          </p:nvPr>
        </p:nvSpPr>
        <p:spPr>
          <a:xfrm>
            <a:off x="504000" y="4059360"/>
            <a:ext cx="907164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43" name="Shape 43"/>
          <p:cNvSpPr txBox="1">
            <a:spLocks noGrp="1"/>
          </p:cNvSpPr>
          <p:nvPr>
            <p:ph type="body" idx="1"/>
          </p:nvPr>
        </p:nvSpPr>
        <p:spPr>
          <a:xfrm>
            <a:off x="504000" y="1769040"/>
            <a:ext cx="907164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4" name="Shape 44"/>
          <p:cNvSpPr txBox="1">
            <a:spLocks noGrp="1"/>
          </p:cNvSpPr>
          <p:nvPr>
            <p:ph type="body" idx="2"/>
          </p:nvPr>
        </p:nvSpPr>
        <p:spPr>
          <a:xfrm>
            <a:off x="504000" y="4059360"/>
            <a:ext cx="907164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47" name="Shape 47"/>
          <p:cNvSpPr txBox="1">
            <a:spLocks noGrp="1"/>
          </p:cNvSpPr>
          <p:nvPr>
            <p:ph type="body" idx="1"/>
          </p:nvPr>
        </p:nvSpPr>
        <p:spPr>
          <a:xfrm>
            <a:off x="504000" y="176904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8" name="Shape 48"/>
          <p:cNvSpPr txBox="1">
            <a:spLocks noGrp="1"/>
          </p:cNvSpPr>
          <p:nvPr>
            <p:ph type="body" idx="2"/>
          </p:nvPr>
        </p:nvSpPr>
        <p:spPr>
          <a:xfrm>
            <a:off x="5152680" y="176904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9" name="Shape 49"/>
          <p:cNvSpPr txBox="1">
            <a:spLocks noGrp="1"/>
          </p:cNvSpPr>
          <p:nvPr>
            <p:ph type="body" idx="3"/>
          </p:nvPr>
        </p:nvSpPr>
        <p:spPr>
          <a:xfrm>
            <a:off x="5152680" y="405936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50" name="Shape 50"/>
          <p:cNvSpPr txBox="1">
            <a:spLocks noGrp="1"/>
          </p:cNvSpPr>
          <p:nvPr>
            <p:ph type="body" idx="4"/>
          </p:nvPr>
        </p:nvSpPr>
        <p:spPr>
          <a:xfrm>
            <a:off x="504000" y="405936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53" name="Shape 53"/>
          <p:cNvSpPr txBox="1">
            <a:spLocks noGrp="1"/>
          </p:cNvSpPr>
          <p:nvPr>
            <p:ph type="body" idx="1"/>
          </p:nvPr>
        </p:nvSpPr>
        <p:spPr>
          <a:xfrm>
            <a:off x="504000" y="1769040"/>
            <a:ext cx="907164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54" name="Shape 54"/>
          <p:cNvSpPr txBox="1">
            <a:spLocks noGrp="1"/>
          </p:cNvSpPr>
          <p:nvPr>
            <p:ph type="body" idx="2"/>
          </p:nvPr>
        </p:nvSpPr>
        <p:spPr>
          <a:xfrm>
            <a:off x="504000" y="1769040"/>
            <a:ext cx="907164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55" name="Shape 55"/>
          <p:cNvSpPr/>
          <p:nvPr/>
        </p:nvSpPr>
        <p:spPr>
          <a:xfrm>
            <a:off x="504000" y="1769040"/>
            <a:ext cx="9071640" cy="438444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504000" y="1769040"/>
            <a:ext cx="9071640" cy="4384440"/>
          </a:xfrm>
          <a:prstGeom prst="rect">
            <a:avLst/>
          </a:prstGeom>
          <a:no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7" name="Shape 7"/>
          <p:cNvSpPr txBox="1">
            <a:spLocks noGrp="1"/>
          </p:cNvSpPr>
          <p:nvPr>
            <p:ph type="body" idx="1"/>
          </p:nvPr>
        </p:nvSpPr>
        <p:spPr>
          <a:xfrm>
            <a:off x="504000" y="1769040"/>
            <a:ext cx="907164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8" name="Shape 8"/>
          <p:cNvSpPr txBox="1">
            <a:spLocks noGrp="1"/>
          </p:cNvSpPr>
          <p:nvPr>
            <p:ph type="dt" idx="10"/>
          </p:nvPr>
        </p:nvSpPr>
        <p:spPr>
          <a:xfrm>
            <a:off x="504000" y="6887160"/>
            <a:ext cx="2348280" cy="5212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9" name="Shape 9"/>
          <p:cNvSpPr txBox="1">
            <a:spLocks noGrp="1"/>
          </p:cNvSpPr>
          <p:nvPr>
            <p:ph type="ftr" idx="11"/>
          </p:nvPr>
        </p:nvSpPr>
        <p:spPr>
          <a:xfrm>
            <a:off x="3447360" y="6887160"/>
            <a:ext cx="3195000" cy="5212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10" name="Shape 10"/>
          <p:cNvSpPr txBox="1">
            <a:spLocks noGrp="1"/>
          </p:cNvSpPr>
          <p:nvPr>
            <p:ph type="sldNum" idx="12"/>
          </p:nvPr>
        </p:nvSpPr>
        <p:spPr>
          <a:xfrm>
            <a:off x="7227360" y="6887160"/>
            <a:ext cx="2348280" cy="521279"/>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‹Nº›</a:t>
            </a:fld>
            <a:endParaRPr lang="en-US"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www.soartech.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3" name="Shape 63"/>
          <p:cNvSpPr txBox="1"/>
          <p:nvPr/>
        </p:nvSpPr>
        <p:spPr>
          <a:xfrm>
            <a:off x="712694" y="1781736"/>
            <a:ext cx="9052481" cy="3879476"/>
          </a:xfrm>
          <a:prstGeom prst="rect">
            <a:avLst/>
          </a:prstGeom>
          <a:noFill/>
          <a:ln>
            <a:noFill/>
          </a:ln>
        </p:spPr>
        <p:txBody>
          <a:bodyPr lIns="91425" tIns="91425" rIns="91425" bIns="91425" anchor="ctr" anchorCtr="0">
            <a:noAutofit/>
          </a:bodyPr>
          <a:lstStyle/>
          <a:p>
            <a:pPr lvl="0" algn="ctr" rtl="0">
              <a:spcBef>
                <a:spcPts val="0"/>
              </a:spcBef>
              <a:buNone/>
            </a:pPr>
            <a:endParaRPr lang="en-US" sz="3200" dirty="0" smtClean="0">
              <a:solidFill>
                <a:schemeClr val="dk1"/>
              </a:solidFill>
            </a:endParaRPr>
          </a:p>
          <a:p>
            <a:pPr lvl="0" algn="ctr" rtl="0">
              <a:spcBef>
                <a:spcPts val="0"/>
              </a:spcBef>
              <a:buNone/>
            </a:pPr>
            <a:endParaRPr lang="en-US" sz="3200" dirty="0">
              <a:solidFill>
                <a:schemeClr val="dk1"/>
              </a:solidFill>
            </a:endParaRPr>
          </a:p>
          <a:p>
            <a:pPr lvl="0" algn="ctr" rtl="0">
              <a:spcBef>
                <a:spcPts val="0"/>
              </a:spcBef>
              <a:buNone/>
            </a:pPr>
            <a:r>
              <a:rPr lang="en-US" sz="3200" b="1" dirty="0" err="1" smtClean="0">
                <a:solidFill>
                  <a:schemeClr val="dk1"/>
                </a:solidFill>
              </a:rPr>
              <a:t>Diplomado</a:t>
            </a:r>
            <a:r>
              <a:rPr lang="en-US" sz="3200" b="1" dirty="0" smtClean="0">
                <a:solidFill>
                  <a:schemeClr val="dk1"/>
                </a:solidFill>
              </a:rPr>
              <a:t> en Inteligencia Artificial</a:t>
            </a:r>
          </a:p>
          <a:p>
            <a:pPr lvl="0" algn="ctr"/>
            <a:endParaRPr lang="en-US" sz="3200" dirty="0">
              <a:solidFill>
                <a:schemeClr val="dk1"/>
              </a:solidFill>
            </a:endParaRPr>
          </a:p>
          <a:p>
            <a:pPr lvl="0" algn="ctr"/>
            <a:r>
              <a:rPr lang="en-US" sz="3200" dirty="0" err="1" smtClean="0">
                <a:solidFill>
                  <a:schemeClr val="dk1"/>
                </a:solidFill>
              </a:rPr>
              <a:t>Ciencias</a:t>
            </a:r>
            <a:r>
              <a:rPr lang="en-US" sz="3200" dirty="0" smtClean="0">
                <a:solidFill>
                  <a:schemeClr val="dk1"/>
                </a:solidFill>
              </a:rPr>
              <a:t> </a:t>
            </a:r>
            <a:r>
              <a:rPr lang="en-US" sz="3200" dirty="0" err="1" smtClean="0">
                <a:solidFill>
                  <a:schemeClr val="dk1"/>
                </a:solidFill>
              </a:rPr>
              <a:t>Cognitivas</a:t>
            </a:r>
            <a:r>
              <a:rPr lang="en-US" sz="3200" dirty="0" smtClean="0">
                <a:solidFill>
                  <a:schemeClr val="dk1"/>
                </a:solidFill>
              </a:rPr>
              <a:t> e IA</a:t>
            </a:r>
          </a:p>
          <a:p>
            <a:pPr lvl="0" algn="ctr"/>
            <a:r>
              <a:rPr lang="en-US" sz="3200" dirty="0" smtClean="0">
                <a:solidFill>
                  <a:schemeClr val="dk1"/>
                </a:solidFill>
              </a:rPr>
              <a:t>			</a:t>
            </a:r>
          </a:p>
          <a:p>
            <a:pPr lvl="0" algn="ctr"/>
            <a:r>
              <a:rPr lang="en-US" sz="3200" dirty="0">
                <a:solidFill>
                  <a:schemeClr val="dk1"/>
                </a:solidFill>
              </a:rPr>
              <a:t>	</a:t>
            </a:r>
            <a:r>
              <a:rPr lang="en-US" sz="3200" dirty="0" smtClean="0">
                <a:solidFill>
                  <a:schemeClr val="dk1"/>
                </a:solidFill>
              </a:rPr>
              <a:t>			</a:t>
            </a:r>
            <a:r>
              <a:rPr lang="en-US" sz="2400" dirty="0" smtClean="0">
                <a:solidFill>
                  <a:schemeClr val="dk1"/>
                </a:solidFill>
              </a:rPr>
              <a:t>Sergio Chaigneau</a:t>
            </a:r>
          </a:p>
          <a:p>
            <a:pPr lvl="0" algn="ctr" rtl="0">
              <a:spcBef>
                <a:spcPts val="0"/>
              </a:spcBef>
              <a:buNone/>
            </a:pPr>
            <a:endParaRPr lang="en-US" sz="3200" dirty="0">
              <a:solidFill>
                <a:schemeClr val="dk1"/>
              </a:solidFill>
            </a:endParaRPr>
          </a:p>
        </p:txBody>
      </p:sp>
      <p:pic>
        <p:nvPicPr>
          <p:cNvPr id="7" name="Shape 61"/>
          <p:cNvPicPr preferRelativeResize="0"/>
          <p:nvPr/>
        </p:nvPicPr>
        <p:blipFill>
          <a:blip r:embed="rId3">
            <a:alphaModFix/>
          </a:blip>
          <a:stretch>
            <a:fillRect/>
          </a:stretch>
        </p:blipFill>
        <p:spPr>
          <a:xfrm>
            <a:off x="5422902" y="159623"/>
            <a:ext cx="1461996" cy="823118"/>
          </a:xfrm>
          <a:prstGeom prst="rect">
            <a:avLst/>
          </a:prstGeom>
          <a:noFill/>
          <a:ln>
            <a:noFill/>
          </a:ln>
        </p:spPr>
      </p:pic>
      <p:pic>
        <p:nvPicPr>
          <p:cNvPr id="8" name="Shape 62"/>
          <p:cNvPicPr preferRelativeResize="0"/>
          <p:nvPr/>
        </p:nvPicPr>
        <p:blipFill>
          <a:blip r:embed="rId4">
            <a:alphaModFix/>
          </a:blip>
          <a:stretch>
            <a:fillRect/>
          </a:stretch>
        </p:blipFill>
        <p:spPr>
          <a:xfrm>
            <a:off x="181836" y="223675"/>
            <a:ext cx="1781436" cy="415060"/>
          </a:xfrm>
          <a:prstGeom prst="rect">
            <a:avLst/>
          </a:prstGeom>
          <a:noFill/>
          <a:ln>
            <a:noFill/>
          </a:ln>
        </p:spPr>
      </p:pic>
      <p:pic>
        <p:nvPicPr>
          <p:cNvPr id="9" name="Shape 64" descr="logofacultad.jpg"/>
          <p:cNvPicPr preferRelativeResize="0"/>
          <p:nvPr/>
        </p:nvPicPr>
        <p:blipFill>
          <a:blip r:embed="rId5">
            <a:alphaModFix/>
          </a:blip>
          <a:stretch>
            <a:fillRect/>
          </a:stretch>
        </p:blipFill>
        <p:spPr>
          <a:xfrm>
            <a:off x="3066797" y="66600"/>
            <a:ext cx="1034560" cy="1009165"/>
          </a:xfrm>
          <a:prstGeom prst="rect">
            <a:avLst/>
          </a:prstGeom>
          <a:noFill/>
          <a:ln>
            <a:noFill/>
          </a:ln>
        </p:spPr>
      </p:pic>
      <p:pic>
        <p:nvPicPr>
          <p:cNvPr id="10" name="Imagen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0488" y="159623"/>
            <a:ext cx="1429328" cy="103864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sz="2400" b="1" dirty="0"/>
              <a:t>General </a:t>
            </a:r>
            <a:r>
              <a:rPr lang="es-CL" sz="2400" b="1" dirty="0" err="1"/>
              <a:t>Problem</a:t>
            </a:r>
            <a:r>
              <a:rPr lang="es-CL" sz="2400" b="1" dirty="0"/>
              <a:t> </a:t>
            </a:r>
            <a:r>
              <a:rPr lang="es-CL" sz="2400" b="1" dirty="0" err="1"/>
              <a:t>Solver</a:t>
            </a:r>
            <a:r>
              <a:rPr lang="es-CL" sz="2400" b="1" dirty="0"/>
              <a:t> (</a:t>
            </a:r>
            <a:r>
              <a:rPr lang="es-CL" sz="2400" b="1" dirty="0" err="1"/>
              <a:t>Newell</a:t>
            </a:r>
            <a:r>
              <a:rPr lang="es-CL" sz="2400" b="1" dirty="0"/>
              <a:t>, Shaw, &amp; </a:t>
            </a:r>
            <a:r>
              <a:rPr lang="es-CL" sz="2400" b="1" dirty="0" err="1"/>
              <a:t>Simon</a:t>
            </a:r>
            <a:r>
              <a:rPr lang="es-CL" sz="2400" b="1" dirty="0"/>
              <a:t>, 1959)</a:t>
            </a:r>
          </a:p>
        </p:txBody>
      </p:sp>
      <p:sp>
        <p:nvSpPr>
          <p:cNvPr id="4" name="CuadroTexto 3"/>
          <p:cNvSpPr txBox="1"/>
          <p:nvPr/>
        </p:nvSpPr>
        <p:spPr>
          <a:xfrm>
            <a:off x="1556951" y="1309816"/>
            <a:ext cx="7554097" cy="6842899"/>
          </a:xfrm>
          <a:prstGeom prst="rect">
            <a:avLst/>
          </a:prstGeom>
          <a:noFill/>
        </p:spPr>
        <p:txBody>
          <a:bodyPr wrap="square" rtlCol="0">
            <a:spAutoFit/>
          </a:bodyPr>
          <a:lstStyle/>
          <a:p>
            <a:r>
              <a:rPr lang="es-CL" sz="2800" dirty="0" smtClean="0"/>
              <a:t>Misioneros y Caníbales</a:t>
            </a:r>
          </a:p>
          <a:p>
            <a:endParaRPr lang="es-CL" sz="2800" dirty="0"/>
          </a:p>
          <a:p>
            <a:r>
              <a:rPr lang="es-CL" sz="2800" dirty="0" smtClean="0"/>
              <a:t>3C 3M 1b 0; 0C 0M 0b 1; operador CM</a:t>
            </a:r>
            <a:r>
              <a:rPr lang="es-CL" sz="2800" dirty="0" smtClean="0">
                <a:sym typeface="Wingdings" panose="05000000000000000000" pitchFamily="2" charset="2"/>
              </a:rPr>
              <a:t></a:t>
            </a:r>
            <a:r>
              <a:rPr lang="es-CL" sz="2800" dirty="0" smtClean="0"/>
              <a:t> </a:t>
            </a:r>
          </a:p>
          <a:p>
            <a:r>
              <a:rPr lang="es-CL" sz="2800" dirty="0" smtClean="0">
                <a:solidFill>
                  <a:srgbClr val="FF0000"/>
                </a:solidFill>
              </a:rPr>
              <a:t>2C 2M 0b 0; 1C 1M 1b </a:t>
            </a:r>
            <a:r>
              <a:rPr lang="es-CL" sz="2800" dirty="0" smtClean="0"/>
              <a:t>1; operador </a:t>
            </a:r>
            <a:r>
              <a:rPr lang="es-CL" sz="2800" dirty="0" smtClean="0">
                <a:sym typeface="Wingdings" panose="05000000000000000000" pitchFamily="2" charset="2"/>
              </a:rPr>
              <a:t>M</a:t>
            </a:r>
          </a:p>
          <a:p>
            <a:r>
              <a:rPr lang="es-CL" sz="2800" dirty="0" smtClean="0">
                <a:sym typeface="Wingdings" panose="05000000000000000000" pitchFamily="2" charset="2"/>
              </a:rPr>
              <a:t>2C 3M 1B 0; 1C 0M 0b 1; operador 2C</a:t>
            </a:r>
          </a:p>
          <a:p>
            <a:r>
              <a:rPr lang="es-CL" sz="2800" dirty="0" smtClean="0">
                <a:sym typeface="Wingdings" panose="05000000000000000000" pitchFamily="2" charset="2"/>
              </a:rPr>
              <a:t>0C 3M 0b 0; 3C 0M 1b 1; operador 1C</a:t>
            </a:r>
          </a:p>
          <a:p>
            <a:r>
              <a:rPr lang="es-CL" sz="2800" dirty="0" smtClean="0">
                <a:sym typeface="Wingdings" panose="05000000000000000000" pitchFamily="2" charset="2"/>
              </a:rPr>
              <a:t>1C 3M 1b 0; 2C 0M 0b 1; operador 2M</a:t>
            </a:r>
          </a:p>
          <a:p>
            <a:r>
              <a:rPr lang="es-CL" sz="2800" dirty="0" smtClean="0">
                <a:sym typeface="Wingdings" panose="05000000000000000000" pitchFamily="2" charset="2"/>
              </a:rPr>
              <a:t>1C 1M 0b 0; 2C 2M 1b 1; operador CM ***</a:t>
            </a:r>
          </a:p>
          <a:p>
            <a:r>
              <a:rPr lang="es-CL" sz="2800" dirty="0" smtClean="0">
                <a:solidFill>
                  <a:srgbClr val="FF0000"/>
                </a:solidFill>
                <a:sym typeface="Wingdings" panose="05000000000000000000" pitchFamily="2" charset="2"/>
              </a:rPr>
              <a:t>2C 2M 1b 0; 1C 1M 0b 1</a:t>
            </a:r>
            <a:r>
              <a:rPr lang="es-CL" sz="2800" dirty="0" smtClean="0">
                <a:solidFill>
                  <a:schemeClr val="tx1"/>
                </a:solidFill>
                <a:sym typeface="Wingdings" panose="05000000000000000000" pitchFamily="2" charset="2"/>
              </a:rPr>
              <a:t>; operador 2M</a:t>
            </a:r>
          </a:p>
          <a:p>
            <a:r>
              <a:rPr lang="es-CL" sz="2800" dirty="0" smtClean="0">
                <a:solidFill>
                  <a:schemeClr val="tx1"/>
                </a:solidFill>
                <a:sym typeface="Wingdings" panose="05000000000000000000" pitchFamily="2" charset="2"/>
              </a:rPr>
              <a:t>2C 0M 0b 0; 1C 3M 1b 1; operador 1C</a:t>
            </a:r>
          </a:p>
          <a:p>
            <a:r>
              <a:rPr lang="es-CL" sz="2800" dirty="0" smtClean="0">
                <a:solidFill>
                  <a:schemeClr val="tx1"/>
                </a:solidFill>
                <a:sym typeface="Wingdings" panose="05000000000000000000" pitchFamily="2" charset="2"/>
              </a:rPr>
              <a:t>3C 0M 1b 0; 0C 3M 0b 1; operador 2C</a:t>
            </a:r>
          </a:p>
          <a:p>
            <a:r>
              <a:rPr lang="es-CL" sz="2800" dirty="0" smtClean="0">
                <a:solidFill>
                  <a:schemeClr val="tx1"/>
                </a:solidFill>
                <a:sym typeface="Wingdings" panose="05000000000000000000" pitchFamily="2" charset="2"/>
              </a:rPr>
              <a:t>1C 0M 0b 0; </a:t>
            </a:r>
            <a:r>
              <a:rPr lang="es-CL" sz="2800" dirty="0" smtClean="0">
                <a:sym typeface="Wingdings" panose="05000000000000000000" pitchFamily="2" charset="2"/>
              </a:rPr>
              <a:t>2C 3M 0b 1; operador 1C</a:t>
            </a:r>
          </a:p>
          <a:p>
            <a:r>
              <a:rPr lang="es-CL" sz="2800" dirty="0" smtClean="0">
                <a:sym typeface="Wingdings" panose="05000000000000000000" pitchFamily="2" charset="2"/>
              </a:rPr>
              <a:t>2C 0M 1b 0; 1C 3M 0b 1; operador 2C</a:t>
            </a:r>
          </a:p>
          <a:p>
            <a:r>
              <a:rPr lang="es-CL" sz="2800" dirty="0" smtClean="0">
                <a:sym typeface="Wingdings" panose="05000000000000000000" pitchFamily="2" charset="2"/>
              </a:rPr>
              <a:t>0C 0M 0b 0; 3C 3M 1b 1</a:t>
            </a:r>
            <a:endParaRPr lang="es-CL" sz="2800" dirty="0" smtClean="0"/>
          </a:p>
          <a:p>
            <a:endParaRPr lang="es-CL" sz="2800" dirty="0" smtClean="0"/>
          </a:p>
          <a:p>
            <a:endParaRPr lang="es-CL" sz="2800" baseline="30000" dirty="0" smtClean="0"/>
          </a:p>
        </p:txBody>
      </p:sp>
    </p:spTree>
    <p:extLst>
      <p:ext uri="{BB962C8B-B14F-4D97-AF65-F5344CB8AC3E}">
        <p14:creationId xmlns:p14="http://schemas.microsoft.com/office/powerpoint/2010/main" val="12889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3" name="Shape 63"/>
          <p:cNvSpPr txBox="1"/>
          <p:nvPr/>
        </p:nvSpPr>
        <p:spPr>
          <a:xfrm>
            <a:off x="712694" y="1781736"/>
            <a:ext cx="9052481" cy="3879476"/>
          </a:xfrm>
          <a:prstGeom prst="rect">
            <a:avLst/>
          </a:prstGeom>
          <a:noFill/>
          <a:ln>
            <a:noFill/>
          </a:ln>
        </p:spPr>
        <p:txBody>
          <a:bodyPr lIns="91425" tIns="91425" rIns="91425" bIns="91425" anchor="ctr" anchorCtr="0">
            <a:noAutofit/>
          </a:bodyPr>
          <a:lstStyle/>
          <a:p>
            <a:pPr lvl="0" algn="ctr"/>
            <a:r>
              <a:rPr lang="en-US" sz="3200" dirty="0" err="1" smtClean="0">
                <a:solidFill>
                  <a:schemeClr val="dk1"/>
                </a:solidFill>
              </a:rPr>
              <a:t>Una</a:t>
            </a:r>
            <a:r>
              <a:rPr lang="en-US" sz="3200" dirty="0" smtClean="0">
                <a:solidFill>
                  <a:schemeClr val="dk1"/>
                </a:solidFill>
              </a:rPr>
              <a:t> </a:t>
            </a:r>
            <a:r>
              <a:rPr lang="en-US" sz="3200" dirty="0" err="1" smtClean="0">
                <a:solidFill>
                  <a:schemeClr val="dk1"/>
                </a:solidFill>
              </a:rPr>
              <a:t>arquitectura</a:t>
            </a:r>
            <a:r>
              <a:rPr lang="en-US" sz="3200" dirty="0" smtClean="0">
                <a:solidFill>
                  <a:schemeClr val="dk1"/>
                </a:solidFill>
              </a:rPr>
              <a:t> </a:t>
            </a:r>
            <a:r>
              <a:rPr lang="en-US" sz="3200" dirty="0" err="1" smtClean="0">
                <a:solidFill>
                  <a:schemeClr val="dk1"/>
                </a:solidFill>
              </a:rPr>
              <a:t>cognitiva</a:t>
            </a:r>
            <a:endParaRPr lang="en-US" sz="3200" dirty="0" smtClean="0">
              <a:solidFill>
                <a:schemeClr val="dk1"/>
              </a:solidFill>
            </a:endParaRPr>
          </a:p>
          <a:p>
            <a:pPr algn="ctr"/>
            <a:r>
              <a:rPr lang="en-US" sz="3200" dirty="0" smtClean="0">
                <a:solidFill>
                  <a:schemeClr val="dk1"/>
                </a:solidFill>
              </a:rPr>
              <a:t>SOAR </a:t>
            </a:r>
          </a:p>
          <a:p>
            <a:pPr algn="ctr"/>
            <a:r>
              <a:rPr lang="en-US" sz="3200" dirty="0" smtClean="0">
                <a:solidFill>
                  <a:schemeClr val="dk1"/>
                </a:solidFill>
              </a:rPr>
              <a:t>(</a:t>
            </a:r>
            <a:r>
              <a:rPr lang="es-CL" sz="3200" dirty="0"/>
              <a:t>Allen </a:t>
            </a:r>
            <a:r>
              <a:rPr lang="es-CL" sz="3200" dirty="0" err="1"/>
              <a:t>Newel</a:t>
            </a:r>
            <a:r>
              <a:rPr lang="es-CL" sz="3200" dirty="0"/>
              <a:t>, John </a:t>
            </a:r>
            <a:r>
              <a:rPr lang="es-CL" sz="3200" dirty="0" err="1" smtClean="0"/>
              <a:t>Laird</a:t>
            </a:r>
            <a:r>
              <a:rPr lang="es-CL" sz="3200" dirty="0" smtClean="0"/>
              <a:t>)</a:t>
            </a:r>
            <a:endParaRPr lang="es-CL" sz="3200" dirty="0"/>
          </a:p>
          <a:p>
            <a:pPr lvl="0" algn="ctr"/>
            <a:endParaRPr lang="en-US" sz="3200" dirty="0" smtClean="0">
              <a:solidFill>
                <a:schemeClr val="dk1"/>
              </a:solidFill>
            </a:endParaRPr>
          </a:p>
          <a:p>
            <a:pPr lvl="0" algn="ctr" rtl="0">
              <a:spcBef>
                <a:spcPts val="0"/>
              </a:spcBef>
              <a:buNone/>
            </a:pPr>
            <a:endParaRPr lang="en-US" sz="3200" dirty="0">
              <a:solidFill>
                <a:schemeClr val="dk1"/>
              </a:solidFill>
            </a:endParaRPr>
          </a:p>
        </p:txBody>
      </p:sp>
      <p:pic>
        <p:nvPicPr>
          <p:cNvPr id="7" name="Shape 61"/>
          <p:cNvPicPr preferRelativeResize="0"/>
          <p:nvPr/>
        </p:nvPicPr>
        <p:blipFill>
          <a:blip r:embed="rId3">
            <a:alphaModFix/>
          </a:blip>
          <a:stretch>
            <a:fillRect/>
          </a:stretch>
        </p:blipFill>
        <p:spPr>
          <a:xfrm>
            <a:off x="5422902" y="159623"/>
            <a:ext cx="1461996" cy="823118"/>
          </a:xfrm>
          <a:prstGeom prst="rect">
            <a:avLst/>
          </a:prstGeom>
          <a:noFill/>
          <a:ln>
            <a:noFill/>
          </a:ln>
        </p:spPr>
      </p:pic>
      <p:pic>
        <p:nvPicPr>
          <p:cNvPr id="8" name="Shape 62"/>
          <p:cNvPicPr preferRelativeResize="0"/>
          <p:nvPr/>
        </p:nvPicPr>
        <p:blipFill>
          <a:blip r:embed="rId4">
            <a:alphaModFix/>
          </a:blip>
          <a:stretch>
            <a:fillRect/>
          </a:stretch>
        </p:blipFill>
        <p:spPr>
          <a:xfrm>
            <a:off x="181836" y="223675"/>
            <a:ext cx="1781436" cy="415060"/>
          </a:xfrm>
          <a:prstGeom prst="rect">
            <a:avLst/>
          </a:prstGeom>
          <a:noFill/>
          <a:ln>
            <a:noFill/>
          </a:ln>
        </p:spPr>
      </p:pic>
      <p:pic>
        <p:nvPicPr>
          <p:cNvPr id="9" name="Shape 64" descr="logofacultad.jpg"/>
          <p:cNvPicPr preferRelativeResize="0"/>
          <p:nvPr/>
        </p:nvPicPr>
        <p:blipFill>
          <a:blip r:embed="rId5">
            <a:alphaModFix/>
          </a:blip>
          <a:stretch>
            <a:fillRect/>
          </a:stretch>
        </p:blipFill>
        <p:spPr>
          <a:xfrm>
            <a:off x="3066797" y="66600"/>
            <a:ext cx="1034560" cy="1009165"/>
          </a:xfrm>
          <a:prstGeom prst="rect">
            <a:avLst/>
          </a:prstGeom>
          <a:noFill/>
          <a:ln>
            <a:noFill/>
          </a:ln>
        </p:spPr>
      </p:pic>
      <p:pic>
        <p:nvPicPr>
          <p:cNvPr id="10" name="Imagen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0488" y="159623"/>
            <a:ext cx="1429328" cy="1038645"/>
          </a:xfrm>
          <a:prstGeom prst="rect">
            <a:avLst/>
          </a:prstGeom>
        </p:spPr>
      </p:pic>
    </p:spTree>
    <p:extLst>
      <p:ext uri="{BB962C8B-B14F-4D97-AF65-F5344CB8AC3E}">
        <p14:creationId xmlns:p14="http://schemas.microsoft.com/office/powerpoint/2010/main" val="3292752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4000" y="152029"/>
            <a:ext cx="9071640" cy="1262160"/>
          </a:xfrm>
        </p:spPr>
        <p:txBody>
          <a:bodyPr/>
          <a:lstStyle/>
          <a:p>
            <a:pPr algn="ctr"/>
            <a:r>
              <a:rPr lang="es-CL" sz="3200" b="1" dirty="0" smtClean="0"/>
              <a:t>Arquitectura</a:t>
            </a:r>
            <a:r>
              <a:rPr lang="es-CL" dirty="0" smtClean="0"/>
              <a:t> </a:t>
            </a:r>
            <a:r>
              <a:rPr lang="es-CL" sz="3200" b="1" dirty="0" smtClean="0"/>
              <a:t>SOAR</a:t>
            </a:r>
            <a:endParaRPr lang="es-CL" sz="3200" b="1" dirty="0"/>
          </a:p>
        </p:txBody>
      </p:sp>
      <p:sp>
        <p:nvSpPr>
          <p:cNvPr id="3" name="Subtítulo 2"/>
          <p:cNvSpPr>
            <a:spLocks noGrp="1"/>
          </p:cNvSpPr>
          <p:nvPr>
            <p:ph type="subTitle" idx="1"/>
          </p:nvPr>
        </p:nvSpPr>
        <p:spPr>
          <a:xfrm>
            <a:off x="615969" y="1135699"/>
            <a:ext cx="9071640" cy="5864139"/>
          </a:xfrm>
        </p:spPr>
        <p:txBody>
          <a:bodyPr/>
          <a:lstStyle/>
          <a:p>
            <a:endParaRPr lang="es-CL" sz="2400" dirty="0" smtClean="0"/>
          </a:p>
          <a:p>
            <a:pPr marL="457200" indent="-457200">
              <a:buFont typeface="+mj-lt"/>
              <a:buAutoNum type="arabicPeriod"/>
            </a:pPr>
            <a:r>
              <a:rPr lang="es-CL" sz="2400" dirty="0" smtClean="0"/>
              <a:t>Hay </a:t>
            </a:r>
            <a:r>
              <a:rPr lang="es-CL" sz="2400" dirty="0"/>
              <a:t>una estructura de procesamiento que es </a:t>
            </a:r>
            <a:r>
              <a:rPr lang="es-CL" sz="2400" dirty="0" smtClean="0"/>
              <a:t>fija (el sistema cognitivo que soluciona distintos problemas es siempre el mismo).</a:t>
            </a:r>
            <a:endParaRPr lang="es-CL" sz="2400" dirty="0"/>
          </a:p>
          <a:p>
            <a:pPr marL="457200" indent="-457200">
              <a:buFont typeface="+mj-lt"/>
              <a:buAutoNum type="arabicPeriod"/>
            </a:pPr>
            <a:r>
              <a:rPr lang="es-CL" sz="2400" dirty="0"/>
              <a:t>Distintos problemas pueden ser expresados como un espacio de búsqueda.</a:t>
            </a:r>
          </a:p>
          <a:p>
            <a:pPr marL="457200" indent="-457200">
              <a:buFont typeface="+mj-lt"/>
              <a:buAutoNum type="arabicPeriod"/>
            </a:pPr>
            <a:r>
              <a:rPr lang="es-CL" sz="2400" dirty="0"/>
              <a:t>Se puede llegar a una solución aplicando reglas (if-then) para actuar en el </a:t>
            </a:r>
            <a:r>
              <a:rPr lang="es-CL" sz="2400" dirty="0" smtClean="0"/>
              <a:t>ambiente (este es el conocimiento que el sistema tiene).</a:t>
            </a:r>
          </a:p>
          <a:p>
            <a:pPr marL="457200" indent="-457200">
              <a:buFont typeface="+mj-lt"/>
              <a:buAutoNum type="arabicPeriod"/>
            </a:pPr>
            <a:r>
              <a:rPr lang="es-CL" sz="2400" dirty="0" smtClean="0"/>
              <a:t>Estas reglas están en una memoria de largo plazo (MLP) que tiene una estructura jerárquica.</a:t>
            </a:r>
          </a:p>
          <a:p>
            <a:pPr marL="457200" indent="-457200">
              <a:buFont typeface="+mj-lt"/>
              <a:buAutoNum type="arabicPeriod"/>
            </a:pPr>
            <a:r>
              <a:rPr lang="es-CL" sz="2400" dirty="0" smtClean="0"/>
              <a:t>Hay un proceso de decisión que valora las distintas alternativas de acción de acuerdo a la meta actual.</a:t>
            </a:r>
          </a:p>
          <a:p>
            <a:pPr marL="457200" indent="-457200">
              <a:buFont typeface="+mj-lt"/>
              <a:buAutoNum type="arabicPeriod"/>
            </a:pPr>
            <a:r>
              <a:rPr lang="es-CL" sz="2400" dirty="0" smtClean="0"/>
              <a:t>El sistema opera sobre un ambiente, de modo que sus acciones tienen consecuencias (retroalimentación).</a:t>
            </a:r>
          </a:p>
          <a:p>
            <a:pPr marL="457200" indent="-457200">
              <a:buFont typeface="+mj-lt"/>
              <a:buAutoNum type="arabicPeriod"/>
            </a:pPr>
            <a:r>
              <a:rPr lang="es-CL" sz="2400" dirty="0" smtClean="0"/>
              <a:t>El sistema puede adquirir reglas por aprendizaje (no todo tiene que estar programado).</a:t>
            </a:r>
            <a:endParaRPr lang="es-CL" sz="2400" dirty="0"/>
          </a:p>
          <a:p>
            <a:endParaRPr lang="es-CL" sz="2400" dirty="0"/>
          </a:p>
        </p:txBody>
      </p:sp>
    </p:spTree>
    <p:extLst>
      <p:ext uri="{BB962C8B-B14F-4D97-AF65-F5344CB8AC3E}">
        <p14:creationId xmlns:p14="http://schemas.microsoft.com/office/powerpoint/2010/main" val="214746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4000" y="152029"/>
            <a:ext cx="9071640" cy="1262160"/>
          </a:xfrm>
        </p:spPr>
        <p:txBody>
          <a:bodyPr/>
          <a:lstStyle/>
          <a:p>
            <a:pPr algn="ctr"/>
            <a:r>
              <a:rPr lang="es-CL" sz="3200" b="1" dirty="0"/>
              <a:t>Arquitectura</a:t>
            </a:r>
            <a:r>
              <a:rPr lang="es-CL" sz="3200" dirty="0"/>
              <a:t> </a:t>
            </a:r>
            <a:r>
              <a:rPr lang="es-CL" sz="3200" b="1" dirty="0"/>
              <a:t>SOAR</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923" y="1528814"/>
            <a:ext cx="7527793" cy="5259926"/>
          </a:xfrm>
          <a:prstGeom prst="rect">
            <a:avLst/>
          </a:prstGeom>
        </p:spPr>
      </p:pic>
    </p:spTree>
    <p:extLst>
      <p:ext uri="{BB962C8B-B14F-4D97-AF65-F5344CB8AC3E}">
        <p14:creationId xmlns:p14="http://schemas.microsoft.com/office/powerpoint/2010/main" val="1852063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4000" y="152029"/>
            <a:ext cx="9071640" cy="1262160"/>
          </a:xfrm>
        </p:spPr>
        <p:txBody>
          <a:bodyPr/>
          <a:lstStyle/>
          <a:p>
            <a:pPr algn="ctr"/>
            <a:r>
              <a:rPr lang="es-CL" sz="3200" b="1" dirty="0" smtClean="0"/>
              <a:t>Ejemplo de SOAR </a:t>
            </a:r>
            <a:r>
              <a:rPr lang="es-CL" sz="1400" b="1" dirty="0" smtClean="0"/>
              <a:t>(</a:t>
            </a:r>
            <a:r>
              <a:rPr lang="es-CL" sz="1400" b="1" dirty="0" err="1" smtClean="0"/>
              <a:t>Rieman</a:t>
            </a:r>
            <a:r>
              <a:rPr lang="es-CL" sz="1400" b="1" dirty="0" smtClean="0"/>
              <a:t>, 1995)</a:t>
            </a:r>
            <a:endParaRPr lang="es-CL" sz="1400" b="1" dirty="0"/>
          </a:p>
        </p:txBody>
      </p:sp>
      <p:sp>
        <p:nvSpPr>
          <p:cNvPr id="3" name="Rectángulo 2"/>
          <p:cNvSpPr/>
          <p:nvPr/>
        </p:nvSpPr>
        <p:spPr>
          <a:xfrm>
            <a:off x="1573426" y="1414189"/>
            <a:ext cx="7414055" cy="1790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CuadroTexto 3"/>
          <p:cNvSpPr txBox="1"/>
          <p:nvPr/>
        </p:nvSpPr>
        <p:spPr>
          <a:xfrm>
            <a:off x="1631087" y="1672281"/>
            <a:ext cx="5107459" cy="307777"/>
          </a:xfrm>
          <a:prstGeom prst="rect">
            <a:avLst/>
          </a:prstGeom>
          <a:noFill/>
        </p:spPr>
        <p:txBody>
          <a:bodyPr wrap="square" rtlCol="0">
            <a:spAutoFit/>
          </a:bodyPr>
          <a:lstStyle/>
          <a:p>
            <a:r>
              <a:rPr lang="es-CL" dirty="0" smtClean="0"/>
              <a:t>SI hora=13 </a:t>
            </a:r>
            <a:r>
              <a:rPr lang="es-CL" dirty="0" err="1" smtClean="0"/>
              <a:t>hrs</a:t>
            </a:r>
            <a:r>
              <a:rPr lang="es-CL" dirty="0" smtClean="0"/>
              <a:t>. ENTONCES agenda=almorzar</a:t>
            </a:r>
            <a:endParaRPr lang="es-CL" dirty="0"/>
          </a:p>
        </p:txBody>
      </p:sp>
      <p:sp>
        <p:nvSpPr>
          <p:cNvPr id="6" name="CuadroTexto 5"/>
          <p:cNvSpPr txBox="1"/>
          <p:nvPr/>
        </p:nvSpPr>
        <p:spPr>
          <a:xfrm>
            <a:off x="1622848" y="2084261"/>
            <a:ext cx="5568778" cy="307777"/>
          </a:xfrm>
          <a:prstGeom prst="rect">
            <a:avLst/>
          </a:prstGeom>
          <a:noFill/>
        </p:spPr>
        <p:txBody>
          <a:bodyPr wrap="square" rtlCol="0">
            <a:spAutoFit/>
          </a:bodyPr>
          <a:lstStyle/>
          <a:p>
            <a:r>
              <a:rPr lang="es-CL" dirty="0" smtClean="0"/>
              <a:t>SI agenda=almorzar y día=viernes ENTONCES operador=gimnasio</a:t>
            </a:r>
            <a:endParaRPr lang="es-CL" dirty="0"/>
          </a:p>
        </p:txBody>
      </p:sp>
      <p:sp>
        <p:nvSpPr>
          <p:cNvPr id="7" name="CuadroTexto 6"/>
          <p:cNvSpPr txBox="1"/>
          <p:nvPr/>
        </p:nvSpPr>
        <p:spPr>
          <a:xfrm>
            <a:off x="1606371" y="2478056"/>
            <a:ext cx="7501304" cy="307777"/>
          </a:xfrm>
          <a:prstGeom prst="rect">
            <a:avLst/>
          </a:prstGeom>
          <a:noFill/>
        </p:spPr>
        <p:txBody>
          <a:bodyPr wrap="square" rtlCol="0">
            <a:spAutoFit/>
          </a:bodyPr>
          <a:lstStyle/>
          <a:p>
            <a:r>
              <a:rPr lang="es-CL" dirty="0" smtClean="0"/>
              <a:t>SI agenda=almorzar y tipo-de-día=pago ENTONCES operador= comer bistec en “El </a:t>
            </a:r>
            <a:r>
              <a:rPr lang="es-CL" dirty="0" err="1" smtClean="0"/>
              <a:t>Crutón</a:t>
            </a:r>
            <a:r>
              <a:rPr lang="es-CL" dirty="0" smtClean="0"/>
              <a:t>”</a:t>
            </a:r>
            <a:endParaRPr lang="es-CL" dirty="0"/>
          </a:p>
        </p:txBody>
      </p:sp>
      <p:sp>
        <p:nvSpPr>
          <p:cNvPr id="8" name="Rectángulo 7"/>
          <p:cNvSpPr/>
          <p:nvPr/>
        </p:nvSpPr>
        <p:spPr>
          <a:xfrm>
            <a:off x="1573426" y="3995351"/>
            <a:ext cx="3361039" cy="28420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p:cNvSpPr/>
          <p:nvPr/>
        </p:nvSpPr>
        <p:spPr>
          <a:xfrm>
            <a:off x="5354595" y="3995351"/>
            <a:ext cx="3554627" cy="28420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CuadroTexto 9"/>
          <p:cNvSpPr txBox="1"/>
          <p:nvPr/>
        </p:nvSpPr>
        <p:spPr>
          <a:xfrm>
            <a:off x="5486396" y="4268386"/>
            <a:ext cx="1252152" cy="523220"/>
          </a:xfrm>
          <a:prstGeom prst="rect">
            <a:avLst/>
          </a:prstGeom>
          <a:noFill/>
        </p:spPr>
        <p:txBody>
          <a:bodyPr wrap="square" rtlCol="0">
            <a:spAutoFit/>
          </a:bodyPr>
          <a:lstStyle/>
          <a:p>
            <a:r>
              <a:rPr lang="es-CL" dirty="0" smtClean="0"/>
              <a:t>Estado=top:</a:t>
            </a:r>
          </a:p>
          <a:p>
            <a:r>
              <a:rPr lang="es-CL" dirty="0" smtClean="0"/>
              <a:t>Operador=?</a:t>
            </a:r>
            <a:endParaRPr lang="es-CL" dirty="0"/>
          </a:p>
        </p:txBody>
      </p:sp>
      <p:sp>
        <p:nvSpPr>
          <p:cNvPr id="11" name="CuadroTexto 10"/>
          <p:cNvSpPr txBox="1"/>
          <p:nvPr/>
        </p:nvSpPr>
        <p:spPr>
          <a:xfrm>
            <a:off x="5914762" y="4839777"/>
            <a:ext cx="1342767" cy="307777"/>
          </a:xfrm>
          <a:prstGeom prst="rect">
            <a:avLst/>
          </a:prstGeom>
          <a:noFill/>
        </p:spPr>
        <p:txBody>
          <a:bodyPr wrap="square" rtlCol="0">
            <a:spAutoFit/>
          </a:bodyPr>
          <a:lstStyle/>
          <a:p>
            <a:r>
              <a:rPr lang="es-CL" dirty="0" smtClean="0"/>
              <a:t>Hora=13 </a:t>
            </a:r>
            <a:r>
              <a:rPr lang="es-CL" dirty="0" err="1" smtClean="0"/>
              <a:t>hrs</a:t>
            </a:r>
            <a:r>
              <a:rPr lang="es-CL" dirty="0" smtClean="0"/>
              <a:t>.</a:t>
            </a:r>
            <a:endParaRPr lang="es-CL" dirty="0"/>
          </a:p>
        </p:txBody>
      </p:sp>
      <p:sp>
        <p:nvSpPr>
          <p:cNvPr id="12" name="CuadroTexto 11"/>
          <p:cNvSpPr txBox="1"/>
          <p:nvPr/>
        </p:nvSpPr>
        <p:spPr>
          <a:xfrm>
            <a:off x="5906532" y="5090985"/>
            <a:ext cx="1252151" cy="307777"/>
          </a:xfrm>
          <a:prstGeom prst="rect">
            <a:avLst/>
          </a:prstGeom>
          <a:noFill/>
        </p:spPr>
        <p:txBody>
          <a:bodyPr wrap="square" rtlCol="0">
            <a:spAutoFit/>
          </a:bodyPr>
          <a:lstStyle/>
          <a:p>
            <a:r>
              <a:rPr lang="es-CL" dirty="0" smtClean="0"/>
              <a:t>Día=viernes</a:t>
            </a:r>
            <a:endParaRPr lang="es-CL" dirty="0"/>
          </a:p>
        </p:txBody>
      </p:sp>
      <p:sp>
        <p:nvSpPr>
          <p:cNvPr id="13" name="CuadroTexto 12"/>
          <p:cNvSpPr txBox="1"/>
          <p:nvPr/>
        </p:nvSpPr>
        <p:spPr>
          <a:xfrm>
            <a:off x="5906526" y="5329885"/>
            <a:ext cx="1869989" cy="307777"/>
          </a:xfrm>
          <a:prstGeom prst="rect">
            <a:avLst/>
          </a:prstGeom>
          <a:noFill/>
        </p:spPr>
        <p:txBody>
          <a:bodyPr wrap="square" rtlCol="0">
            <a:spAutoFit/>
          </a:bodyPr>
          <a:lstStyle/>
          <a:p>
            <a:r>
              <a:rPr lang="es-CL" dirty="0" smtClean="0"/>
              <a:t>Tipo-de-día=pago</a:t>
            </a:r>
            <a:endParaRPr lang="es-CL" dirty="0"/>
          </a:p>
        </p:txBody>
      </p:sp>
      <p:sp>
        <p:nvSpPr>
          <p:cNvPr id="14" name="CuadroTexto 13"/>
          <p:cNvSpPr txBox="1"/>
          <p:nvPr/>
        </p:nvSpPr>
        <p:spPr>
          <a:xfrm>
            <a:off x="504000" y="1980058"/>
            <a:ext cx="830530" cy="307777"/>
          </a:xfrm>
          <a:prstGeom prst="rect">
            <a:avLst/>
          </a:prstGeom>
          <a:noFill/>
        </p:spPr>
        <p:txBody>
          <a:bodyPr wrap="square" rtlCol="0">
            <a:spAutoFit/>
          </a:bodyPr>
          <a:lstStyle/>
          <a:p>
            <a:r>
              <a:rPr lang="es-CL" dirty="0" smtClean="0"/>
              <a:t>MLP</a:t>
            </a:r>
            <a:endParaRPr lang="es-CL" dirty="0"/>
          </a:p>
        </p:txBody>
      </p:sp>
      <p:sp>
        <p:nvSpPr>
          <p:cNvPr id="15" name="CuadroTexto 14"/>
          <p:cNvSpPr txBox="1"/>
          <p:nvPr/>
        </p:nvSpPr>
        <p:spPr>
          <a:xfrm>
            <a:off x="370703" y="5108601"/>
            <a:ext cx="1112107" cy="738664"/>
          </a:xfrm>
          <a:prstGeom prst="rect">
            <a:avLst/>
          </a:prstGeom>
          <a:noFill/>
        </p:spPr>
        <p:txBody>
          <a:bodyPr wrap="square" rtlCol="0">
            <a:spAutoFit/>
          </a:bodyPr>
          <a:lstStyle/>
          <a:p>
            <a:pPr algn="ctr"/>
            <a:r>
              <a:rPr lang="es-CL" dirty="0" smtClean="0"/>
              <a:t>Memoria de Preferencia</a:t>
            </a:r>
            <a:endParaRPr lang="es-CL" dirty="0"/>
          </a:p>
        </p:txBody>
      </p:sp>
      <p:sp>
        <p:nvSpPr>
          <p:cNvPr id="16" name="CuadroTexto 15"/>
          <p:cNvSpPr txBox="1"/>
          <p:nvPr/>
        </p:nvSpPr>
        <p:spPr>
          <a:xfrm>
            <a:off x="9107675" y="5191279"/>
            <a:ext cx="830530" cy="307777"/>
          </a:xfrm>
          <a:prstGeom prst="rect">
            <a:avLst/>
          </a:prstGeom>
          <a:noFill/>
        </p:spPr>
        <p:txBody>
          <a:bodyPr wrap="square" rtlCol="0">
            <a:spAutoFit/>
          </a:bodyPr>
          <a:lstStyle/>
          <a:p>
            <a:r>
              <a:rPr lang="es-CL" dirty="0" smtClean="0"/>
              <a:t>MT</a:t>
            </a:r>
            <a:endParaRPr lang="es-CL" dirty="0"/>
          </a:p>
        </p:txBody>
      </p:sp>
      <p:sp>
        <p:nvSpPr>
          <p:cNvPr id="19" name="CuadroTexto 18"/>
          <p:cNvSpPr txBox="1"/>
          <p:nvPr/>
        </p:nvSpPr>
        <p:spPr>
          <a:xfrm>
            <a:off x="1935891" y="4268386"/>
            <a:ext cx="2421925" cy="307777"/>
          </a:xfrm>
          <a:prstGeom prst="rect">
            <a:avLst/>
          </a:prstGeom>
          <a:noFill/>
        </p:spPr>
        <p:txBody>
          <a:bodyPr wrap="square" rtlCol="0">
            <a:spAutoFit/>
          </a:bodyPr>
          <a:lstStyle/>
          <a:p>
            <a:r>
              <a:rPr lang="es-CL" dirty="0" smtClean="0"/>
              <a:t>[agenda=almorzar +]</a:t>
            </a:r>
            <a:endParaRPr lang="es-CL" dirty="0"/>
          </a:p>
        </p:txBody>
      </p:sp>
      <p:sp>
        <p:nvSpPr>
          <p:cNvPr id="20" name="CuadroTexto 19"/>
          <p:cNvSpPr txBox="1"/>
          <p:nvPr/>
        </p:nvSpPr>
        <p:spPr>
          <a:xfrm>
            <a:off x="5923002" y="5580083"/>
            <a:ext cx="1820562" cy="307777"/>
          </a:xfrm>
          <a:prstGeom prst="rect">
            <a:avLst/>
          </a:prstGeom>
          <a:noFill/>
        </p:spPr>
        <p:txBody>
          <a:bodyPr wrap="square" rtlCol="0">
            <a:spAutoFit/>
          </a:bodyPr>
          <a:lstStyle/>
          <a:p>
            <a:r>
              <a:rPr lang="es-CL" dirty="0" smtClean="0"/>
              <a:t>agenda=almorzar +</a:t>
            </a:r>
            <a:endParaRPr lang="es-CL" dirty="0"/>
          </a:p>
        </p:txBody>
      </p:sp>
      <p:sp>
        <p:nvSpPr>
          <p:cNvPr id="21" name="CuadroTexto 20"/>
          <p:cNvSpPr txBox="1"/>
          <p:nvPr/>
        </p:nvSpPr>
        <p:spPr>
          <a:xfrm>
            <a:off x="1935891" y="4565293"/>
            <a:ext cx="1787610" cy="307777"/>
          </a:xfrm>
          <a:prstGeom prst="rect">
            <a:avLst/>
          </a:prstGeom>
          <a:noFill/>
        </p:spPr>
        <p:txBody>
          <a:bodyPr wrap="square" rtlCol="0">
            <a:spAutoFit/>
          </a:bodyPr>
          <a:lstStyle/>
          <a:p>
            <a:r>
              <a:rPr lang="es-CL" dirty="0" smtClean="0"/>
              <a:t>[Hora=13 </a:t>
            </a:r>
            <a:r>
              <a:rPr lang="es-CL" dirty="0" err="1" smtClean="0"/>
              <a:t>hrs</a:t>
            </a:r>
            <a:r>
              <a:rPr lang="es-CL" dirty="0" smtClean="0"/>
              <a:t>. +]</a:t>
            </a:r>
            <a:endParaRPr lang="es-CL" dirty="0"/>
          </a:p>
        </p:txBody>
      </p:sp>
      <p:sp>
        <p:nvSpPr>
          <p:cNvPr id="23" name="CuadroTexto 22"/>
          <p:cNvSpPr txBox="1"/>
          <p:nvPr/>
        </p:nvSpPr>
        <p:spPr>
          <a:xfrm>
            <a:off x="1935890" y="4843846"/>
            <a:ext cx="1705231" cy="307777"/>
          </a:xfrm>
          <a:prstGeom prst="rect">
            <a:avLst/>
          </a:prstGeom>
          <a:noFill/>
        </p:spPr>
        <p:txBody>
          <a:bodyPr wrap="square" rtlCol="0">
            <a:spAutoFit/>
          </a:bodyPr>
          <a:lstStyle/>
          <a:p>
            <a:r>
              <a:rPr lang="es-CL" dirty="0" smtClean="0"/>
              <a:t>[Día=viernes +]</a:t>
            </a:r>
            <a:endParaRPr lang="es-CL" dirty="0"/>
          </a:p>
        </p:txBody>
      </p:sp>
      <p:sp>
        <p:nvSpPr>
          <p:cNvPr id="24" name="CuadroTexto 23"/>
          <p:cNvSpPr txBox="1"/>
          <p:nvPr/>
        </p:nvSpPr>
        <p:spPr>
          <a:xfrm>
            <a:off x="1935890" y="5158326"/>
            <a:ext cx="1837038" cy="307777"/>
          </a:xfrm>
          <a:prstGeom prst="rect">
            <a:avLst/>
          </a:prstGeom>
          <a:noFill/>
        </p:spPr>
        <p:txBody>
          <a:bodyPr wrap="square" rtlCol="0">
            <a:spAutoFit/>
          </a:bodyPr>
          <a:lstStyle/>
          <a:p>
            <a:r>
              <a:rPr lang="es-CL" dirty="0" smtClean="0"/>
              <a:t>[Tipo-de-día=pago +]</a:t>
            </a:r>
            <a:endParaRPr lang="es-CL" dirty="0"/>
          </a:p>
        </p:txBody>
      </p:sp>
      <p:sp>
        <p:nvSpPr>
          <p:cNvPr id="25" name="CuadroTexto 24"/>
          <p:cNvSpPr txBox="1"/>
          <p:nvPr/>
        </p:nvSpPr>
        <p:spPr>
          <a:xfrm>
            <a:off x="1935887" y="5445642"/>
            <a:ext cx="1977085" cy="307777"/>
          </a:xfrm>
          <a:prstGeom prst="rect">
            <a:avLst/>
          </a:prstGeom>
          <a:noFill/>
        </p:spPr>
        <p:txBody>
          <a:bodyPr wrap="square" rtlCol="0">
            <a:spAutoFit/>
          </a:bodyPr>
          <a:lstStyle/>
          <a:p>
            <a:r>
              <a:rPr lang="es-CL" dirty="0" smtClean="0"/>
              <a:t>[operador=gimnasio +]</a:t>
            </a:r>
            <a:endParaRPr lang="es-CL" dirty="0"/>
          </a:p>
        </p:txBody>
      </p:sp>
      <p:sp>
        <p:nvSpPr>
          <p:cNvPr id="27" name="CuadroTexto 26"/>
          <p:cNvSpPr txBox="1"/>
          <p:nvPr/>
        </p:nvSpPr>
        <p:spPr>
          <a:xfrm>
            <a:off x="1935887" y="5748409"/>
            <a:ext cx="2907961" cy="307777"/>
          </a:xfrm>
          <a:prstGeom prst="rect">
            <a:avLst/>
          </a:prstGeom>
          <a:noFill/>
        </p:spPr>
        <p:txBody>
          <a:bodyPr wrap="square" rtlCol="0">
            <a:spAutoFit/>
          </a:bodyPr>
          <a:lstStyle/>
          <a:p>
            <a:r>
              <a:rPr lang="es-CL" dirty="0" smtClean="0"/>
              <a:t>[operador=comer… +]</a:t>
            </a:r>
            <a:endParaRPr lang="es-CL" dirty="0"/>
          </a:p>
        </p:txBody>
      </p:sp>
      <p:sp>
        <p:nvSpPr>
          <p:cNvPr id="28" name="CuadroTexto 27"/>
          <p:cNvSpPr txBox="1"/>
          <p:nvPr/>
        </p:nvSpPr>
        <p:spPr>
          <a:xfrm>
            <a:off x="5931239" y="5863747"/>
            <a:ext cx="2018270" cy="307777"/>
          </a:xfrm>
          <a:prstGeom prst="rect">
            <a:avLst/>
          </a:prstGeom>
          <a:noFill/>
        </p:spPr>
        <p:txBody>
          <a:bodyPr wrap="square" rtlCol="0">
            <a:spAutoFit/>
          </a:bodyPr>
          <a:lstStyle/>
          <a:p>
            <a:r>
              <a:rPr lang="es-CL" dirty="0" smtClean="0"/>
              <a:t>[operador=gimnasio +]</a:t>
            </a:r>
            <a:endParaRPr lang="es-CL" dirty="0"/>
          </a:p>
        </p:txBody>
      </p:sp>
      <p:sp>
        <p:nvSpPr>
          <p:cNvPr id="29" name="CuadroTexto 28"/>
          <p:cNvSpPr txBox="1"/>
          <p:nvPr/>
        </p:nvSpPr>
        <p:spPr>
          <a:xfrm>
            <a:off x="5931243" y="6138570"/>
            <a:ext cx="2998572" cy="307777"/>
          </a:xfrm>
          <a:prstGeom prst="rect">
            <a:avLst/>
          </a:prstGeom>
          <a:noFill/>
        </p:spPr>
        <p:txBody>
          <a:bodyPr wrap="square" rtlCol="0">
            <a:spAutoFit/>
          </a:bodyPr>
          <a:lstStyle/>
          <a:p>
            <a:r>
              <a:rPr lang="es-CL" dirty="0" smtClean="0"/>
              <a:t>[operador=comer… +]</a:t>
            </a:r>
            <a:endParaRPr lang="es-CL" dirty="0"/>
          </a:p>
        </p:txBody>
      </p:sp>
    </p:spTree>
    <p:extLst>
      <p:ext uri="{BB962C8B-B14F-4D97-AF65-F5344CB8AC3E}">
        <p14:creationId xmlns:p14="http://schemas.microsoft.com/office/powerpoint/2010/main" val="129565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4"/>
                                        </p:tgtEl>
                                        <p:attrNameLst>
                                          <p:attrName>style.color</p:attrName>
                                        </p:attrNameLst>
                                      </p:cBhvr>
                                      <p:by>
                                        <p:hsl h="0" s="12549" l="25098"/>
                                      </p:by>
                                    </p:animClr>
                                    <p:animClr clrSpc="hsl" dir="cw">
                                      <p:cBhvr>
                                        <p:cTn id="7" dur="500" fill="hold"/>
                                        <p:tgtEl>
                                          <p:spTgt spid="4"/>
                                        </p:tgtEl>
                                        <p:attrNameLst>
                                          <p:attrName>fillcolor</p:attrName>
                                        </p:attrNameLst>
                                      </p:cBhvr>
                                      <p:by>
                                        <p:hsl h="0" s="12549" l="25098"/>
                                      </p:by>
                                    </p:animClr>
                                    <p:animClr clrSpc="hsl" dir="cw">
                                      <p:cBhvr>
                                        <p:cTn id="8" dur="500" fill="hold"/>
                                        <p:tgtEl>
                                          <p:spTgt spid="4"/>
                                        </p:tgtEl>
                                        <p:attrNameLst>
                                          <p:attrName>stroke.color</p:attrName>
                                        </p:attrNameLst>
                                      </p:cBhvr>
                                      <p:by>
                                        <p:hsl h="0" s="12549" l="25098"/>
                                      </p:by>
                                    </p:animClr>
                                    <p:set>
                                      <p:cBhvr>
                                        <p:cTn id="9" dur="500" fill="hold"/>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0" presetClass="emph" presetSubtype="0" fill="hold" grpId="0" nodeType="clickEffect">
                                  <p:stCondLst>
                                    <p:cond delay="0"/>
                                  </p:stCondLst>
                                  <p:childTnLst>
                                    <p:animClr clrSpc="hsl" dir="cw">
                                      <p:cBhvr override="childStyle">
                                        <p:cTn id="13" dur="500" fill="hold"/>
                                        <p:tgtEl>
                                          <p:spTgt spid="6"/>
                                        </p:tgtEl>
                                        <p:attrNameLst>
                                          <p:attrName>style.color</p:attrName>
                                        </p:attrNameLst>
                                      </p:cBhvr>
                                      <p:by>
                                        <p:hsl h="0" s="12549" l="25098"/>
                                      </p:by>
                                    </p:animClr>
                                    <p:animClr clrSpc="hsl" dir="cw">
                                      <p:cBhvr>
                                        <p:cTn id="14" dur="500" fill="hold"/>
                                        <p:tgtEl>
                                          <p:spTgt spid="6"/>
                                        </p:tgtEl>
                                        <p:attrNameLst>
                                          <p:attrName>fillcolor</p:attrName>
                                        </p:attrNameLst>
                                      </p:cBhvr>
                                      <p:by>
                                        <p:hsl h="0" s="12549" l="25098"/>
                                      </p:by>
                                    </p:animClr>
                                    <p:animClr clrSpc="hsl" dir="cw">
                                      <p:cBhvr>
                                        <p:cTn id="15" dur="500" fill="hold"/>
                                        <p:tgtEl>
                                          <p:spTgt spid="6"/>
                                        </p:tgtEl>
                                        <p:attrNameLst>
                                          <p:attrName>stroke.color</p:attrName>
                                        </p:attrNameLst>
                                      </p:cBhvr>
                                      <p:by>
                                        <p:hsl h="0" s="12549" l="25098"/>
                                      </p:by>
                                    </p:animClr>
                                    <p:set>
                                      <p:cBhvr>
                                        <p:cTn id="16" dur="500" fill="hold"/>
                                        <p:tgtEl>
                                          <p:spTgt spid="6"/>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30" presetClass="emph" presetSubtype="0" fill="hold" grpId="0" nodeType="clickEffect">
                                  <p:stCondLst>
                                    <p:cond delay="0"/>
                                  </p:stCondLst>
                                  <p:childTnLst>
                                    <p:animClr clrSpc="hsl" dir="cw">
                                      <p:cBhvr override="childStyle">
                                        <p:cTn id="20" dur="500" fill="hold"/>
                                        <p:tgtEl>
                                          <p:spTgt spid="7"/>
                                        </p:tgtEl>
                                        <p:attrNameLst>
                                          <p:attrName>style.color</p:attrName>
                                        </p:attrNameLst>
                                      </p:cBhvr>
                                      <p:by>
                                        <p:hsl h="0" s="12549" l="25098"/>
                                      </p:by>
                                    </p:animClr>
                                    <p:animClr clrSpc="hsl" dir="cw">
                                      <p:cBhvr>
                                        <p:cTn id="21" dur="500" fill="hold"/>
                                        <p:tgtEl>
                                          <p:spTgt spid="7"/>
                                        </p:tgtEl>
                                        <p:attrNameLst>
                                          <p:attrName>fillcolor</p:attrName>
                                        </p:attrNameLst>
                                      </p:cBhvr>
                                      <p:by>
                                        <p:hsl h="0" s="12549" l="25098"/>
                                      </p:by>
                                    </p:animClr>
                                    <p:animClr clrSpc="hsl" dir="cw">
                                      <p:cBhvr>
                                        <p:cTn id="22" dur="500" fill="hold"/>
                                        <p:tgtEl>
                                          <p:spTgt spid="7"/>
                                        </p:tgtEl>
                                        <p:attrNameLst>
                                          <p:attrName>stroke.color</p:attrName>
                                        </p:attrNameLst>
                                      </p:cBhvr>
                                      <p:by>
                                        <p:hsl h="0" s="12549" l="25098"/>
                                      </p:by>
                                    </p:animClr>
                                    <p:set>
                                      <p:cBhvr>
                                        <p:cTn id="23" dur="500" fill="hold"/>
                                        <p:tgtEl>
                                          <p:spTgt spid="7"/>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0" presetClass="emph" presetSubtype="0" fill="hold" grpId="1" nodeType="clickEffect">
                                  <p:stCondLst>
                                    <p:cond delay="0"/>
                                  </p:stCondLst>
                                  <p:childTnLst>
                                    <p:animClr clrSpc="hsl" dir="cw">
                                      <p:cBhvr override="childStyle">
                                        <p:cTn id="43" dur="500" fill="hold"/>
                                        <p:tgtEl>
                                          <p:spTgt spid="4"/>
                                        </p:tgtEl>
                                        <p:attrNameLst>
                                          <p:attrName>style.color</p:attrName>
                                        </p:attrNameLst>
                                      </p:cBhvr>
                                      <p:by>
                                        <p:hsl h="0" s="12549" l="25098"/>
                                      </p:by>
                                    </p:animClr>
                                    <p:animClr clrSpc="hsl" dir="cw">
                                      <p:cBhvr>
                                        <p:cTn id="44" dur="500" fill="hold"/>
                                        <p:tgtEl>
                                          <p:spTgt spid="4"/>
                                        </p:tgtEl>
                                        <p:attrNameLst>
                                          <p:attrName>fillcolor</p:attrName>
                                        </p:attrNameLst>
                                      </p:cBhvr>
                                      <p:by>
                                        <p:hsl h="0" s="12549" l="25098"/>
                                      </p:by>
                                    </p:animClr>
                                    <p:animClr clrSpc="hsl" dir="cw">
                                      <p:cBhvr>
                                        <p:cTn id="45" dur="500" fill="hold"/>
                                        <p:tgtEl>
                                          <p:spTgt spid="4"/>
                                        </p:tgtEl>
                                        <p:attrNameLst>
                                          <p:attrName>stroke.color</p:attrName>
                                        </p:attrNameLst>
                                      </p:cBhvr>
                                      <p:by>
                                        <p:hsl h="0" s="12549" l="25098"/>
                                      </p:by>
                                    </p:animClr>
                                    <p:set>
                                      <p:cBhvr>
                                        <p:cTn id="46" dur="500" fill="hold"/>
                                        <p:tgtEl>
                                          <p:spTgt spid="4"/>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0" presetClass="emph" presetSubtype="0" fill="hold" grpId="1" nodeType="clickEffect">
                                  <p:stCondLst>
                                    <p:cond delay="0"/>
                                  </p:stCondLst>
                                  <p:childTnLst>
                                    <p:animClr clrSpc="hsl" dir="cw">
                                      <p:cBhvr override="childStyle">
                                        <p:cTn id="66" dur="500" fill="hold"/>
                                        <p:tgtEl>
                                          <p:spTgt spid="6"/>
                                        </p:tgtEl>
                                        <p:attrNameLst>
                                          <p:attrName>style.color</p:attrName>
                                        </p:attrNameLst>
                                      </p:cBhvr>
                                      <p:by>
                                        <p:hsl h="0" s="12549" l="25098"/>
                                      </p:by>
                                    </p:animClr>
                                    <p:animClr clrSpc="hsl" dir="cw">
                                      <p:cBhvr>
                                        <p:cTn id="67" dur="500" fill="hold"/>
                                        <p:tgtEl>
                                          <p:spTgt spid="6"/>
                                        </p:tgtEl>
                                        <p:attrNameLst>
                                          <p:attrName>fillcolor</p:attrName>
                                        </p:attrNameLst>
                                      </p:cBhvr>
                                      <p:by>
                                        <p:hsl h="0" s="12549" l="25098"/>
                                      </p:by>
                                    </p:animClr>
                                    <p:animClr clrSpc="hsl" dir="cw">
                                      <p:cBhvr>
                                        <p:cTn id="68" dur="500" fill="hold"/>
                                        <p:tgtEl>
                                          <p:spTgt spid="6"/>
                                        </p:tgtEl>
                                        <p:attrNameLst>
                                          <p:attrName>stroke.color</p:attrName>
                                        </p:attrNameLst>
                                      </p:cBhvr>
                                      <p:by>
                                        <p:hsl h="0" s="12549" l="25098"/>
                                      </p:by>
                                    </p:animClr>
                                    <p:set>
                                      <p:cBhvr>
                                        <p:cTn id="69" dur="500" fill="hold"/>
                                        <p:tgtEl>
                                          <p:spTgt spid="6"/>
                                        </p:tgtEl>
                                        <p:attrNameLst>
                                          <p:attrName>fill.type</p:attrName>
                                        </p:attrNameLst>
                                      </p:cBhvr>
                                      <p:to>
                                        <p:strVal val="solid"/>
                                      </p:to>
                                    </p:set>
                                  </p:childTnLst>
                                </p:cTn>
                              </p:par>
                            </p:childTnLst>
                          </p:cTn>
                        </p:par>
                      </p:childTnLst>
                    </p:cTn>
                  </p:par>
                  <p:par>
                    <p:cTn id="70" fill="hold">
                      <p:stCondLst>
                        <p:cond delay="indefinite"/>
                      </p:stCondLst>
                      <p:childTnLst>
                        <p:par>
                          <p:cTn id="71" fill="hold">
                            <p:stCondLst>
                              <p:cond delay="0"/>
                            </p:stCondLst>
                            <p:childTnLst>
                              <p:par>
                                <p:cTn id="72" presetID="30" presetClass="emph" presetSubtype="0" fill="hold" grpId="1" nodeType="clickEffect">
                                  <p:stCondLst>
                                    <p:cond delay="0"/>
                                  </p:stCondLst>
                                  <p:childTnLst>
                                    <p:animClr clrSpc="hsl" dir="cw">
                                      <p:cBhvr override="childStyle">
                                        <p:cTn id="73" dur="500" fill="hold"/>
                                        <p:tgtEl>
                                          <p:spTgt spid="7"/>
                                        </p:tgtEl>
                                        <p:attrNameLst>
                                          <p:attrName>style.color</p:attrName>
                                        </p:attrNameLst>
                                      </p:cBhvr>
                                      <p:by>
                                        <p:hsl h="0" s="12549" l="25098"/>
                                      </p:by>
                                    </p:animClr>
                                    <p:animClr clrSpc="hsl" dir="cw">
                                      <p:cBhvr>
                                        <p:cTn id="74" dur="500" fill="hold"/>
                                        <p:tgtEl>
                                          <p:spTgt spid="7"/>
                                        </p:tgtEl>
                                        <p:attrNameLst>
                                          <p:attrName>fillcolor</p:attrName>
                                        </p:attrNameLst>
                                      </p:cBhvr>
                                      <p:by>
                                        <p:hsl h="0" s="12549" l="25098"/>
                                      </p:by>
                                    </p:animClr>
                                    <p:animClr clrSpc="hsl" dir="cw">
                                      <p:cBhvr>
                                        <p:cTn id="75" dur="500" fill="hold"/>
                                        <p:tgtEl>
                                          <p:spTgt spid="7"/>
                                        </p:tgtEl>
                                        <p:attrNameLst>
                                          <p:attrName>stroke.color</p:attrName>
                                        </p:attrNameLst>
                                      </p:cBhvr>
                                      <p:by>
                                        <p:hsl h="0" s="12549" l="25098"/>
                                      </p:by>
                                    </p:animClr>
                                    <p:set>
                                      <p:cBhvr>
                                        <p:cTn id="76" dur="500" fill="hold"/>
                                        <p:tgtEl>
                                          <p:spTgt spid="7"/>
                                        </p:tgtEl>
                                        <p:attrNameLst>
                                          <p:attrName>fill.type</p:attrName>
                                        </p:attrNameLst>
                                      </p:cBhvr>
                                      <p:to>
                                        <p:strVal val="solid"/>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7" grpId="1"/>
      <p:bldP spid="10" grpId="0"/>
      <p:bldP spid="11" grpId="0"/>
      <p:bldP spid="12" grpId="0"/>
      <p:bldP spid="13" grpId="0"/>
      <p:bldP spid="19" grpId="0"/>
      <p:bldP spid="20" grpId="0"/>
      <p:bldP spid="21" grpId="0"/>
      <p:bldP spid="23" grpId="0"/>
      <p:bldP spid="24" grpId="0"/>
      <p:bldP spid="25" grpId="0"/>
      <p:bldP spid="27" grpId="0"/>
      <p:bldP spid="28"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4000" y="152029"/>
            <a:ext cx="9071640" cy="1262160"/>
          </a:xfrm>
        </p:spPr>
        <p:txBody>
          <a:bodyPr/>
          <a:lstStyle/>
          <a:p>
            <a:pPr algn="ctr"/>
            <a:r>
              <a:rPr lang="es-CL" sz="3200" b="1" dirty="0" smtClean="0"/>
              <a:t>Resolución de conflictos a través de </a:t>
            </a:r>
            <a:r>
              <a:rPr lang="es-CL" sz="3200" b="1" dirty="0" err="1" smtClean="0"/>
              <a:t>submetas</a:t>
            </a:r>
            <a:endParaRPr lang="es-CL" sz="1400" b="1" dirty="0"/>
          </a:p>
        </p:txBody>
      </p:sp>
      <p:sp>
        <p:nvSpPr>
          <p:cNvPr id="3" name="Rectángulo 2"/>
          <p:cNvSpPr/>
          <p:nvPr/>
        </p:nvSpPr>
        <p:spPr>
          <a:xfrm>
            <a:off x="1573426" y="1414189"/>
            <a:ext cx="7414055" cy="1790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CuadroTexto 3"/>
          <p:cNvSpPr txBox="1"/>
          <p:nvPr/>
        </p:nvSpPr>
        <p:spPr>
          <a:xfrm>
            <a:off x="1631087" y="1672281"/>
            <a:ext cx="5107459" cy="307777"/>
          </a:xfrm>
          <a:prstGeom prst="rect">
            <a:avLst/>
          </a:prstGeom>
          <a:noFill/>
        </p:spPr>
        <p:txBody>
          <a:bodyPr wrap="square" rtlCol="0">
            <a:spAutoFit/>
          </a:bodyPr>
          <a:lstStyle/>
          <a:p>
            <a:r>
              <a:rPr lang="es-CL" dirty="0" smtClean="0"/>
              <a:t>……</a:t>
            </a:r>
            <a:endParaRPr lang="es-CL" dirty="0"/>
          </a:p>
        </p:txBody>
      </p:sp>
      <p:sp>
        <p:nvSpPr>
          <p:cNvPr id="6" name="CuadroTexto 5"/>
          <p:cNvSpPr txBox="1"/>
          <p:nvPr/>
        </p:nvSpPr>
        <p:spPr>
          <a:xfrm>
            <a:off x="1622848" y="2084261"/>
            <a:ext cx="5568778" cy="307777"/>
          </a:xfrm>
          <a:prstGeom prst="rect">
            <a:avLst/>
          </a:prstGeom>
          <a:noFill/>
        </p:spPr>
        <p:txBody>
          <a:bodyPr wrap="square" rtlCol="0">
            <a:spAutoFit/>
          </a:bodyPr>
          <a:lstStyle/>
          <a:p>
            <a:r>
              <a:rPr lang="es-CL" dirty="0" smtClean="0"/>
              <a:t>……</a:t>
            </a:r>
            <a:endParaRPr lang="es-CL" dirty="0"/>
          </a:p>
        </p:txBody>
      </p:sp>
      <p:sp>
        <p:nvSpPr>
          <p:cNvPr id="7" name="CuadroTexto 6"/>
          <p:cNvSpPr txBox="1"/>
          <p:nvPr/>
        </p:nvSpPr>
        <p:spPr>
          <a:xfrm>
            <a:off x="1606371" y="2478056"/>
            <a:ext cx="7501304" cy="307777"/>
          </a:xfrm>
          <a:prstGeom prst="rect">
            <a:avLst/>
          </a:prstGeom>
          <a:noFill/>
        </p:spPr>
        <p:txBody>
          <a:bodyPr wrap="square" rtlCol="0">
            <a:spAutoFit/>
          </a:bodyPr>
          <a:lstStyle/>
          <a:p>
            <a:r>
              <a:rPr lang="es-CL" dirty="0" smtClean="0"/>
              <a:t>SI [operador=gimnasio +] y [operador=comer… +] ENTONCES operador=gimnasio &gt;</a:t>
            </a:r>
            <a:endParaRPr lang="es-CL" dirty="0"/>
          </a:p>
        </p:txBody>
      </p:sp>
      <p:sp>
        <p:nvSpPr>
          <p:cNvPr id="8" name="Rectángulo 7"/>
          <p:cNvSpPr/>
          <p:nvPr/>
        </p:nvSpPr>
        <p:spPr>
          <a:xfrm>
            <a:off x="1573426" y="3995351"/>
            <a:ext cx="3361039" cy="28420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p:cNvSpPr/>
          <p:nvPr/>
        </p:nvSpPr>
        <p:spPr>
          <a:xfrm>
            <a:off x="5354595" y="3995351"/>
            <a:ext cx="3554627" cy="28420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CuadroTexto 9"/>
          <p:cNvSpPr txBox="1"/>
          <p:nvPr/>
        </p:nvSpPr>
        <p:spPr>
          <a:xfrm>
            <a:off x="5486394" y="4104988"/>
            <a:ext cx="1252152" cy="523220"/>
          </a:xfrm>
          <a:prstGeom prst="rect">
            <a:avLst/>
          </a:prstGeom>
          <a:noFill/>
        </p:spPr>
        <p:txBody>
          <a:bodyPr wrap="square" rtlCol="0">
            <a:spAutoFit/>
          </a:bodyPr>
          <a:lstStyle/>
          <a:p>
            <a:r>
              <a:rPr lang="es-CL" dirty="0" smtClean="0"/>
              <a:t>Estado=top:</a:t>
            </a:r>
          </a:p>
          <a:p>
            <a:r>
              <a:rPr lang="es-CL" dirty="0" smtClean="0"/>
              <a:t>Operador=?</a:t>
            </a:r>
            <a:endParaRPr lang="es-CL" dirty="0"/>
          </a:p>
        </p:txBody>
      </p:sp>
      <p:sp>
        <p:nvSpPr>
          <p:cNvPr id="14" name="CuadroTexto 13"/>
          <p:cNvSpPr txBox="1"/>
          <p:nvPr/>
        </p:nvSpPr>
        <p:spPr>
          <a:xfrm>
            <a:off x="504000" y="1980058"/>
            <a:ext cx="830530" cy="307777"/>
          </a:xfrm>
          <a:prstGeom prst="rect">
            <a:avLst/>
          </a:prstGeom>
          <a:noFill/>
        </p:spPr>
        <p:txBody>
          <a:bodyPr wrap="square" rtlCol="0">
            <a:spAutoFit/>
          </a:bodyPr>
          <a:lstStyle/>
          <a:p>
            <a:r>
              <a:rPr lang="es-CL" dirty="0" smtClean="0"/>
              <a:t>MLP</a:t>
            </a:r>
            <a:endParaRPr lang="es-CL" dirty="0"/>
          </a:p>
        </p:txBody>
      </p:sp>
      <p:sp>
        <p:nvSpPr>
          <p:cNvPr id="15" name="CuadroTexto 14"/>
          <p:cNvSpPr txBox="1"/>
          <p:nvPr/>
        </p:nvSpPr>
        <p:spPr>
          <a:xfrm>
            <a:off x="370703" y="5108601"/>
            <a:ext cx="1112107" cy="738664"/>
          </a:xfrm>
          <a:prstGeom prst="rect">
            <a:avLst/>
          </a:prstGeom>
          <a:noFill/>
        </p:spPr>
        <p:txBody>
          <a:bodyPr wrap="square" rtlCol="0">
            <a:spAutoFit/>
          </a:bodyPr>
          <a:lstStyle/>
          <a:p>
            <a:pPr algn="ctr"/>
            <a:r>
              <a:rPr lang="es-CL" dirty="0" smtClean="0"/>
              <a:t>Memoria de Preferencia</a:t>
            </a:r>
            <a:endParaRPr lang="es-CL" dirty="0"/>
          </a:p>
        </p:txBody>
      </p:sp>
      <p:sp>
        <p:nvSpPr>
          <p:cNvPr id="16" name="CuadroTexto 15"/>
          <p:cNvSpPr txBox="1"/>
          <p:nvPr/>
        </p:nvSpPr>
        <p:spPr>
          <a:xfrm>
            <a:off x="9107675" y="5191279"/>
            <a:ext cx="830530" cy="307777"/>
          </a:xfrm>
          <a:prstGeom prst="rect">
            <a:avLst/>
          </a:prstGeom>
          <a:noFill/>
        </p:spPr>
        <p:txBody>
          <a:bodyPr wrap="square" rtlCol="0">
            <a:spAutoFit/>
          </a:bodyPr>
          <a:lstStyle/>
          <a:p>
            <a:r>
              <a:rPr lang="es-CL" dirty="0" smtClean="0"/>
              <a:t>MT</a:t>
            </a:r>
            <a:endParaRPr lang="es-CL" dirty="0"/>
          </a:p>
        </p:txBody>
      </p:sp>
      <p:sp>
        <p:nvSpPr>
          <p:cNvPr id="19" name="CuadroTexto 18"/>
          <p:cNvSpPr txBox="1"/>
          <p:nvPr/>
        </p:nvSpPr>
        <p:spPr>
          <a:xfrm>
            <a:off x="1935891" y="4268386"/>
            <a:ext cx="2421925" cy="307777"/>
          </a:xfrm>
          <a:prstGeom prst="rect">
            <a:avLst/>
          </a:prstGeom>
          <a:noFill/>
        </p:spPr>
        <p:txBody>
          <a:bodyPr wrap="square" rtlCol="0">
            <a:spAutoFit/>
          </a:bodyPr>
          <a:lstStyle/>
          <a:p>
            <a:r>
              <a:rPr lang="es-CL" dirty="0" smtClean="0"/>
              <a:t>[agenda=almorzar +]</a:t>
            </a:r>
            <a:endParaRPr lang="es-CL" dirty="0"/>
          </a:p>
        </p:txBody>
      </p:sp>
      <p:sp>
        <p:nvSpPr>
          <p:cNvPr id="21" name="CuadroTexto 20"/>
          <p:cNvSpPr txBox="1"/>
          <p:nvPr/>
        </p:nvSpPr>
        <p:spPr>
          <a:xfrm>
            <a:off x="1935891" y="4565293"/>
            <a:ext cx="1787610" cy="307777"/>
          </a:xfrm>
          <a:prstGeom prst="rect">
            <a:avLst/>
          </a:prstGeom>
          <a:noFill/>
        </p:spPr>
        <p:txBody>
          <a:bodyPr wrap="square" rtlCol="0">
            <a:spAutoFit/>
          </a:bodyPr>
          <a:lstStyle/>
          <a:p>
            <a:r>
              <a:rPr lang="es-CL" dirty="0" smtClean="0"/>
              <a:t>[Hora=13 </a:t>
            </a:r>
            <a:r>
              <a:rPr lang="es-CL" dirty="0" err="1" smtClean="0"/>
              <a:t>hrs</a:t>
            </a:r>
            <a:r>
              <a:rPr lang="es-CL" dirty="0" smtClean="0"/>
              <a:t>. +]</a:t>
            </a:r>
            <a:endParaRPr lang="es-CL" dirty="0"/>
          </a:p>
        </p:txBody>
      </p:sp>
      <p:sp>
        <p:nvSpPr>
          <p:cNvPr id="23" name="CuadroTexto 22"/>
          <p:cNvSpPr txBox="1"/>
          <p:nvPr/>
        </p:nvSpPr>
        <p:spPr>
          <a:xfrm>
            <a:off x="1935890" y="4843846"/>
            <a:ext cx="1705231" cy="307777"/>
          </a:xfrm>
          <a:prstGeom prst="rect">
            <a:avLst/>
          </a:prstGeom>
          <a:noFill/>
        </p:spPr>
        <p:txBody>
          <a:bodyPr wrap="square" rtlCol="0">
            <a:spAutoFit/>
          </a:bodyPr>
          <a:lstStyle/>
          <a:p>
            <a:r>
              <a:rPr lang="es-CL" dirty="0" smtClean="0"/>
              <a:t>[Día=viernes +]</a:t>
            </a:r>
            <a:endParaRPr lang="es-CL" dirty="0"/>
          </a:p>
        </p:txBody>
      </p:sp>
      <p:sp>
        <p:nvSpPr>
          <p:cNvPr id="24" name="CuadroTexto 23"/>
          <p:cNvSpPr txBox="1"/>
          <p:nvPr/>
        </p:nvSpPr>
        <p:spPr>
          <a:xfrm>
            <a:off x="1935890" y="5158326"/>
            <a:ext cx="1837038" cy="307777"/>
          </a:xfrm>
          <a:prstGeom prst="rect">
            <a:avLst/>
          </a:prstGeom>
          <a:noFill/>
        </p:spPr>
        <p:txBody>
          <a:bodyPr wrap="square" rtlCol="0">
            <a:spAutoFit/>
          </a:bodyPr>
          <a:lstStyle/>
          <a:p>
            <a:r>
              <a:rPr lang="es-CL" dirty="0" smtClean="0"/>
              <a:t>[Tipo-de-día=pago +]</a:t>
            </a:r>
            <a:endParaRPr lang="es-CL" dirty="0"/>
          </a:p>
        </p:txBody>
      </p:sp>
      <p:sp>
        <p:nvSpPr>
          <p:cNvPr id="25" name="CuadroTexto 24"/>
          <p:cNvSpPr txBox="1"/>
          <p:nvPr/>
        </p:nvSpPr>
        <p:spPr>
          <a:xfrm>
            <a:off x="1935887" y="5445642"/>
            <a:ext cx="1977085" cy="307777"/>
          </a:xfrm>
          <a:prstGeom prst="rect">
            <a:avLst/>
          </a:prstGeom>
          <a:noFill/>
        </p:spPr>
        <p:txBody>
          <a:bodyPr wrap="square" rtlCol="0">
            <a:spAutoFit/>
          </a:bodyPr>
          <a:lstStyle/>
          <a:p>
            <a:r>
              <a:rPr lang="es-CL" dirty="0" smtClean="0"/>
              <a:t>[operador=gimnasio +]</a:t>
            </a:r>
            <a:endParaRPr lang="es-CL" dirty="0"/>
          </a:p>
        </p:txBody>
      </p:sp>
      <p:sp>
        <p:nvSpPr>
          <p:cNvPr id="27" name="CuadroTexto 26"/>
          <p:cNvSpPr txBox="1"/>
          <p:nvPr/>
        </p:nvSpPr>
        <p:spPr>
          <a:xfrm>
            <a:off x="1935887" y="5748409"/>
            <a:ext cx="2907961" cy="307777"/>
          </a:xfrm>
          <a:prstGeom prst="rect">
            <a:avLst/>
          </a:prstGeom>
          <a:noFill/>
        </p:spPr>
        <p:txBody>
          <a:bodyPr wrap="square" rtlCol="0">
            <a:spAutoFit/>
          </a:bodyPr>
          <a:lstStyle/>
          <a:p>
            <a:r>
              <a:rPr lang="es-CL" dirty="0" smtClean="0"/>
              <a:t>[operador=comer… +]</a:t>
            </a:r>
            <a:endParaRPr lang="es-CL" dirty="0"/>
          </a:p>
        </p:txBody>
      </p:sp>
      <p:sp>
        <p:nvSpPr>
          <p:cNvPr id="28" name="CuadroTexto 27"/>
          <p:cNvSpPr txBox="1"/>
          <p:nvPr/>
        </p:nvSpPr>
        <p:spPr>
          <a:xfrm>
            <a:off x="5931239" y="4771189"/>
            <a:ext cx="2018270" cy="307777"/>
          </a:xfrm>
          <a:prstGeom prst="rect">
            <a:avLst/>
          </a:prstGeom>
          <a:noFill/>
        </p:spPr>
        <p:txBody>
          <a:bodyPr wrap="square" rtlCol="0">
            <a:spAutoFit/>
          </a:bodyPr>
          <a:lstStyle/>
          <a:p>
            <a:r>
              <a:rPr lang="es-CL" dirty="0" smtClean="0"/>
              <a:t>[operador=gimnasio +]</a:t>
            </a:r>
            <a:endParaRPr lang="es-CL" dirty="0"/>
          </a:p>
        </p:txBody>
      </p:sp>
      <p:sp>
        <p:nvSpPr>
          <p:cNvPr id="29" name="CuadroTexto 28"/>
          <p:cNvSpPr txBox="1"/>
          <p:nvPr/>
        </p:nvSpPr>
        <p:spPr>
          <a:xfrm>
            <a:off x="5931239" y="5043570"/>
            <a:ext cx="2998572" cy="307777"/>
          </a:xfrm>
          <a:prstGeom prst="rect">
            <a:avLst/>
          </a:prstGeom>
          <a:noFill/>
        </p:spPr>
        <p:txBody>
          <a:bodyPr wrap="square" rtlCol="0">
            <a:spAutoFit/>
          </a:bodyPr>
          <a:lstStyle/>
          <a:p>
            <a:r>
              <a:rPr lang="es-CL" dirty="0" smtClean="0"/>
              <a:t>[operador=comer… +]</a:t>
            </a:r>
            <a:endParaRPr lang="es-CL" dirty="0"/>
          </a:p>
        </p:txBody>
      </p:sp>
      <p:sp>
        <p:nvSpPr>
          <p:cNvPr id="5" name="CuadroTexto 4"/>
          <p:cNvSpPr txBox="1"/>
          <p:nvPr/>
        </p:nvSpPr>
        <p:spPr>
          <a:xfrm>
            <a:off x="5931239" y="4511414"/>
            <a:ext cx="1499291" cy="307777"/>
          </a:xfrm>
          <a:prstGeom prst="rect">
            <a:avLst/>
          </a:prstGeom>
          <a:noFill/>
        </p:spPr>
        <p:txBody>
          <a:bodyPr wrap="square" rtlCol="0">
            <a:spAutoFit/>
          </a:bodyPr>
          <a:lstStyle/>
          <a:p>
            <a:r>
              <a:rPr lang="es-CL" dirty="0" smtClean="0"/>
              <a:t>……</a:t>
            </a:r>
            <a:endParaRPr lang="es-CL" dirty="0"/>
          </a:p>
        </p:txBody>
      </p:sp>
      <p:sp>
        <p:nvSpPr>
          <p:cNvPr id="26" name="CuadroTexto 25"/>
          <p:cNvSpPr txBox="1"/>
          <p:nvPr/>
        </p:nvSpPr>
        <p:spPr>
          <a:xfrm>
            <a:off x="5486393" y="5344190"/>
            <a:ext cx="1886471" cy="307777"/>
          </a:xfrm>
          <a:prstGeom prst="rect">
            <a:avLst/>
          </a:prstGeom>
          <a:noFill/>
        </p:spPr>
        <p:txBody>
          <a:bodyPr wrap="square" rtlCol="0">
            <a:spAutoFit/>
          </a:bodyPr>
          <a:lstStyle/>
          <a:p>
            <a:r>
              <a:rPr lang="es-CL" dirty="0" smtClean="0"/>
              <a:t>Estado=subestado-1:</a:t>
            </a:r>
          </a:p>
        </p:txBody>
      </p:sp>
      <p:sp>
        <p:nvSpPr>
          <p:cNvPr id="18" name="CuadroTexto 17"/>
          <p:cNvSpPr txBox="1"/>
          <p:nvPr/>
        </p:nvSpPr>
        <p:spPr>
          <a:xfrm>
            <a:off x="5931239" y="5623728"/>
            <a:ext cx="2504312" cy="307777"/>
          </a:xfrm>
          <a:prstGeom prst="rect">
            <a:avLst/>
          </a:prstGeom>
          <a:noFill/>
        </p:spPr>
        <p:txBody>
          <a:bodyPr wrap="square" rtlCol="0">
            <a:spAutoFit/>
          </a:bodyPr>
          <a:lstStyle/>
          <a:p>
            <a:r>
              <a:rPr lang="es-CL" dirty="0" smtClean="0"/>
              <a:t>Problema=ítems empatados</a:t>
            </a:r>
            <a:endParaRPr lang="es-CL" dirty="0"/>
          </a:p>
        </p:txBody>
      </p:sp>
      <p:sp>
        <p:nvSpPr>
          <p:cNvPr id="31" name="CuadroTexto 30"/>
          <p:cNvSpPr txBox="1"/>
          <p:nvPr/>
        </p:nvSpPr>
        <p:spPr>
          <a:xfrm>
            <a:off x="5931239" y="5860253"/>
            <a:ext cx="2430167" cy="307777"/>
          </a:xfrm>
          <a:prstGeom prst="rect">
            <a:avLst/>
          </a:prstGeom>
          <a:noFill/>
        </p:spPr>
        <p:txBody>
          <a:bodyPr wrap="square" rtlCol="0">
            <a:spAutoFit/>
          </a:bodyPr>
          <a:lstStyle/>
          <a:p>
            <a:r>
              <a:rPr lang="es-CL" dirty="0" smtClean="0"/>
              <a:t>Ítem-empatado-1=gimnasio</a:t>
            </a:r>
            <a:endParaRPr lang="es-CL" dirty="0"/>
          </a:p>
        </p:txBody>
      </p:sp>
      <p:sp>
        <p:nvSpPr>
          <p:cNvPr id="32" name="CuadroTexto 31"/>
          <p:cNvSpPr txBox="1"/>
          <p:nvPr/>
        </p:nvSpPr>
        <p:spPr>
          <a:xfrm>
            <a:off x="5941533" y="6120028"/>
            <a:ext cx="2430167" cy="307777"/>
          </a:xfrm>
          <a:prstGeom prst="rect">
            <a:avLst/>
          </a:prstGeom>
          <a:noFill/>
        </p:spPr>
        <p:txBody>
          <a:bodyPr wrap="square" rtlCol="0">
            <a:spAutoFit/>
          </a:bodyPr>
          <a:lstStyle/>
          <a:p>
            <a:r>
              <a:rPr lang="es-CL" dirty="0" smtClean="0"/>
              <a:t>Ítem-empatado-1=comer…</a:t>
            </a:r>
            <a:endParaRPr lang="es-CL" dirty="0"/>
          </a:p>
        </p:txBody>
      </p:sp>
      <p:sp>
        <p:nvSpPr>
          <p:cNvPr id="33" name="CuadroTexto 32"/>
          <p:cNvSpPr txBox="1"/>
          <p:nvPr/>
        </p:nvSpPr>
        <p:spPr>
          <a:xfrm>
            <a:off x="5955952" y="6367949"/>
            <a:ext cx="2430167" cy="307777"/>
          </a:xfrm>
          <a:prstGeom prst="rect">
            <a:avLst/>
          </a:prstGeom>
          <a:noFill/>
        </p:spPr>
        <p:txBody>
          <a:bodyPr wrap="square" rtlCol="0">
            <a:spAutoFit/>
          </a:bodyPr>
          <a:lstStyle/>
          <a:p>
            <a:r>
              <a:rPr lang="es-CL" dirty="0" err="1" smtClean="0"/>
              <a:t>superestado</a:t>
            </a:r>
            <a:r>
              <a:rPr lang="es-CL" dirty="0" smtClean="0"/>
              <a:t>=top</a:t>
            </a:r>
            <a:endParaRPr lang="es-CL" dirty="0"/>
          </a:p>
        </p:txBody>
      </p:sp>
      <p:sp>
        <p:nvSpPr>
          <p:cNvPr id="34" name="CuadroTexto 33"/>
          <p:cNvSpPr txBox="1"/>
          <p:nvPr/>
        </p:nvSpPr>
        <p:spPr>
          <a:xfrm>
            <a:off x="1935886" y="6040828"/>
            <a:ext cx="2907961" cy="307777"/>
          </a:xfrm>
          <a:prstGeom prst="rect">
            <a:avLst/>
          </a:prstGeom>
          <a:noFill/>
        </p:spPr>
        <p:txBody>
          <a:bodyPr wrap="square" rtlCol="0">
            <a:spAutoFit/>
          </a:bodyPr>
          <a:lstStyle/>
          <a:p>
            <a:r>
              <a:rPr lang="es-CL" dirty="0" smtClean="0"/>
              <a:t>[operador=gimnasio &gt;]</a:t>
            </a:r>
            <a:endParaRPr lang="es-CL" dirty="0"/>
          </a:p>
        </p:txBody>
      </p:sp>
    </p:spTree>
    <p:extLst>
      <p:ext uri="{BB962C8B-B14F-4D97-AF65-F5344CB8AC3E}">
        <p14:creationId xmlns:p14="http://schemas.microsoft.com/office/powerpoint/2010/main" val="205629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p:bldP spid="18" grpId="0"/>
      <p:bldP spid="31" grpId="0"/>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4000" y="152029"/>
            <a:ext cx="9071640" cy="1262160"/>
          </a:xfrm>
        </p:spPr>
        <p:txBody>
          <a:bodyPr/>
          <a:lstStyle/>
          <a:p>
            <a:pPr algn="ctr"/>
            <a:r>
              <a:rPr lang="es-CL" sz="3200" b="1" dirty="0" smtClean="0"/>
              <a:t>Resolución de conflictos a través de </a:t>
            </a:r>
            <a:r>
              <a:rPr lang="es-CL" sz="3200" b="1" dirty="0" err="1" smtClean="0"/>
              <a:t>submetas</a:t>
            </a:r>
            <a:endParaRPr lang="es-CL" sz="1400" b="1" dirty="0"/>
          </a:p>
        </p:txBody>
      </p:sp>
      <p:sp>
        <p:nvSpPr>
          <p:cNvPr id="3" name="Rectángulo 2"/>
          <p:cNvSpPr/>
          <p:nvPr/>
        </p:nvSpPr>
        <p:spPr>
          <a:xfrm>
            <a:off x="1573426" y="1414189"/>
            <a:ext cx="7414055" cy="1790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CuadroTexto 3"/>
          <p:cNvSpPr txBox="1"/>
          <p:nvPr/>
        </p:nvSpPr>
        <p:spPr>
          <a:xfrm>
            <a:off x="1631087" y="1672281"/>
            <a:ext cx="5107459" cy="307777"/>
          </a:xfrm>
          <a:prstGeom prst="rect">
            <a:avLst/>
          </a:prstGeom>
          <a:noFill/>
        </p:spPr>
        <p:txBody>
          <a:bodyPr wrap="square" rtlCol="0">
            <a:spAutoFit/>
          </a:bodyPr>
          <a:lstStyle/>
          <a:p>
            <a:r>
              <a:rPr lang="es-CL" dirty="0" smtClean="0"/>
              <a:t>……</a:t>
            </a:r>
            <a:endParaRPr lang="es-CL" dirty="0"/>
          </a:p>
        </p:txBody>
      </p:sp>
      <p:sp>
        <p:nvSpPr>
          <p:cNvPr id="6" name="CuadroTexto 5"/>
          <p:cNvSpPr txBox="1"/>
          <p:nvPr/>
        </p:nvSpPr>
        <p:spPr>
          <a:xfrm>
            <a:off x="1622848" y="2084261"/>
            <a:ext cx="5568778" cy="307777"/>
          </a:xfrm>
          <a:prstGeom prst="rect">
            <a:avLst/>
          </a:prstGeom>
          <a:noFill/>
        </p:spPr>
        <p:txBody>
          <a:bodyPr wrap="square" rtlCol="0">
            <a:spAutoFit/>
          </a:bodyPr>
          <a:lstStyle/>
          <a:p>
            <a:r>
              <a:rPr lang="es-CL" dirty="0" smtClean="0"/>
              <a:t>……</a:t>
            </a:r>
            <a:endParaRPr lang="es-CL" dirty="0"/>
          </a:p>
        </p:txBody>
      </p:sp>
      <p:sp>
        <p:nvSpPr>
          <p:cNvPr id="7" name="CuadroTexto 6"/>
          <p:cNvSpPr txBox="1"/>
          <p:nvPr/>
        </p:nvSpPr>
        <p:spPr>
          <a:xfrm>
            <a:off x="1606371" y="2478056"/>
            <a:ext cx="7501304" cy="307777"/>
          </a:xfrm>
          <a:prstGeom prst="rect">
            <a:avLst/>
          </a:prstGeom>
          <a:noFill/>
        </p:spPr>
        <p:txBody>
          <a:bodyPr wrap="square" rtlCol="0">
            <a:spAutoFit/>
          </a:bodyPr>
          <a:lstStyle/>
          <a:p>
            <a:r>
              <a:rPr lang="es-CL" dirty="0" smtClean="0"/>
              <a:t>SI [operador=gimnasio +] y [operador=comer… +] ENTONCES operador=gimnasio &gt;</a:t>
            </a:r>
            <a:endParaRPr lang="es-CL" dirty="0"/>
          </a:p>
        </p:txBody>
      </p:sp>
      <p:sp>
        <p:nvSpPr>
          <p:cNvPr id="8" name="Rectángulo 7"/>
          <p:cNvSpPr/>
          <p:nvPr/>
        </p:nvSpPr>
        <p:spPr>
          <a:xfrm>
            <a:off x="1573426" y="3995351"/>
            <a:ext cx="3361039" cy="28420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p:cNvSpPr/>
          <p:nvPr/>
        </p:nvSpPr>
        <p:spPr>
          <a:xfrm>
            <a:off x="5354595" y="3995351"/>
            <a:ext cx="3554627" cy="28420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CuadroTexto 13"/>
          <p:cNvSpPr txBox="1"/>
          <p:nvPr/>
        </p:nvSpPr>
        <p:spPr>
          <a:xfrm>
            <a:off x="504000" y="1980058"/>
            <a:ext cx="830530" cy="307777"/>
          </a:xfrm>
          <a:prstGeom prst="rect">
            <a:avLst/>
          </a:prstGeom>
          <a:noFill/>
        </p:spPr>
        <p:txBody>
          <a:bodyPr wrap="square" rtlCol="0">
            <a:spAutoFit/>
          </a:bodyPr>
          <a:lstStyle/>
          <a:p>
            <a:r>
              <a:rPr lang="es-CL" dirty="0" smtClean="0"/>
              <a:t>MLP</a:t>
            </a:r>
            <a:endParaRPr lang="es-CL" dirty="0"/>
          </a:p>
        </p:txBody>
      </p:sp>
      <p:sp>
        <p:nvSpPr>
          <p:cNvPr id="15" name="CuadroTexto 14"/>
          <p:cNvSpPr txBox="1"/>
          <p:nvPr/>
        </p:nvSpPr>
        <p:spPr>
          <a:xfrm>
            <a:off x="370703" y="5108601"/>
            <a:ext cx="1112107" cy="738664"/>
          </a:xfrm>
          <a:prstGeom prst="rect">
            <a:avLst/>
          </a:prstGeom>
          <a:noFill/>
        </p:spPr>
        <p:txBody>
          <a:bodyPr wrap="square" rtlCol="0">
            <a:spAutoFit/>
          </a:bodyPr>
          <a:lstStyle/>
          <a:p>
            <a:pPr algn="ctr"/>
            <a:r>
              <a:rPr lang="es-CL" dirty="0" smtClean="0"/>
              <a:t>Memoria de Preferencia</a:t>
            </a:r>
            <a:endParaRPr lang="es-CL" dirty="0"/>
          </a:p>
        </p:txBody>
      </p:sp>
      <p:sp>
        <p:nvSpPr>
          <p:cNvPr id="16" name="CuadroTexto 15"/>
          <p:cNvSpPr txBox="1"/>
          <p:nvPr/>
        </p:nvSpPr>
        <p:spPr>
          <a:xfrm>
            <a:off x="9107675" y="5191279"/>
            <a:ext cx="830530" cy="307777"/>
          </a:xfrm>
          <a:prstGeom prst="rect">
            <a:avLst/>
          </a:prstGeom>
          <a:noFill/>
        </p:spPr>
        <p:txBody>
          <a:bodyPr wrap="square" rtlCol="0">
            <a:spAutoFit/>
          </a:bodyPr>
          <a:lstStyle/>
          <a:p>
            <a:r>
              <a:rPr lang="es-CL" dirty="0" smtClean="0"/>
              <a:t>MT</a:t>
            </a:r>
            <a:endParaRPr lang="es-CL" dirty="0"/>
          </a:p>
        </p:txBody>
      </p:sp>
      <p:sp>
        <p:nvSpPr>
          <p:cNvPr id="19" name="CuadroTexto 18"/>
          <p:cNvSpPr txBox="1"/>
          <p:nvPr/>
        </p:nvSpPr>
        <p:spPr>
          <a:xfrm>
            <a:off x="1935891" y="4268386"/>
            <a:ext cx="2421925" cy="307777"/>
          </a:xfrm>
          <a:prstGeom prst="rect">
            <a:avLst/>
          </a:prstGeom>
          <a:noFill/>
        </p:spPr>
        <p:txBody>
          <a:bodyPr wrap="square" rtlCol="0">
            <a:spAutoFit/>
          </a:bodyPr>
          <a:lstStyle/>
          <a:p>
            <a:r>
              <a:rPr lang="es-CL" dirty="0" smtClean="0"/>
              <a:t>[agenda=almorzar +]</a:t>
            </a:r>
            <a:endParaRPr lang="es-CL" dirty="0"/>
          </a:p>
        </p:txBody>
      </p:sp>
      <p:sp>
        <p:nvSpPr>
          <p:cNvPr id="21" name="CuadroTexto 20"/>
          <p:cNvSpPr txBox="1"/>
          <p:nvPr/>
        </p:nvSpPr>
        <p:spPr>
          <a:xfrm>
            <a:off x="1935891" y="4565293"/>
            <a:ext cx="1787610" cy="307777"/>
          </a:xfrm>
          <a:prstGeom prst="rect">
            <a:avLst/>
          </a:prstGeom>
          <a:noFill/>
        </p:spPr>
        <p:txBody>
          <a:bodyPr wrap="square" rtlCol="0">
            <a:spAutoFit/>
          </a:bodyPr>
          <a:lstStyle/>
          <a:p>
            <a:r>
              <a:rPr lang="es-CL" dirty="0" smtClean="0"/>
              <a:t>[Hora=13 </a:t>
            </a:r>
            <a:r>
              <a:rPr lang="es-CL" dirty="0" err="1" smtClean="0"/>
              <a:t>hrs</a:t>
            </a:r>
            <a:r>
              <a:rPr lang="es-CL" dirty="0" smtClean="0"/>
              <a:t>. +]</a:t>
            </a:r>
            <a:endParaRPr lang="es-CL" dirty="0"/>
          </a:p>
        </p:txBody>
      </p:sp>
      <p:sp>
        <p:nvSpPr>
          <p:cNvPr id="23" name="CuadroTexto 22"/>
          <p:cNvSpPr txBox="1"/>
          <p:nvPr/>
        </p:nvSpPr>
        <p:spPr>
          <a:xfrm>
            <a:off x="1935890" y="4843846"/>
            <a:ext cx="1705231" cy="307777"/>
          </a:xfrm>
          <a:prstGeom prst="rect">
            <a:avLst/>
          </a:prstGeom>
          <a:noFill/>
        </p:spPr>
        <p:txBody>
          <a:bodyPr wrap="square" rtlCol="0">
            <a:spAutoFit/>
          </a:bodyPr>
          <a:lstStyle/>
          <a:p>
            <a:r>
              <a:rPr lang="es-CL" dirty="0" smtClean="0"/>
              <a:t>[Día=viernes +]</a:t>
            </a:r>
            <a:endParaRPr lang="es-CL" dirty="0"/>
          </a:p>
        </p:txBody>
      </p:sp>
      <p:sp>
        <p:nvSpPr>
          <p:cNvPr id="24" name="CuadroTexto 23"/>
          <p:cNvSpPr txBox="1"/>
          <p:nvPr/>
        </p:nvSpPr>
        <p:spPr>
          <a:xfrm>
            <a:off x="1935890" y="5158326"/>
            <a:ext cx="1837038" cy="307777"/>
          </a:xfrm>
          <a:prstGeom prst="rect">
            <a:avLst/>
          </a:prstGeom>
          <a:noFill/>
        </p:spPr>
        <p:txBody>
          <a:bodyPr wrap="square" rtlCol="0">
            <a:spAutoFit/>
          </a:bodyPr>
          <a:lstStyle/>
          <a:p>
            <a:r>
              <a:rPr lang="es-CL" dirty="0" smtClean="0"/>
              <a:t>[Tipo-de-día=pago +]</a:t>
            </a:r>
            <a:endParaRPr lang="es-CL" dirty="0"/>
          </a:p>
        </p:txBody>
      </p:sp>
      <p:sp>
        <p:nvSpPr>
          <p:cNvPr id="25" name="CuadroTexto 24"/>
          <p:cNvSpPr txBox="1"/>
          <p:nvPr/>
        </p:nvSpPr>
        <p:spPr>
          <a:xfrm>
            <a:off x="1935887" y="5445642"/>
            <a:ext cx="1977085" cy="307777"/>
          </a:xfrm>
          <a:prstGeom prst="rect">
            <a:avLst/>
          </a:prstGeom>
          <a:noFill/>
        </p:spPr>
        <p:txBody>
          <a:bodyPr wrap="square" rtlCol="0">
            <a:spAutoFit/>
          </a:bodyPr>
          <a:lstStyle/>
          <a:p>
            <a:r>
              <a:rPr lang="es-CL" dirty="0" smtClean="0"/>
              <a:t>[operador=gimnasio +]</a:t>
            </a:r>
            <a:endParaRPr lang="es-CL" dirty="0"/>
          </a:p>
        </p:txBody>
      </p:sp>
      <p:sp>
        <p:nvSpPr>
          <p:cNvPr id="27" name="CuadroTexto 26"/>
          <p:cNvSpPr txBox="1"/>
          <p:nvPr/>
        </p:nvSpPr>
        <p:spPr>
          <a:xfrm>
            <a:off x="1935887" y="5748409"/>
            <a:ext cx="2907961" cy="307777"/>
          </a:xfrm>
          <a:prstGeom prst="rect">
            <a:avLst/>
          </a:prstGeom>
          <a:noFill/>
        </p:spPr>
        <p:txBody>
          <a:bodyPr wrap="square" rtlCol="0">
            <a:spAutoFit/>
          </a:bodyPr>
          <a:lstStyle/>
          <a:p>
            <a:r>
              <a:rPr lang="es-CL" dirty="0" smtClean="0"/>
              <a:t>[operador=comer… +]</a:t>
            </a:r>
            <a:endParaRPr lang="es-CL" dirty="0"/>
          </a:p>
        </p:txBody>
      </p:sp>
      <p:sp>
        <p:nvSpPr>
          <p:cNvPr id="28" name="CuadroTexto 27"/>
          <p:cNvSpPr txBox="1"/>
          <p:nvPr/>
        </p:nvSpPr>
        <p:spPr>
          <a:xfrm>
            <a:off x="5931239" y="4771189"/>
            <a:ext cx="2018270" cy="307777"/>
          </a:xfrm>
          <a:prstGeom prst="rect">
            <a:avLst/>
          </a:prstGeom>
          <a:noFill/>
        </p:spPr>
        <p:txBody>
          <a:bodyPr wrap="square" rtlCol="0">
            <a:spAutoFit/>
          </a:bodyPr>
          <a:lstStyle/>
          <a:p>
            <a:r>
              <a:rPr lang="es-CL" dirty="0" smtClean="0"/>
              <a:t>[operador=gimnasio +]</a:t>
            </a:r>
            <a:endParaRPr lang="es-CL" dirty="0"/>
          </a:p>
        </p:txBody>
      </p:sp>
      <p:sp>
        <p:nvSpPr>
          <p:cNvPr id="29" name="CuadroTexto 28"/>
          <p:cNvSpPr txBox="1"/>
          <p:nvPr/>
        </p:nvSpPr>
        <p:spPr>
          <a:xfrm>
            <a:off x="5931239" y="5043570"/>
            <a:ext cx="2998572" cy="307777"/>
          </a:xfrm>
          <a:prstGeom prst="rect">
            <a:avLst/>
          </a:prstGeom>
          <a:noFill/>
        </p:spPr>
        <p:txBody>
          <a:bodyPr wrap="square" rtlCol="0">
            <a:spAutoFit/>
          </a:bodyPr>
          <a:lstStyle/>
          <a:p>
            <a:r>
              <a:rPr lang="es-CL" dirty="0" smtClean="0"/>
              <a:t>[operador=comer… +]</a:t>
            </a:r>
            <a:endParaRPr lang="es-CL" dirty="0"/>
          </a:p>
        </p:txBody>
      </p:sp>
      <p:sp>
        <p:nvSpPr>
          <p:cNvPr id="5" name="CuadroTexto 4"/>
          <p:cNvSpPr txBox="1"/>
          <p:nvPr/>
        </p:nvSpPr>
        <p:spPr>
          <a:xfrm>
            <a:off x="5931239" y="4511414"/>
            <a:ext cx="1499291" cy="307777"/>
          </a:xfrm>
          <a:prstGeom prst="rect">
            <a:avLst/>
          </a:prstGeom>
          <a:noFill/>
        </p:spPr>
        <p:txBody>
          <a:bodyPr wrap="square" rtlCol="0">
            <a:spAutoFit/>
          </a:bodyPr>
          <a:lstStyle/>
          <a:p>
            <a:r>
              <a:rPr lang="es-CL" dirty="0" smtClean="0"/>
              <a:t>……</a:t>
            </a:r>
            <a:endParaRPr lang="es-CL" dirty="0"/>
          </a:p>
        </p:txBody>
      </p:sp>
      <p:sp>
        <p:nvSpPr>
          <p:cNvPr id="26" name="CuadroTexto 25"/>
          <p:cNvSpPr txBox="1"/>
          <p:nvPr/>
        </p:nvSpPr>
        <p:spPr>
          <a:xfrm>
            <a:off x="5486393" y="5344190"/>
            <a:ext cx="1886471" cy="307777"/>
          </a:xfrm>
          <a:prstGeom prst="rect">
            <a:avLst/>
          </a:prstGeom>
          <a:noFill/>
        </p:spPr>
        <p:txBody>
          <a:bodyPr wrap="square" rtlCol="0">
            <a:spAutoFit/>
          </a:bodyPr>
          <a:lstStyle/>
          <a:p>
            <a:r>
              <a:rPr lang="es-CL" dirty="0" smtClean="0"/>
              <a:t>Estado=subestado-1:</a:t>
            </a:r>
          </a:p>
        </p:txBody>
      </p:sp>
      <p:sp>
        <p:nvSpPr>
          <p:cNvPr id="18" name="CuadroTexto 17"/>
          <p:cNvSpPr txBox="1"/>
          <p:nvPr/>
        </p:nvSpPr>
        <p:spPr>
          <a:xfrm>
            <a:off x="5931239" y="5623728"/>
            <a:ext cx="2504312" cy="307777"/>
          </a:xfrm>
          <a:prstGeom prst="rect">
            <a:avLst/>
          </a:prstGeom>
          <a:noFill/>
        </p:spPr>
        <p:txBody>
          <a:bodyPr wrap="square" rtlCol="0">
            <a:spAutoFit/>
          </a:bodyPr>
          <a:lstStyle/>
          <a:p>
            <a:r>
              <a:rPr lang="es-CL" dirty="0" smtClean="0"/>
              <a:t>Problema=ítems empatados</a:t>
            </a:r>
            <a:endParaRPr lang="es-CL" dirty="0"/>
          </a:p>
        </p:txBody>
      </p:sp>
      <p:sp>
        <p:nvSpPr>
          <p:cNvPr id="31" name="CuadroTexto 30"/>
          <p:cNvSpPr txBox="1"/>
          <p:nvPr/>
        </p:nvSpPr>
        <p:spPr>
          <a:xfrm>
            <a:off x="5931239" y="5860253"/>
            <a:ext cx="2430167" cy="307777"/>
          </a:xfrm>
          <a:prstGeom prst="rect">
            <a:avLst/>
          </a:prstGeom>
          <a:noFill/>
        </p:spPr>
        <p:txBody>
          <a:bodyPr wrap="square" rtlCol="0">
            <a:spAutoFit/>
          </a:bodyPr>
          <a:lstStyle/>
          <a:p>
            <a:r>
              <a:rPr lang="es-CL" dirty="0" smtClean="0"/>
              <a:t>Ítem-empatado-1=gimnasio</a:t>
            </a:r>
            <a:endParaRPr lang="es-CL" dirty="0"/>
          </a:p>
        </p:txBody>
      </p:sp>
      <p:sp>
        <p:nvSpPr>
          <p:cNvPr id="32" name="CuadroTexto 31"/>
          <p:cNvSpPr txBox="1"/>
          <p:nvPr/>
        </p:nvSpPr>
        <p:spPr>
          <a:xfrm>
            <a:off x="5941533" y="6120028"/>
            <a:ext cx="2430167" cy="307777"/>
          </a:xfrm>
          <a:prstGeom prst="rect">
            <a:avLst/>
          </a:prstGeom>
          <a:noFill/>
        </p:spPr>
        <p:txBody>
          <a:bodyPr wrap="square" rtlCol="0">
            <a:spAutoFit/>
          </a:bodyPr>
          <a:lstStyle/>
          <a:p>
            <a:r>
              <a:rPr lang="es-CL" dirty="0" smtClean="0"/>
              <a:t>Ítem-empatado-1=comer…</a:t>
            </a:r>
            <a:endParaRPr lang="es-CL" dirty="0"/>
          </a:p>
        </p:txBody>
      </p:sp>
      <p:sp>
        <p:nvSpPr>
          <p:cNvPr id="33" name="CuadroTexto 32"/>
          <p:cNvSpPr txBox="1"/>
          <p:nvPr/>
        </p:nvSpPr>
        <p:spPr>
          <a:xfrm>
            <a:off x="5955952" y="6367949"/>
            <a:ext cx="2430167" cy="307777"/>
          </a:xfrm>
          <a:prstGeom prst="rect">
            <a:avLst/>
          </a:prstGeom>
          <a:noFill/>
        </p:spPr>
        <p:txBody>
          <a:bodyPr wrap="square" rtlCol="0">
            <a:spAutoFit/>
          </a:bodyPr>
          <a:lstStyle/>
          <a:p>
            <a:r>
              <a:rPr lang="es-CL" dirty="0" err="1" smtClean="0"/>
              <a:t>superestado</a:t>
            </a:r>
            <a:r>
              <a:rPr lang="es-CL" dirty="0" smtClean="0"/>
              <a:t>=top</a:t>
            </a:r>
            <a:endParaRPr lang="es-CL" dirty="0"/>
          </a:p>
        </p:txBody>
      </p:sp>
      <p:sp>
        <p:nvSpPr>
          <p:cNvPr id="34" name="CuadroTexto 33"/>
          <p:cNvSpPr txBox="1"/>
          <p:nvPr/>
        </p:nvSpPr>
        <p:spPr>
          <a:xfrm>
            <a:off x="1935886" y="6040828"/>
            <a:ext cx="2907961" cy="307777"/>
          </a:xfrm>
          <a:prstGeom prst="rect">
            <a:avLst/>
          </a:prstGeom>
          <a:noFill/>
        </p:spPr>
        <p:txBody>
          <a:bodyPr wrap="square" rtlCol="0">
            <a:spAutoFit/>
          </a:bodyPr>
          <a:lstStyle/>
          <a:p>
            <a:r>
              <a:rPr lang="es-CL" dirty="0" smtClean="0"/>
              <a:t>[operador=gimnasio &gt;]</a:t>
            </a:r>
            <a:endParaRPr lang="es-CL" dirty="0"/>
          </a:p>
        </p:txBody>
      </p:sp>
      <p:sp>
        <p:nvSpPr>
          <p:cNvPr id="36" name="CuadroTexto 35"/>
          <p:cNvSpPr txBox="1"/>
          <p:nvPr/>
        </p:nvSpPr>
        <p:spPr>
          <a:xfrm>
            <a:off x="5490509" y="4100866"/>
            <a:ext cx="2195393" cy="523220"/>
          </a:xfrm>
          <a:prstGeom prst="rect">
            <a:avLst/>
          </a:prstGeom>
          <a:noFill/>
        </p:spPr>
        <p:txBody>
          <a:bodyPr wrap="square" rtlCol="0">
            <a:spAutoFit/>
          </a:bodyPr>
          <a:lstStyle/>
          <a:p>
            <a:r>
              <a:rPr lang="es-CL" dirty="0" smtClean="0"/>
              <a:t>Estado=top:</a:t>
            </a:r>
          </a:p>
          <a:p>
            <a:r>
              <a:rPr lang="es-CL" dirty="0" smtClean="0"/>
              <a:t>Operador=gimnasio</a:t>
            </a:r>
            <a:endParaRPr lang="es-CL" dirty="0"/>
          </a:p>
        </p:txBody>
      </p:sp>
    </p:spTree>
    <p:extLst>
      <p:ext uri="{BB962C8B-B14F-4D97-AF65-F5344CB8AC3E}">
        <p14:creationId xmlns:p14="http://schemas.microsoft.com/office/powerpoint/2010/main" val="603522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4000" y="152029"/>
            <a:ext cx="9071640" cy="1262160"/>
          </a:xfrm>
        </p:spPr>
        <p:txBody>
          <a:bodyPr/>
          <a:lstStyle/>
          <a:p>
            <a:pPr algn="ctr"/>
            <a:r>
              <a:rPr lang="es-CL" sz="3200" b="1" dirty="0" smtClean="0"/>
              <a:t>Preferencias en SOAR</a:t>
            </a:r>
            <a:endParaRPr lang="es-CL" sz="3200" b="1" dirty="0"/>
          </a:p>
        </p:txBody>
      </p:sp>
      <p:pic>
        <p:nvPicPr>
          <p:cNvPr id="3" name="Imagen 2"/>
          <p:cNvPicPr>
            <a:picLocks noChangeAspect="1"/>
          </p:cNvPicPr>
          <p:nvPr/>
        </p:nvPicPr>
        <p:blipFill>
          <a:blip r:embed="rId2"/>
          <a:stretch>
            <a:fillRect/>
          </a:stretch>
        </p:blipFill>
        <p:spPr>
          <a:xfrm>
            <a:off x="161587" y="1638896"/>
            <a:ext cx="9756465" cy="4219194"/>
          </a:xfrm>
          <a:prstGeom prst="rect">
            <a:avLst/>
          </a:prstGeom>
        </p:spPr>
      </p:pic>
    </p:spTree>
    <p:extLst>
      <p:ext uri="{BB962C8B-B14F-4D97-AF65-F5344CB8AC3E}">
        <p14:creationId xmlns:p14="http://schemas.microsoft.com/office/powerpoint/2010/main" val="905618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4000" y="152029"/>
            <a:ext cx="9071640" cy="1262160"/>
          </a:xfrm>
        </p:spPr>
        <p:txBody>
          <a:bodyPr/>
          <a:lstStyle/>
          <a:p>
            <a:pPr algn="ctr"/>
            <a:r>
              <a:rPr lang="es-CL" sz="3200" b="1" dirty="0" smtClean="0"/>
              <a:t>Arquitectura</a:t>
            </a:r>
            <a:r>
              <a:rPr lang="es-CL" dirty="0" smtClean="0"/>
              <a:t> </a:t>
            </a:r>
            <a:r>
              <a:rPr lang="es-CL" sz="3200" b="1" dirty="0" smtClean="0"/>
              <a:t>SOAR, función Look-</a:t>
            </a:r>
            <a:r>
              <a:rPr lang="es-CL" sz="3200" b="1" dirty="0" err="1" smtClean="0"/>
              <a:t>Ahead</a:t>
            </a:r>
            <a:endParaRPr lang="es-CL" sz="3200" b="1" dirty="0"/>
          </a:p>
        </p:txBody>
      </p:sp>
      <p:sp>
        <p:nvSpPr>
          <p:cNvPr id="4" name="CuadroTexto 3"/>
          <p:cNvSpPr txBox="1"/>
          <p:nvPr/>
        </p:nvSpPr>
        <p:spPr>
          <a:xfrm>
            <a:off x="724929" y="3772930"/>
            <a:ext cx="535459" cy="400110"/>
          </a:xfrm>
          <a:prstGeom prst="rect">
            <a:avLst/>
          </a:prstGeom>
          <a:noFill/>
        </p:spPr>
        <p:txBody>
          <a:bodyPr wrap="square" rtlCol="0">
            <a:spAutoFit/>
          </a:bodyPr>
          <a:lstStyle/>
          <a:p>
            <a:r>
              <a:rPr lang="es-CL" sz="2000" dirty="0" smtClean="0"/>
              <a:t>E1</a:t>
            </a:r>
            <a:endParaRPr lang="es-CL" sz="2000" dirty="0"/>
          </a:p>
        </p:txBody>
      </p:sp>
      <p:sp>
        <p:nvSpPr>
          <p:cNvPr id="5" name="CuadroTexto 4"/>
          <p:cNvSpPr txBox="1"/>
          <p:nvPr/>
        </p:nvSpPr>
        <p:spPr>
          <a:xfrm>
            <a:off x="2220093" y="3134496"/>
            <a:ext cx="535459" cy="400110"/>
          </a:xfrm>
          <a:prstGeom prst="rect">
            <a:avLst/>
          </a:prstGeom>
          <a:noFill/>
        </p:spPr>
        <p:txBody>
          <a:bodyPr wrap="square" rtlCol="0">
            <a:spAutoFit/>
          </a:bodyPr>
          <a:lstStyle/>
          <a:p>
            <a:r>
              <a:rPr lang="es-CL" sz="2000" dirty="0" smtClean="0"/>
              <a:t>E2</a:t>
            </a:r>
            <a:endParaRPr lang="es-CL" sz="2000" dirty="0"/>
          </a:p>
        </p:txBody>
      </p:sp>
      <p:sp>
        <p:nvSpPr>
          <p:cNvPr id="6" name="CuadroTexto 5"/>
          <p:cNvSpPr txBox="1"/>
          <p:nvPr/>
        </p:nvSpPr>
        <p:spPr>
          <a:xfrm>
            <a:off x="2220092" y="4851259"/>
            <a:ext cx="535459" cy="400110"/>
          </a:xfrm>
          <a:prstGeom prst="rect">
            <a:avLst/>
          </a:prstGeom>
          <a:noFill/>
        </p:spPr>
        <p:txBody>
          <a:bodyPr wrap="square" rtlCol="0">
            <a:spAutoFit/>
          </a:bodyPr>
          <a:lstStyle/>
          <a:p>
            <a:r>
              <a:rPr lang="es-CL" sz="2000" dirty="0" smtClean="0"/>
              <a:t>E3</a:t>
            </a:r>
            <a:endParaRPr lang="es-CL" sz="2000" dirty="0"/>
          </a:p>
        </p:txBody>
      </p:sp>
      <p:sp>
        <p:nvSpPr>
          <p:cNvPr id="7" name="CuadroTexto 6"/>
          <p:cNvSpPr txBox="1"/>
          <p:nvPr/>
        </p:nvSpPr>
        <p:spPr>
          <a:xfrm>
            <a:off x="3727621" y="2445278"/>
            <a:ext cx="535459" cy="400110"/>
          </a:xfrm>
          <a:prstGeom prst="rect">
            <a:avLst/>
          </a:prstGeom>
          <a:noFill/>
        </p:spPr>
        <p:txBody>
          <a:bodyPr wrap="square" rtlCol="0">
            <a:spAutoFit/>
          </a:bodyPr>
          <a:lstStyle/>
          <a:p>
            <a:r>
              <a:rPr lang="es-CL" sz="2000" dirty="0" smtClean="0"/>
              <a:t>E1</a:t>
            </a:r>
            <a:endParaRPr lang="es-CL" sz="2000" dirty="0"/>
          </a:p>
        </p:txBody>
      </p:sp>
      <p:sp>
        <p:nvSpPr>
          <p:cNvPr id="8" name="CuadroTexto 7"/>
          <p:cNvSpPr txBox="1"/>
          <p:nvPr/>
        </p:nvSpPr>
        <p:spPr>
          <a:xfrm>
            <a:off x="3715259" y="3534606"/>
            <a:ext cx="535459" cy="400110"/>
          </a:xfrm>
          <a:prstGeom prst="rect">
            <a:avLst/>
          </a:prstGeom>
          <a:noFill/>
        </p:spPr>
        <p:txBody>
          <a:bodyPr wrap="square" rtlCol="0">
            <a:spAutoFit/>
          </a:bodyPr>
          <a:lstStyle/>
          <a:p>
            <a:r>
              <a:rPr lang="es-CL" sz="2000" dirty="0" smtClean="0"/>
              <a:t>E4</a:t>
            </a:r>
            <a:endParaRPr lang="es-CL" sz="2000" dirty="0"/>
          </a:p>
        </p:txBody>
      </p:sp>
      <p:sp>
        <p:nvSpPr>
          <p:cNvPr id="9" name="CuadroTexto 8"/>
          <p:cNvSpPr txBox="1"/>
          <p:nvPr/>
        </p:nvSpPr>
        <p:spPr>
          <a:xfrm>
            <a:off x="3682306" y="4421372"/>
            <a:ext cx="535459" cy="400110"/>
          </a:xfrm>
          <a:prstGeom prst="rect">
            <a:avLst/>
          </a:prstGeom>
          <a:noFill/>
        </p:spPr>
        <p:txBody>
          <a:bodyPr wrap="square" rtlCol="0">
            <a:spAutoFit/>
          </a:bodyPr>
          <a:lstStyle/>
          <a:p>
            <a:r>
              <a:rPr lang="es-CL" sz="2000" dirty="0" smtClean="0"/>
              <a:t>E1</a:t>
            </a:r>
            <a:endParaRPr lang="es-CL" sz="2000" dirty="0"/>
          </a:p>
        </p:txBody>
      </p:sp>
      <p:sp>
        <p:nvSpPr>
          <p:cNvPr id="10" name="CuadroTexto 9"/>
          <p:cNvSpPr txBox="1"/>
          <p:nvPr/>
        </p:nvSpPr>
        <p:spPr>
          <a:xfrm>
            <a:off x="3682300" y="5442612"/>
            <a:ext cx="535459" cy="400110"/>
          </a:xfrm>
          <a:prstGeom prst="rect">
            <a:avLst/>
          </a:prstGeom>
          <a:noFill/>
        </p:spPr>
        <p:txBody>
          <a:bodyPr wrap="square" rtlCol="0">
            <a:spAutoFit/>
          </a:bodyPr>
          <a:lstStyle/>
          <a:p>
            <a:r>
              <a:rPr lang="es-CL" sz="2000" dirty="0" smtClean="0"/>
              <a:t>E5</a:t>
            </a:r>
            <a:endParaRPr lang="es-CL" sz="2000" dirty="0"/>
          </a:p>
        </p:txBody>
      </p:sp>
      <p:cxnSp>
        <p:nvCxnSpPr>
          <p:cNvPr id="12" name="Conector recto 11"/>
          <p:cNvCxnSpPr/>
          <p:nvPr/>
        </p:nvCxnSpPr>
        <p:spPr>
          <a:xfrm flipV="1">
            <a:off x="1334530" y="3459892"/>
            <a:ext cx="885563" cy="411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flipV="1">
            <a:off x="2796737" y="2722604"/>
            <a:ext cx="885563" cy="411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2796737" y="4609645"/>
            <a:ext cx="885563" cy="411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1334530" y="4173040"/>
            <a:ext cx="913364" cy="7443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a:endCxn id="8" idx="1"/>
          </p:cNvCxnSpPr>
          <p:nvPr/>
        </p:nvCxnSpPr>
        <p:spPr>
          <a:xfrm>
            <a:off x="2755551" y="3410280"/>
            <a:ext cx="959708" cy="324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2722592" y="5251369"/>
            <a:ext cx="959708" cy="324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uadroTexto 19"/>
          <p:cNvSpPr txBox="1"/>
          <p:nvPr/>
        </p:nvSpPr>
        <p:spPr>
          <a:xfrm>
            <a:off x="1433384" y="3334551"/>
            <a:ext cx="477794" cy="307777"/>
          </a:xfrm>
          <a:prstGeom prst="rect">
            <a:avLst/>
          </a:prstGeom>
          <a:noFill/>
        </p:spPr>
        <p:txBody>
          <a:bodyPr wrap="square" rtlCol="0">
            <a:spAutoFit/>
          </a:bodyPr>
          <a:lstStyle/>
          <a:p>
            <a:r>
              <a:rPr lang="es-CL" dirty="0" smtClean="0"/>
              <a:t>O1</a:t>
            </a:r>
            <a:endParaRPr lang="es-CL" dirty="0"/>
          </a:p>
        </p:txBody>
      </p:sp>
      <p:sp>
        <p:nvSpPr>
          <p:cNvPr id="21" name="CuadroTexto 20"/>
          <p:cNvSpPr txBox="1"/>
          <p:nvPr/>
        </p:nvSpPr>
        <p:spPr>
          <a:xfrm>
            <a:off x="1433384" y="4609645"/>
            <a:ext cx="477794" cy="307777"/>
          </a:xfrm>
          <a:prstGeom prst="rect">
            <a:avLst/>
          </a:prstGeom>
          <a:noFill/>
        </p:spPr>
        <p:txBody>
          <a:bodyPr wrap="square" rtlCol="0">
            <a:spAutoFit/>
          </a:bodyPr>
          <a:lstStyle/>
          <a:p>
            <a:r>
              <a:rPr lang="es-CL" dirty="0" smtClean="0"/>
              <a:t>O2</a:t>
            </a:r>
            <a:endParaRPr lang="es-CL" dirty="0"/>
          </a:p>
        </p:txBody>
      </p:sp>
      <p:sp>
        <p:nvSpPr>
          <p:cNvPr id="22" name="CuadroTexto 21"/>
          <p:cNvSpPr txBox="1"/>
          <p:nvPr/>
        </p:nvSpPr>
        <p:spPr>
          <a:xfrm>
            <a:off x="2988270" y="2568715"/>
            <a:ext cx="477794" cy="307777"/>
          </a:xfrm>
          <a:prstGeom prst="rect">
            <a:avLst/>
          </a:prstGeom>
          <a:noFill/>
        </p:spPr>
        <p:txBody>
          <a:bodyPr wrap="square" rtlCol="0">
            <a:spAutoFit/>
          </a:bodyPr>
          <a:lstStyle/>
          <a:p>
            <a:r>
              <a:rPr lang="es-CL" dirty="0" smtClean="0"/>
              <a:t>O3</a:t>
            </a:r>
            <a:endParaRPr lang="es-CL" dirty="0"/>
          </a:p>
        </p:txBody>
      </p:sp>
      <p:sp>
        <p:nvSpPr>
          <p:cNvPr id="23" name="CuadroTexto 22"/>
          <p:cNvSpPr txBox="1"/>
          <p:nvPr/>
        </p:nvSpPr>
        <p:spPr>
          <a:xfrm>
            <a:off x="2992388" y="5480802"/>
            <a:ext cx="477794" cy="307777"/>
          </a:xfrm>
          <a:prstGeom prst="rect">
            <a:avLst/>
          </a:prstGeom>
          <a:noFill/>
        </p:spPr>
        <p:txBody>
          <a:bodyPr wrap="square" rtlCol="0">
            <a:spAutoFit/>
          </a:bodyPr>
          <a:lstStyle/>
          <a:p>
            <a:r>
              <a:rPr lang="es-CL" dirty="0" smtClean="0"/>
              <a:t>O5</a:t>
            </a:r>
            <a:endParaRPr lang="es-CL" dirty="0"/>
          </a:p>
        </p:txBody>
      </p:sp>
      <p:sp>
        <p:nvSpPr>
          <p:cNvPr id="24" name="CuadroTexto 23"/>
          <p:cNvSpPr txBox="1"/>
          <p:nvPr/>
        </p:nvSpPr>
        <p:spPr>
          <a:xfrm>
            <a:off x="3004743" y="3581971"/>
            <a:ext cx="477794" cy="307777"/>
          </a:xfrm>
          <a:prstGeom prst="rect">
            <a:avLst/>
          </a:prstGeom>
          <a:noFill/>
        </p:spPr>
        <p:txBody>
          <a:bodyPr wrap="square" rtlCol="0">
            <a:spAutoFit/>
          </a:bodyPr>
          <a:lstStyle/>
          <a:p>
            <a:r>
              <a:rPr lang="es-CL" dirty="0" smtClean="0"/>
              <a:t>O4</a:t>
            </a:r>
            <a:endParaRPr lang="es-CL" dirty="0"/>
          </a:p>
        </p:txBody>
      </p:sp>
      <p:sp>
        <p:nvSpPr>
          <p:cNvPr id="26" name="Elipse 25"/>
          <p:cNvSpPr/>
          <p:nvPr/>
        </p:nvSpPr>
        <p:spPr>
          <a:xfrm>
            <a:off x="3727621" y="5442612"/>
            <a:ext cx="416011" cy="400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26"/>
          <p:cNvSpPr/>
          <p:nvPr/>
        </p:nvSpPr>
        <p:spPr>
          <a:xfrm>
            <a:off x="1408670" y="3260409"/>
            <a:ext cx="477794" cy="1716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CuadroTexto 28"/>
          <p:cNvSpPr txBox="1"/>
          <p:nvPr/>
        </p:nvSpPr>
        <p:spPr>
          <a:xfrm>
            <a:off x="815546" y="2568715"/>
            <a:ext cx="1169773" cy="307777"/>
          </a:xfrm>
          <a:prstGeom prst="rect">
            <a:avLst/>
          </a:prstGeom>
          <a:noFill/>
        </p:spPr>
        <p:txBody>
          <a:bodyPr wrap="square" rtlCol="0">
            <a:spAutoFit/>
          </a:bodyPr>
          <a:lstStyle/>
          <a:p>
            <a:r>
              <a:rPr lang="es-CL" dirty="0" smtClean="0"/>
              <a:t>Impasse1</a:t>
            </a:r>
            <a:endParaRPr lang="es-CL" dirty="0"/>
          </a:p>
        </p:txBody>
      </p:sp>
      <p:sp>
        <p:nvSpPr>
          <p:cNvPr id="30" name="CuadroTexto 29"/>
          <p:cNvSpPr txBox="1"/>
          <p:nvPr/>
        </p:nvSpPr>
        <p:spPr>
          <a:xfrm>
            <a:off x="1985319" y="2257168"/>
            <a:ext cx="811418" cy="523220"/>
          </a:xfrm>
          <a:prstGeom prst="rect">
            <a:avLst/>
          </a:prstGeom>
          <a:noFill/>
        </p:spPr>
        <p:txBody>
          <a:bodyPr wrap="square" rtlCol="0">
            <a:spAutoFit/>
          </a:bodyPr>
          <a:lstStyle/>
          <a:p>
            <a:r>
              <a:rPr lang="es-CL" dirty="0" smtClean="0"/>
              <a:t>Look-Ahead1</a:t>
            </a:r>
            <a:endParaRPr lang="es-CL" dirty="0"/>
          </a:p>
        </p:txBody>
      </p:sp>
      <p:sp>
        <p:nvSpPr>
          <p:cNvPr id="31" name="Elipse 30"/>
          <p:cNvSpPr/>
          <p:nvPr/>
        </p:nvSpPr>
        <p:spPr>
          <a:xfrm>
            <a:off x="3004743" y="2445278"/>
            <a:ext cx="397484" cy="14894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2" name="CuadroTexto 31"/>
          <p:cNvSpPr txBox="1"/>
          <p:nvPr/>
        </p:nvSpPr>
        <p:spPr>
          <a:xfrm>
            <a:off x="2722593" y="1779373"/>
            <a:ext cx="1005028" cy="307777"/>
          </a:xfrm>
          <a:prstGeom prst="rect">
            <a:avLst/>
          </a:prstGeom>
          <a:noFill/>
        </p:spPr>
        <p:txBody>
          <a:bodyPr wrap="square" rtlCol="0">
            <a:spAutoFit/>
          </a:bodyPr>
          <a:lstStyle/>
          <a:p>
            <a:r>
              <a:rPr lang="es-CL" dirty="0" smtClean="0"/>
              <a:t>Impasse2</a:t>
            </a:r>
            <a:endParaRPr lang="es-CL" dirty="0"/>
          </a:p>
        </p:txBody>
      </p:sp>
      <p:sp>
        <p:nvSpPr>
          <p:cNvPr id="34" name="CuadroTexto 33"/>
          <p:cNvSpPr txBox="1"/>
          <p:nvPr/>
        </p:nvSpPr>
        <p:spPr>
          <a:xfrm>
            <a:off x="3863546" y="1573427"/>
            <a:ext cx="980303" cy="523220"/>
          </a:xfrm>
          <a:prstGeom prst="rect">
            <a:avLst/>
          </a:prstGeom>
          <a:noFill/>
        </p:spPr>
        <p:txBody>
          <a:bodyPr wrap="square" rtlCol="0">
            <a:spAutoFit/>
          </a:bodyPr>
          <a:lstStyle/>
          <a:p>
            <a:r>
              <a:rPr lang="es-CL" dirty="0" smtClean="0"/>
              <a:t>Look-Ahead2</a:t>
            </a:r>
            <a:endParaRPr lang="es-CL" dirty="0"/>
          </a:p>
        </p:txBody>
      </p:sp>
      <p:sp>
        <p:nvSpPr>
          <p:cNvPr id="36" name="CuadroTexto 35"/>
          <p:cNvSpPr txBox="1"/>
          <p:nvPr/>
        </p:nvSpPr>
        <p:spPr>
          <a:xfrm>
            <a:off x="2963549" y="4480914"/>
            <a:ext cx="477794" cy="307777"/>
          </a:xfrm>
          <a:prstGeom prst="rect">
            <a:avLst/>
          </a:prstGeom>
          <a:noFill/>
        </p:spPr>
        <p:txBody>
          <a:bodyPr wrap="square" rtlCol="0">
            <a:spAutoFit/>
          </a:bodyPr>
          <a:lstStyle/>
          <a:p>
            <a:r>
              <a:rPr lang="es-CL" dirty="0" smtClean="0"/>
              <a:t>O3</a:t>
            </a:r>
            <a:endParaRPr lang="es-CL" dirty="0"/>
          </a:p>
        </p:txBody>
      </p:sp>
      <p:sp>
        <p:nvSpPr>
          <p:cNvPr id="37" name="CuadroTexto 36"/>
          <p:cNvSpPr txBox="1"/>
          <p:nvPr/>
        </p:nvSpPr>
        <p:spPr>
          <a:xfrm>
            <a:off x="5263978" y="2096647"/>
            <a:ext cx="3550508" cy="738664"/>
          </a:xfrm>
          <a:prstGeom prst="rect">
            <a:avLst/>
          </a:prstGeom>
          <a:noFill/>
          <a:ln>
            <a:solidFill>
              <a:schemeClr val="accent1">
                <a:shade val="50000"/>
              </a:schemeClr>
            </a:solidFill>
          </a:ln>
        </p:spPr>
        <p:txBody>
          <a:bodyPr wrap="square" rtlCol="0">
            <a:spAutoFit/>
          </a:bodyPr>
          <a:lstStyle/>
          <a:p>
            <a:r>
              <a:rPr lang="es-CL" dirty="0" err="1" smtClean="0"/>
              <a:t>Chunking</a:t>
            </a:r>
            <a:r>
              <a:rPr lang="es-CL" dirty="0" smtClean="0"/>
              <a:t>:</a:t>
            </a:r>
          </a:p>
          <a:p>
            <a:endParaRPr lang="es-CL" dirty="0" smtClean="0"/>
          </a:p>
          <a:p>
            <a:r>
              <a:rPr lang="es-CL" dirty="0" smtClean="0"/>
              <a:t>SI estado={cualquiera} ENTONCES O3~</a:t>
            </a:r>
            <a:endParaRPr lang="es-CL" dirty="0"/>
          </a:p>
        </p:txBody>
      </p:sp>
    </p:spTree>
    <p:extLst>
      <p:ext uri="{BB962C8B-B14F-4D97-AF65-F5344CB8AC3E}">
        <p14:creationId xmlns:p14="http://schemas.microsoft.com/office/powerpoint/2010/main" val="175294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p:bldP spid="30" grpId="0"/>
      <p:bldP spid="31" grpId="0" animBg="1"/>
      <p:bldP spid="32" grpId="0"/>
      <p:bldP spid="34" grpId="0"/>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4000" y="152029"/>
            <a:ext cx="9071640" cy="1262160"/>
          </a:xfrm>
        </p:spPr>
        <p:txBody>
          <a:bodyPr/>
          <a:lstStyle/>
          <a:p>
            <a:pPr algn="ctr"/>
            <a:r>
              <a:rPr lang="es-CL" sz="3200" b="1" dirty="0" smtClean="0"/>
              <a:t>Arquitectura</a:t>
            </a:r>
            <a:r>
              <a:rPr lang="es-CL" dirty="0" smtClean="0"/>
              <a:t> </a:t>
            </a:r>
            <a:r>
              <a:rPr lang="es-CL" sz="3200" b="1" dirty="0" smtClean="0"/>
              <a:t>SOAR, función Look-</a:t>
            </a:r>
            <a:r>
              <a:rPr lang="es-CL" sz="3200" b="1" dirty="0" err="1" smtClean="0"/>
              <a:t>Ahead</a:t>
            </a:r>
            <a:endParaRPr lang="es-CL" sz="3200" b="1" dirty="0"/>
          </a:p>
        </p:txBody>
      </p:sp>
      <p:sp>
        <p:nvSpPr>
          <p:cNvPr id="4" name="CuadroTexto 3"/>
          <p:cNvSpPr txBox="1"/>
          <p:nvPr/>
        </p:nvSpPr>
        <p:spPr>
          <a:xfrm>
            <a:off x="724929" y="3772930"/>
            <a:ext cx="535459" cy="400110"/>
          </a:xfrm>
          <a:prstGeom prst="rect">
            <a:avLst/>
          </a:prstGeom>
          <a:noFill/>
        </p:spPr>
        <p:txBody>
          <a:bodyPr wrap="square" rtlCol="0">
            <a:spAutoFit/>
          </a:bodyPr>
          <a:lstStyle/>
          <a:p>
            <a:r>
              <a:rPr lang="es-CL" sz="2000" dirty="0" smtClean="0"/>
              <a:t>E1</a:t>
            </a:r>
            <a:endParaRPr lang="es-CL" sz="2000" dirty="0"/>
          </a:p>
        </p:txBody>
      </p:sp>
      <p:sp>
        <p:nvSpPr>
          <p:cNvPr id="5" name="CuadroTexto 4"/>
          <p:cNvSpPr txBox="1"/>
          <p:nvPr/>
        </p:nvSpPr>
        <p:spPr>
          <a:xfrm>
            <a:off x="2220093" y="3134496"/>
            <a:ext cx="535459" cy="400110"/>
          </a:xfrm>
          <a:prstGeom prst="rect">
            <a:avLst/>
          </a:prstGeom>
          <a:noFill/>
        </p:spPr>
        <p:txBody>
          <a:bodyPr wrap="square" rtlCol="0">
            <a:spAutoFit/>
          </a:bodyPr>
          <a:lstStyle/>
          <a:p>
            <a:r>
              <a:rPr lang="es-CL" sz="2000" dirty="0" smtClean="0"/>
              <a:t>E2</a:t>
            </a:r>
            <a:endParaRPr lang="es-CL" sz="2000" dirty="0"/>
          </a:p>
        </p:txBody>
      </p:sp>
      <p:sp>
        <p:nvSpPr>
          <p:cNvPr id="6" name="CuadroTexto 5"/>
          <p:cNvSpPr txBox="1"/>
          <p:nvPr/>
        </p:nvSpPr>
        <p:spPr>
          <a:xfrm>
            <a:off x="2220092" y="4851259"/>
            <a:ext cx="535459" cy="400110"/>
          </a:xfrm>
          <a:prstGeom prst="rect">
            <a:avLst/>
          </a:prstGeom>
          <a:noFill/>
        </p:spPr>
        <p:txBody>
          <a:bodyPr wrap="square" rtlCol="0">
            <a:spAutoFit/>
          </a:bodyPr>
          <a:lstStyle/>
          <a:p>
            <a:r>
              <a:rPr lang="es-CL" sz="2000" dirty="0" smtClean="0"/>
              <a:t>E3</a:t>
            </a:r>
            <a:endParaRPr lang="es-CL" sz="2000" dirty="0"/>
          </a:p>
        </p:txBody>
      </p:sp>
      <p:sp>
        <p:nvSpPr>
          <p:cNvPr id="7" name="CuadroTexto 6"/>
          <p:cNvSpPr txBox="1"/>
          <p:nvPr/>
        </p:nvSpPr>
        <p:spPr>
          <a:xfrm>
            <a:off x="3727621" y="2445278"/>
            <a:ext cx="535459" cy="400110"/>
          </a:xfrm>
          <a:prstGeom prst="rect">
            <a:avLst/>
          </a:prstGeom>
          <a:noFill/>
        </p:spPr>
        <p:txBody>
          <a:bodyPr wrap="square" rtlCol="0">
            <a:spAutoFit/>
          </a:bodyPr>
          <a:lstStyle/>
          <a:p>
            <a:r>
              <a:rPr lang="es-CL" sz="2000" dirty="0" smtClean="0"/>
              <a:t>E1</a:t>
            </a:r>
            <a:endParaRPr lang="es-CL" sz="2000" dirty="0"/>
          </a:p>
        </p:txBody>
      </p:sp>
      <p:sp>
        <p:nvSpPr>
          <p:cNvPr id="8" name="CuadroTexto 7"/>
          <p:cNvSpPr txBox="1"/>
          <p:nvPr/>
        </p:nvSpPr>
        <p:spPr>
          <a:xfrm>
            <a:off x="3715259" y="3534606"/>
            <a:ext cx="535459" cy="400110"/>
          </a:xfrm>
          <a:prstGeom prst="rect">
            <a:avLst/>
          </a:prstGeom>
          <a:noFill/>
        </p:spPr>
        <p:txBody>
          <a:bodyPr wrap="square" rtlCol="0">
            <a:spAutoFit/>
          </a:bodyPr>
          <a:lstStyle/>
          <a:p>
            <a:r>
              <a:rPr lang="es-CL" sz="2000" dirty="0" smtClean="0"/>
              <a:t>E4</a:t>
            </a:r>
            <a:endParaRPr lang="es-CL" sz="2000" dirty="0"/>
          </a:p>
        </p:txBody>
      </p:sp>
      <p:sp>
        <p:nvSpPr>
          <p:cNvPr id="9" name="CuadroTexto 8"/>
          <p:cNvSpPr txBox="1"/>
          <p:nvPr/>
        </p:nvSpPr>
        <p:spPr>
          <a:xfrm>
            <a:off x="3682306" y="4421372"/>
            <a:ext cx="535459" cy="400110"/>
          </a:xfrm>
          <a:prstGeom prst="rect">
            <a:avLst/>
          </a:prstGeom>
          <a:noFill/>
        </p:spPr>
        <p:txBody>
          <a:bodyPr wrap="square" rtlCol="0">
            <a:spAutoFit/>
          </a:bodyPr>
          <a:lstStyle/>
          <a:p>
            <a:r>
              <a:rPr lang="es-CL" sz="2000" dirty="0" smtClean="0"/>
              <a:t>E1</a:t>
            </a:r>
            <a:endParaRPr lang="es-CL" sz="2000" dirty="0"/>
          </a:p>
        </p:txBody>
      </p:sp>
      <p:sp>
        <p:nvSpPr>
          <p:cNvPr id="10" name="CuadroTexto 9"/>
          <p:cNvSpPr txBox="1"/>
          <p:nvPr/>
        </p:nvSpPr>
        <p:spPr>
          <a:xfrm>
            <a:off x="3682300" y="5442612"/>
            <a:ext cx="535459" cy="400110"/>
          </a:xfrm>
          <a:prstGeom prst="rect">
            <a:avLst/>
          </a:prstGeom>
          <a:noFill/>
        </p:spPr>
        <p:txBody>
          <a:bodyPr wrap="square" rtlCol="0">
            <a:spAutoFit/>
          </a:bodyPr>
          <a:lstStyle/>
          <a:p>
            <a:r>
              <a:rPr lang="es-CL" sz="2000" dirty="0" smtClean="0"/>
              <a:t>E5</a:t>
            </a:r>
            <a:endParaRPr lang="es-CL" sz="2000" dirty="0"/>
          </a:p>
        </p:txBody>
      </p:sp>
      <p:cxnSp>
        <p:nvCxnSpPr>
          <p:cNvPr id="12" name="Conector recto 11"/>
          <p:cNvCxnSpPr/>
          <p:nvPr/>
        </p:nvCxnSpPr>
        <p:spPr>
          <a:xfrm flipV="1">
            <a:off x="1334530" y="3459892"/>
            <a:ext cx="885563" cy="411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flipV="1">
            <a:off x="2796737" y="2722604"/>
            <a:ext cx="885563" cy="411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2796737" y="4609645"/>
            <a:ext cx="885563" cy="411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1334530" y="4173040"/>
            <a:ext cx="913364" cy="7443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a:endCxn id="8" idx="1"/>
          </p:cNvCxnSpPr>
          <p:nvPr/>
        </p:nvCxnSpPr>
        <p:spPr>
          <a:xfrm>
            <a:off x="2755551" y="3410280"/>
            <a:ext cx="959708" cy="324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2722592" y="5251369"/>
            <a:ext cx="959708" cy="324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uadroTexto 19"/>
          <p:cNvSpPr txBox="1"/>
          <p:nvPr/>
        </p:nvSpPr>
        <p:spPr>
          <a:xfrm>
            <a:off x="1433384" y="3334551"/>
            <a:ext cx="477794" cy="307777"/>
          </a:xfrm>
          <a:prstGeom prst="rect">
            <a:avLst/>
          </a:prstGeom>
          <a:noFill/>
        </p:spPr>
        <p:txBody>
          <a:bodyPr wrap="square" rtlCol="0">
            <a:spAutoFit/>
          </a:bodyPr>
          <a:lstStyle/>
          <a:p>
            <a:r>
              <a:rPr lang="es-CL" dirty="0" smtClean="0"/>
              <a:t>O1</a:t>
            </a:r>
            <a:endParaRPr lang="es-CL" dirty="0"/>
          </a:p>
        </p:txBody>
      </p:sp>
      <p:sp>
        <p:nvSpPr>
          <p:cNvPr id="21" name="CuadroTexto 20"/>
          <p:cNvSpPr txBox="1"/>
          <p:nvPr/>
        </p:nvSpPr>
        <p:spPr>
          <a:xfrm>
            <a:off x="1433384" y="4609645"/>
            <a:ext cx="477794" cy="307777"/>
          </a:xfrm>
          <a:prstGeom prst="rect">
            <a:avLst/>
          </a:prstGeom>
          <a:noFill/>
        </p:spPr>
        <p:txBody>
          <a:bodyPr wrap="square" rtlCol="0">
            <a:spAutoFit/>
          </a:bodyPr>
          <a:lstStyle/>
          <a:p>
            <a:r>
              <a:rPr lang="es-CL" dirty="0" smtClean="0"/>
              <a:t>O2</a:t>
            </a:r>
            <a:endParaRPr lang="es-CL" dirty="0"/>
          </a:p>
        </p:txBody>
      </p:sp>
      <p:sp>
        <p:nvSpPr>
          <p:cNvPr id="22" name="CuadroTexto 21"/>
          <p:cNvSpPr txBox="1"/>
          <p:nvPr/>
        </p:nvSpPr>
        <p:spPr>
          <a:xfrm>
            <a:off x="2988270" y="2568715"/>
            <a:ext cx="477794" cy="307777"/>
          </a:xfrm>
          <a:prstGeom prst="rect">
            <a:avLst/>
          </a:prstGeom>
          <a:noFill/>
        </p:spPr>
        <p:txBody>
          <a:bodyPr wrap="square" rtlCol="0">
            <a:spAutoFit/>
          </a:bodyPr>
          <a:lstStyle/>
          <a:p>
            <a:r>
              <a:rPr lang="es-CL" dirty="0" smtClean="0"/>
              <a:t>O3</a:t>
            </a:r>
            <a:endParaRPr lang="es-CL" dirty="0"/>
          </a:p>
        </p:txBody>
      </p:sp>
      <p:sp>
        <p:nvSpPr>
          <p:cNvPr id="23" name="CuadroTexto 22"/>
          <p:cNvSpPr txBox="1"/>
          <p:nvPr/>
        </p:nvSpPr>
        <p:spPr>
          <a:xfrm>
            <a:off x="2992388" y="5480802"/>
            <a:ext cx="477794" cy="307777"/>
          </a:xfrm>
          <a:prstGeom prst="rect">
            <a:avLst/>
          </a:prstGeom>
          <a:noFill/>
        </p:spPr>
        <p:txBody>
          <a:bodyPr wrap="square" rtlCol="0">
            <a:spAutoFit/>
          </a:bodyPr>
          <a:lstStyle/>
          <a:p>
            <a:r>
              <a:rPr lang="es-CL" dirty="0" smtClean="0"/>
              <a:t>O5</a:t>
            </a:r>
            <a:endParaRPr lang="es-CL" dirty="0"/>
          </a:p>
        </p:txBody>
      </p:sp>
      <p:sp>
        <p:nvSpPr>
          <p:cNvPr id="24" name="CuadroTexto 23"/>
          <p:cNvSpPr txBox="1"/>
          <p:nvPr/>
        </p:nvSpPr>
        <p:spPr>
          <a:xfrm>
            <a:off x="3004743" y="3581971"/>
            <a:ext cx="477794" cy="307777"/>
          </a:xfrm>
          <a:prstGeom prst="rect">
            <a:avLst/>
          </a:prstGeom>
          <a:noFill/>
        </p:spPr>
        <p:txBody>
          <a:bodyPr wrap="square" rtlCol="0">
            <a:spAutoFit/>
          </a:bodyPr>
          <a:lstStyle/>
          <a:p>
            <a:r>
              <a:rPr lang="es-CL" dirty="0" smtClean="0"/>
              <a:t>O4</a:t>
            </a:r>
            <a:endParaRPr lang="es-CL" dirty="0"/>
          </a:p>
        </p:txBody>
      </p:sp>
      <p:sp>
        <p:nvSpPr>
          <p:cNvPr id="26" name="Elipse 25"/>
          <p:cNvSpPr/>
          <p:nvPr/>
        </p:nvSpPr>
        <p:spPr>
          <a:xfrm>
            <a:off x="3727621" y="5442612"/>
            <a:ext cx="416011" cy="400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6" name="CuadroTexto 35"/>
          <p:cNvSpPr txBox="1"/>
          <p:nvPr/>
        </p:nvSpPr>
        <p:spPr>
          <a:xfrm>
            <a:off x="2963549" y="4480914"/>
            <a:ext cx="477794" cy="307777"/>
          </a:xfrm>
          <a:prstGeom prst="rect">
            <a:avLst/>
          </a:prstGeom>
          <a:noFill/>
        </p:spPr>
        <p:txBody>
          <a:bodyPr wrap="square" rtlCol="0">
            <a:spAutoFit/>
          </a:bodyPr>
          <a:lstStyle/>
          <a:p>
            <a:r>
              <a:rPr lang="es-CL" dirty="0" smtClean="0"/>
              <a:t>O3</a:t>
            </a:r>
            <a:endParaRPr lang="es-CL" dirty="0"/>
          </a:p>
        </p:txBody>
      </p:sp>
      <p:sp>
        <p:nvSpPr>
          <p:cNvPr id="37" name="CuadroTexto 36"/>
          <p:cNvSpPr txBox="1"/>
          <p:nvPr/>
        </p:nvSpPr>
        <p:spPr>
          <a:xfrm>
            <a:off x="5263978" y="2096647"/>
            <a:ext cx="3550508" cy="738664"/>
          </a:xfrm>
          <a:prstGeom prst="rect">
            <a:avLst/>
          </a:prstGeom>
          <a:noFill/>
          <a:ln>
            <a:solidFill>
              <a:schemeClr val="accent1">
                <a:shade val="50000"/>
              </a:schemeClr>
            </a:solidFill>
          </a:ln>
        </p:spPr>
        <p:txBody>
          <a:bodyPr wrap="square" rtlCol="0">
            <a:spAutoFit/>
          </a:bodyPr>
          <a:lstStyle/>
          <a:p>
            <a:r>
              <a:rPr lang="es-CL" dirty="0" err="1" smtClean="0"/>
              <a:t>Chunking</a:t>
            </a:r>
            <a:r>
              <a:rPr lang="es-CL" dirty="0" smtClean="0"/>
              <a:t>:</a:t>
            </a:r>
          </a:p>
          <a:p>
            <a:endParaRPr lang="es-CL" dirty="0" smtClean="0"/>
          </a:p>
          <a:p>
            <a:r>
              <a:rPr lang="es-CL" dirty="0" smtClean="0"/>
              <a:t>SI estado={cualquiera} ENTONCES O3~</a:t>
            </a:r>
            <a:endParaRPr lang="es-CL" dirty="0"/>
          </a:p>
        </p:txBody>
      </p:sp>
      <p:sp>
        <p:nvSpPr>
          <p:cNvPr id="3" name="Elipse 2"/>
          <p:cNvSpPr/>
          <p:nvPr/>
        </p:nvSpPr>
        <p:spPr>
          <a:xfrm>
            <a:off x="1433384" y="3260409"/>
            <a:ext cx="411892" cy="17811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93945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36"/>
                                        </p:tgtEl>
                                      </p:cBhvr>
                                    </p:animEffect>
                                    <p:set>
                                      <p:cBhvr>
                                        <p:cTn id="17" dur="1" fill="hold">
                                          <p:stCondLst>
                                            <p:cond delay="499"/>
                                          </p:stCondLst>
                                        </p:cTn>
                                        <p:tgtEl>
                                          <p:spTgt spid="3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sz="3200" b="1" dirty="0" smtClean="0"/>
              <a:t>¿Cómo debería ser una arquitectura?</a:t>
            </a:r>
            <a:endParaRPr lang="es-CL" sz="3200" b="1" dirty="0"/>
          </a:p>
        </p:txBody>
      </p:sp>
      <p:pic>
        <p:nvPicPr>
          <p:cNvPr id="4" name="Imagen 2"/>
          <p:cNvPicPr>
            <a:picLocks noChangeAspect="1"/>
          </p:cNvPicPr>
          <p:nvPr/>
        </p:nvPicPr>
        <p:blipFill>
          <a:blip r:embed="rId3"/>
          <a:stretch>
            <a:fillRect/>
          </a:stretch>
        </p:blipFill>
        <p:spPr>
          <a:xfrm>
            <a:off x="2051848" y="1434398"/>
            <a:ext cx="6096635" cy="5817045"/>
          </a:xfrm>
          <a:prstGeom prst="rect">
            <a:avLst/>
          </a:prstGeom>
        </p:spPr>
      </p:pic>
    </p:spTree>
    <p:extLst>
      <p:ext uri="{BB962C8B-B14F-4D97-AF65-F5344CB8AC3E}">
        <p14:creationId xmlns:p14="http://schemas.microsoft.com/office/powerpoint/2010/main" val="2994471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4000" y="152029"/>
            <a:ext cx="9071640" cy="1262160"/>
          </a:xfrm>
        </p:spPr>
        <p:txBody>
          <a:bodyPr/>
          <a:lstStyle/>
          <a:p>
            <a:pPr algn="ctr"/>
            <a:r>
              <a:rPr lang="es-CL" sz="3200" b="1" dirty="0" smtClean="0"/>
              <a:t>Arquitectura</a:t>
            </a:r>
            <a:r>
              <a:rPr lang="es-CL" dirty="0" smtClean="0"/>
              <a:t> </a:t>
            </a:r>
            <a:r>
              <a:rPr lang="es-CL" sz="3200" b="1" dirty="0" smtClean="0"/>
              <a:t>SOAR, función Look-</a:t>
            </a:r>
            <a:r>
              <a:rPr lang="es-CL" sz="3200" b="1" dirty="0" err="1" smtClean="0"/>
              <a:t>Ahead</a:t>
            </a:r>
            <a:endParaRPr lang="es-CL" sz="3200" b="1" dirty="0"/>
          </a:p>
        </p:txBody>
      </p:sp>
      <p:sp>
        <p:nvSpPr>
          <p:cNvPr id="4" name="CuadroTexto 3"/>
          <p:cNvSpPr txBox="1"/>
          <p:nvPr/>
        </p:nvSpPr>
        <p:spPr>
          <a:xfrm>
            <a:off x="724929" y="3772930"/>
            <a:ext cx="535459" cy="400110"/>
          </a:xfrm>
          <a:prstGeom prst="rect">
            <a:avLst/>
          </a:prstGeom>
          <a:noFill/>
        </p:spPr>
        <p:txBody>
          <a:bodyPr wrap="square" rtlCol="0">
            <a:spAutoFit/>
          </a:bodyPr>
          <a:lstStyle/>
          <a:p>
            <a:r>
              <a:rPr lang="es-CL" sz="2000" dirty="0" smtClean="0"/>
              <a:t>E1</a:t>
            </a:r>
            <a:endParaRPr lang="es-CL" sz="2000" dirty="0"/>
          </a:p>
        </p:txBody>
      </p:sp>
      <p:sp>
        <p:nvSpPr>
          <p:cNvPr id="5" name="CuadroTexto 4"/>
          <p:cNvSpPr txBox="1"/>
          <p:nvPr/>
        </p:nvSpPr>
        <p:spPr>
          <a:xfrm>
            <a:off x="2220093" y="3134496"/>
            <a:ext cx="535459" cy="400110"/>
          </a:xfrm>
          <a:prstGeom prst="rect">
            <a:avLst/>
          </a:prstGeom>
          <a:noFill/>
        </p:spPr>
        <p:txBody>
          <a:bodyPr wrap="square" rtlCol="0">
            <a:spAutoFit/>
          </a:bodyPr>
          <a:lstStyle/>
          <a:p>
            <a:r>
              <a:rPr lang="es-CL" sz="2000" dirty="0" smtClean="0"/>
              <a:t>E2</a:t>
            </a:r>
            <a:endParaRPr lang="es-CL" sz="2000" dirty="0"/>
          </a:p>
        </p:txBody>
      </p:sp>
      <p:sp>
        <p:nvSpPr>
          <p:cNvPr id="6" name="CuadroTexto 5"/>
          <p:cNvSpPr txBox="1"/>
          <p:nvPr/>
        </p:nvSpPr>
        <p:spPr>
          <a:xfrm>
            <a:off x="2220092" y="4851259"/>
            <a:ext cx="535459" cy="400110"/>
          </a:xfrm>
          <a:prstGeom prst="rect">
            <a:avLst/>
          </a:prstGeom>
          <a:noFill/>
        </p:spPr>
        <p:txBody>
          <a:bodyPr wrap="square" rtlCol="0">
            <a:spAutoFit/>
          </a:bodyPr>
          <a:lstStyle/>
          <a:p>
            <a:r>
              <a:rPr lang="es-CL" sz="2000" dirty="0" smtClean="0"/>
              <a:t>E3</a:t>
            </a:r>
            <a:endParaRPr lang="es-CL" sz="2000" dirty="0"/>
          </a:p>
        </p:txBody>
      </p:sp>
      <p:sp>
        <p:nvSpPr>
          <p:cNvPr id="7" name="CuadroTexto 6"/>
          <p:cNvSpPr txBox="1"/>
          <p:nvPr/>
        </p:nvSpPr>
        <p:spPr>
          <a:xfrm>
            <a:off x="3727621" y="2445278"/>
            <a:ext cx="535459" cy="400110"/>
          </a:xfrm>
          <a:prstGeom prst="rect">
            <a:avLst/>
          </a:prstGeom>
          <a:noFill/>
        </p:spPr>
        <p:txBody>
          <a:bodyPr wrap="square" rtlCol="0">
            <a:spAutoFit/>
          </a:bodyPr>
          <a:lstStyle/>
          <a:p>
            <a:r>
              <a:rPr lang="es-CL" sz="2000" dirty="0" smtClean="0"/>
              <a:t>E1</a:t>
            </a:r>
            <a:endParaRPr lang="es-CL" sz="2000" dirty="0"/>
          </a:p>
        </p:txBody>
      </p:sp>
      <p:sp>
        <p:nvSpPr>
          <p:cNvPr id="8" name="CuadroTexto 7"/>
          <p:cNvSpPr txBox="1"/>
          <p:nvPr/>
        </p:nvSpPr>
        <p:spPr>
          <a:xfrm>
            <a:off x="3715259" y="3534606"/>
            <a:ext cx="535459" cy="400110"/>
          </a:xfrm>
          <a:prstGeom prst="rect">
            <a:avLst/>
          </a:prstGeom>
          <a:noFill/>
        </p:spPr>
        <p:txBody>
          <a:bodyPr wrap="square" rtlCol="0">
            <a:spAutoFit/>
          </a:bodyPr>
          <a:lstStyle/>
          <a:p>
            <a:r>
              <a:rPr lang="es-CL" sz="2000" dirty="0" smtClean="0"/>
              <a:t>E4</a:t>
            </a:r>
            <a:endParaRPr lang="es-CL" sz="2000" dirty="0"/>
          </a:p>
        </p:txBody>
      </p:sp>
      <p:sp>
        <p:nvSpPr>
          <p:cNvPr id="9" name="CuadroTexto 8"/>
          <p:cNvSpPr txBox="1"/>
          <p:nvPr/>
        </p:nvSpPr>
        <p:spPr>
          <a:xfrm>
            <a:off x="3682306" y="4421372"/>
            <a:ext cx="535459" cy="400110"/>
          </a:xfrm>
          <a:prstGeom prst="rect">
            <a:avLst/>
          </a:prstGeom>
          <a:noFill/>
        </p:spPr>
        <p:txBody>
          <a:bodyPr wrap="square" rtlCol="0">
            <a:spAutoFit/>
          </a:bodyPr>
          <a:lstStyle/>
          <a:p>
            <a:r>
              <a:rPr lang="es-CL" sz="2000" dirty="0" smtClean="0"/>
              <a:t>E1</a:t>
            </a:r>
            <a:endParaRPr lang="es-CL" sz="2000" dirty="0"/>
          </a:p>
        </p:txBody>
      </p:sp>
      <p:sp>
        <p:nvSpPr>
          <p:cNvPr id="10" name="CuadroTexto 9"/>
          <p:cNvSpPr txBox="1"/>
          <p:nvPr/>
        </p:nvSpPr>
        <p:spPr>
          <a:xfrm>
            <a:off x="3682300" y="5442612"/>
            <a:ext cx="535459" cy="400110"/>
          </a:xfrm>
          <a:prstGeom prst="rect">
            <a:avLst/>
          </a:prstGeom>
          <a:noFill/>
        </p:spPr>
        <p:txBody>
          <a:bodyPr wrap="square" rtlCol="0">
            <a:spAutoFit/>
          </a:bodyPr>
          <a:lstStyle/>
          <a:p>
            <a:r>
              <a:rPr lang="es-CL" sz="2000" dirty="0" smtClean="0"/>
              <a:t>E5</a:t>
            </a:r>
            <a:endParaRPr lang="es-CL" sz="2000" dirty="0"/>
          </a:p>
        </p:txBody>
      </p:sp>
      <p:cxnSp>
        <p:nvCxnSpPr>
          <p:cNvPr id="12" name="Conector recto 11"/>
          <p:cNvCxnSpPr/>
          <p:nvPr/>
        </p:nvCxnSpPr>
        <p:spPr>
          <a:xfrm flipV="1">
            <a:off x="1334530" y="3459892"/>
            <a:ext cx="885563" cy="411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1334530" y="4173040"/>
            <a:ext cx="913364" cy="7443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a:endCxn id="8" idx="1"/>
          </p:cNvCxnSpPr>
          <p:nvPr/>
        </p:nvCxnSpPr>
        <p:spPr>
          <a:xfrm>
            <a:off x="2755551" y="3410280"/>
            <a:ext cx="959708" cy="3243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2722592" y="5251369"/>
            <a:ext cx="959708" cy="324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uadroTexto 19"/>
          <p:cNvSpPr txBox="1"/>
          <p:nvPr/>
        </p:nvSpPr>
        <p:spPr>
          <a:xfrm>
            <a:off x="1433384" y="3334551"/>
            <a:ext cx="477794" cy="307777"/>
          </a:xfrm>
          <a:prstGeom prst="rect">
            <a:avLst/>
          </a:prstGeom>
          <a:noFill/>
        </p:spPr>
        <p:txBody>
          <a:bodyPr wrap="square" rtlCol="0">
            <a:spAutoFit/>
          </a:bodyPr>
          <a:lstStyle/>
          <a:p>
            <a:r>
              <a:rPr lang="es-CL" dirty="0" smtClean="0"/>
              <a:t>O1</a:t>
            </a:r>
            <a:endParaRPr lang="es-CL" dirty="0"/>
          </a:p>
        </p:txBody>
      </p:sp>
      <p:sp>
        <p:nvSpPr>
          <p:cNvPr id="21" name="CuadroTexto 20"/>
          <p:cNvSpPr txBox="1"/>
          <p:nvPr/>
        </p:nvSpPr>
        <p:spPr>
          <a:xfrm>
            <a:off x="1433384" y="4609645"/>
            <a:ext cx="477794" cy="307777"/>
          </a:xfrm>
          <a:prstGeom prst="rect">
            <a:avLst/>
          </a:prstGeom>
          <a:noFill/>
        </p:spPr>
        <p:txBody>
          <a:bodyPr wrap="square" rtlCol="0">
            <a:spAutoFit/>
          </a:bodyPr>
          <a:lstStyle/>
          <a:p>
            <a:r>
              <a:rPr lang="es-CL" dirty="0" smtClean="0"/>
              <a:t>O2</a:t>
            </a:r>
            <a:endParaRPr lang="es-CL" dirty="0"/>
          </a:p>
        </p:txBody>
      </p:sp>
      <p:sp>
        <p:nvSpPr>
          <p:cNvPr id="23" name="CuadroTexto 22"/>
          <p:cNvSpPr txBox="1"/>
          <p:nvPr/>
        </p:nvSpPr>
        <p:spPr>
          <a:xfrm>
            <a:off x="2992388" y="5480802"/>
            <a:ext cx="477794" cy="307777"/>
          </a:xfrm>
          <a:prstGeom prst="rect">
            <a:avLst/>
          </a:prstGeom>
          <a:noFill/>
        </p:spPr>
        <p:txBody>
          <a:bodyPr wrap="square" rtlCol="0">
            <a:spAutoFit/>
          </a:bodyPr>
          <a:lstStyle/>
          <a:p>
            <a:r>
              <a:rPr lang="es-CL" dirty="0" smtClean="0"/>
              <a:t>O5</a:t>
            </a:r>
            <a:endParaRPr lang="es-CL" dirty="0"/>
          </a:p>
        </p:txBody>
      </p:sp>
      <p:sp>
        <p:nvSpPr>
          <p:cNvPr id="24" name="CuadroTexto 23"/>
          <p:cNvSpPr txBox="1"/>
          <p:nvPr/>
        </p:nvSpPr>
        <p:spPr>
          <a:xfrm>
            <a:off x="3004743" y="3581971"/>
            <a:ext cx="477794" cy="307777"/>
          </a:xfrm>
          <a:prstGeom prst="rect">
            <a:avLst/>
          </a:prstGeom>
          <a:noFill/>
        </p:spPr>
        <p:txBody>
          <a:bodyPr wrap="square" rtlCol="0">
            <a:spAutoFit/>
          </a:bodyPr>
          <a:lstStyle/>
          <a:p>
            <a:r>
              <a:rPr lang="es-CL" dirty="0" smtClean="0"/>
              <a:t>O4</a:t>
            </a:r>
            <a:endParaRPr lang="es-CL" dirty="0"/>
          </a:p>
        </p:txBody>
      </p:sp>
      <p:sp>
        <p:nvSpPr>
          <p:cNvPr id="26" name="Elipse 25"/>
          <p:cNvSpPr/>
          <p:nvPr/>
        </p:nvSpPr>
        <p:spPr>
          <a:xfrm>
            <a:off x="3727621" y="5442612"/>
            <a:ext cx="416011" cy="400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7" name="CuadroTexto 36"/>
          <p:cNvSpPr txBox="1"/>
          <p:nvPr/>
        </p:nvSpPr>
        <p:spPr>
          <a:xfrm>
            <a:off x="5263978" y="2096647"/>
            <a:ext cx="3550508" cy="738664"/>
          </a:xfrm>
          <a:prstGeom prst="rect">
            <a:avLst/>
          </a:prstGeom>
          <a:noFill/>
          <a:ln>
            <a:solidFill>
              <a:schemeClr val="accent1">
                <a:shade val="50000"/>
              </a:schemeClr>
            </a:solidFill>
          </a:ln>
        </p:spPr>
        <p:txBody>
          <a:bodyPr wrap="square" rtlCol="0">
            <a:spAutoFit/>
          </a:bodyPr>
          <a:lstStyle/>
          <a:p>
            <a:r>
              <a:rPr lang="es-CL" dirty="0" err="1" smtClean="0"/>
              <a:t>Chunking</a:t>
            </a:r>
            <a:r>
              <a:rPr lang="es-CL" dirty="0" smtClean="0"/>
              <a:t>:</a:t>
            </a:r>
          </a:p>
          <a:p>
            <a:endParaRPr lang="es-CL" dirty="0" smtClean="0"/>
          </a:p>
          <a:p>
            <a:r>
              <a:rPr lang="es-CL" dirty="0" smtClean="0"/>
              <a:t>SI estado={cualquiera} ENTONCES O3~</a:t>
            </a:r>
            <a:endParaRPr lang="es-CL" dirty="0"/>
          </a:p>
        </p:txBody>
      </p:sp>
      <p:sp>
        <p:nvSpPr>
          <p:cNvPr id="25" name="Elipse 24"/>
          <p:cNvSpPr/>
          <p:nvPr/>
        </p:nvSpPr>
        <p:spPr>
          <a:xfrm>
            <a:off x="1433384" y="3260409"/>
            <a:ext cx="411892" cy="17811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10362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5" presetClass="emph" presetSubtype="0" fill="hold" grpId="0" nodeType="clickEffect">
                                  <p:stCondLst>
                                    <p:cond delay="0"/>
                                  </p:stCondLst>
                                  <p:childTnLst>
                                    <p:anim calcmode="discrete" valueType="str">
                                      <p:cBhvr>
                                        <p:cTn id="11" dur="1000" fill="hold"/>
                                        <p:tgtEl>
                                          <p:spTgt spid="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4000" y="152029"/>
            <a:ext cx="9071640" cy="1262160"/>
          </a:xfrm>
        </p:spPr>
        <p:txBody>
          <a:bodyPr/>
          <a:lstStyle/>
          <a:p>
            <a:pPr algn="ctr"/>
            <a:r>
              <a:rPr lang="es-CL" sz="3200" b="1" dirty="0" smtClean="0"/>
              <a:t>Aplicaciones de SOAR</a:t>
            </a:r>
            <a:endParaRPr lang="es-CL" sz="3200" b="1" dirty="0"/>
          </a:p>
        </p:txBody>
      </p:sp>
      <p:sp>
        <p:nvSpPr>
          <p:cNvPr id="3" name="Subtítulo 2"/>
          <p:cNvSpPr>
            <a:spLocks noGrp="1"/>
          </p:cNvSpPr>
          <p:nvPr>
            <p:ph type="subTitle" idx="1"/>
          </p:nvPr>
        </p:nvSpPr>
        <p:spPr>
          <a:xfrm>
            <a:off x="591256" y="1414189"/>
            <a:ext cx="9071640" cy="3781173"/>
          </a:xfrm>
        </p:spPr>
        <p:txBody>
          <a:bodyPr/>
          <a:lstStyle/>
          <a:p>
            <a:pPr marL="457200" indent="-457200">
              <a:buFont typeface="+mj-lt"/>
              <a:buAutoNum type="arabicPeriod"/>
            </a:pPr>
            <a:r>
              <a:rPr lang="es-CL" sz="2400" dirty="0" smtClean="0"/>
              <a:t>Simulaciones militares</a:t>
            </a:r>
          </a:p>
          <a:p>
            <a:pPr marL="914400" lvl="1" indent="-457200">
              <a:buFont typeface="Arial" panose="020B0604020202020204" pitchFamily="34" charset="0"/>
              <a:buChar char="•"/>
            </a:pPr>
            <a:r>
              <a:rPr lang="es-CL" sz="2400" dirty="0" smtClean="0"/>
              <a:t>Entrenamiento en situaciones de guerra</a:t>
            </a:r>
          </a:p>
          <a:p>
            <a:pPr marL="914400" lvl="1" indent="-457200">
              <a:buFont typeface="Arial" panose="020B0604020202020204" pitchFamily="34" charset="0"/>
              <a:buChar char="•"/>
            </a:pPr>
            <a:r>
              <a:rPr lang="es-CL" sz="2400" dirty="0" smtClean="0"/>
              <a:t>Asignación de blancos y coordinación de equipos</a:t>
            </a:r>
          </a:p>
          <a:p>
            <a:pPr marL="914400" lvl="1" indent="-457200">
              <a:buFont typeface="Arial" panose="020B0604020202020204" pitchFamily="34" charset="0"/>
              <a:buChar char="•"/>
            </a:pPr>
            <a:r>
              <a:rPr lang="es-CL" sz="2400" dirty="0" smtClean="0"/>
              <a:t>Apoyo a la toma de decisiones</a:t>
            </a:r>
          </a:p>
          <a:p>
            <a:pPr marL="914400" lvl="1" indent="-457200">
              <a:buFont typeface="Arial" panose="020B0604020202020204" pitchFamily="34" charset="0"/>
              <a:buChar char="•"/>
            </a:pPr>
            <a:r>
              <a:rPr lang="es-CL" sz="2400" dirty="0" smtClean="0"/>
              <a:t>Entrenamiento en </a:t>
            </a:r>
            <a:r>
              <a:rPr lang="es-CL" sz="2400" dirty="0" err="1" smtClean="0"/>
              <a:t>ciberseguridad</a:t>
            </a:r>
            <a:endParaRPr lang="es-CL" sz="2400" dirty="0" smtClean="0"/>
          </a:p>
          <a:p>
            <a:pPr marL="914400" lvl="1" indent="-457200">
              <a:buFont typeface="Arial" panose="020B0604020202020204" pitchFamily="34" charset="0"/>
              <a:buChar char="•"/>
            </a:pPr>
            <a:r>
              <a:rPr lang="es-CL" sz="2400" dirty="0" smtClean="0"/>
              <a:t>Tour de base militar</a:t>
            </a:r>
          </a:p>
          <a:p>
            <a:pPr marL="914400" lvl="1" indent="-457200">
              <a:buFont typeface="Arial" panose="020B0604020202020204" pitchFamily="34" charset="0"/>
              <a:buChar char="•"/>
            </a:pPr>
            <a:r>
              <a:rPr lang="es-CL" sz="2400" dirty="0" smtClean="0"/>
              <a:t>Entrenamiento de grupos aéreos embarcados</a:t>
            </a:r>
          </a:p>
          <a:p>
            <a:pPr marL="914400" lvl="1" indent="-457200">
              <a:buFont typeface="Arial" panose="020B0604020202020204" pitchFamily="34" charset="0"/>
              <a:buChar char="•"/>
            </a:pPr>
            <a:r>
              <a:rPr lang="es-CL" sz="2400" dirty="0" smtClean="0"/>
              <a:t>Entrenamiento de controladores aéreos</a:t>
            </a:r>
          </a:p>
          <a:p>
            <a:pPr marL="457200" indent="-457200">
              <a:buFont typeface="+mj-lt"/>
              <a:buAutoNum type="arabicPeriod"/>
            </a:pPr>
            <a:endParaRPr lang="es-CL" sz="2400" dirty="0" smtClean="0"/>
          </a:p>
          <a:p>
            <a:pPr marL="457200" indent="-457200">
              <a:buFont typeface="+mj-lt"/>
              <a:buAutoNum type="arabicPeriod"/>
            </a:pPr>
            <a:r>
              <a:rPr lang="es-CL" sz="2400" dirty="0" smtClean="0"/>
              <a:t>Juegos de computador</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8390" y="4563036"/>
            <a:ext cx="5165124" cy="2877712"/>
          </a:xfrm>
          <a:prstGeom prst="rect">
            <a:avLst/>
          </a:prstGeom>
        </p:spPr>
      </p:pic>
      <p:sp>
        <p:nvSpPr>
          <p:cNvPr id="5" name="CuadroTexto 4"/>
          <p:cNvSpPr txBox="1"/>
          <p:nvPr/>
        </p:nvSpPr>
        <p:spPr>
          <a:xfrm>
            <a:off x="354228" y="6227805"/>
            <a:ext cx="3937686" cy="738664"/>
          </a:xfrm>
          <a:prstGeom prst="rect">
            <a:avLst/>
          </a:prstGeom>
          <a:noFill/>
        </p:spPr>
        <p:txBody>
          <a:bodyPr wrap="square" rtlCol="0">
            <a:spAutoFit/>
          </a:bodyPr>
          <a:lstStyle/>
          <a:p>
            <a:r>
              <a:rPr lang="es-CL" b="1" dirty="0" smtClean="0">
                <a:hlinkClick r:id="rId4"/>
              </a:rPr>
              <a:t>www.soartech.com</a:t>
            </a:r>
            <a:r>
              <a:rPr lang="es-CL" b="1" dirty="0" smtClean="0"/>
              <a:t>, un </a:t>
            </a:r>
            <a:r>
              <a:rPr lang="en-US" b="1" dirty="0"/>
              <a:t>spin-off </a:t>
            </a:r>
            <a:r>
              <a:rPr lang="en-US" b="1" dirty="0" smtClean="0"/>
              <a:t>del Artificial </a:t>
            </a:r>
            <a:r>
              <a:rPr lang="en-US" b="1" dirty="0"/>
              <a:t>Intelligence Laboratory </a:t>
            </a:r>
            <a:r>
              <a:rPr lang="en-US" b="1" dirty="0" smtClean="0"/>
              <a:t>de la U de Michigan (John </a:t>
            </a:r>
            <a:r>
              <a:rPr lang="en-US" b="1" dirty="0"/>
              <a:t>E. </a:t>
            </a:r>
            <a:r>
              <a:rPr lang="en-US" b="1" dirty="0" smtClean="0"/>
              <a:t>Laird).</a:t>
            </a:r>
            <a:endParaRPr lang="es-CL" dirty="0"/>
          </a:p>
        </p:txBody>
      </p:sp>
    </p:spTree>
    <p:extLst>
      <p:ext uri="{BB962C8B-B14F-4D97-AF65-F5344CB8AC3E}">
        <p14:creationId xmlns:p14="http://schemas.microsoft.com/office/powerpoint/2010/main" val="16428245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4000" y="152029"/>
            <a:ext cx="9071640" cy="1262160"/>
          </a:xfrm>
        </p:spPr>
        <p:txBody>
          <a:bodyPr/>
          <a:lstStyle/>
          <a:p>
            <a:pPr algn="ctr"/>
            <a:r>
              <a:rPr lang="es-CL" sz="3200" b="1" dirty="0" smtClean="0"/>
              <a:t>Evaluación de SOAR</a:t>
            </a:r>
            <a:endParaRPr lang="es-CL" sz="3200" b="1" dirty="0"/>
          </a:p>
        </p:txBody>
      </p:sp>
      <p:sp>
        <p:nvSpPr>
          <p:cNvPr id="3" name="Subtítulo 2"/>
          <p:cNvSpPr>
            <a:spLocks noGrp="1"/>
          </p:cNvSpPr>
          <p:nvPr>
            <p:ph type="subTitle" idx="1"/>
          </p:nvPr>
        </p:nvSpPr>
        <p:spPr>
          <a:xfrm>
            <a:off x="574780" y="1414189"/>
            <a:ext cx="9071640" cy="5843346"/>
          </a:xfrm>
        </p:spPr>
        <p:txBody>
          <a:bodyPr/>
          <a:lstStyle/>
          <a:p>
            <a:pPr marL="457200" indent="-457200">
              <a:buFont typeface="+mj-lt"/>
              <a:buAutoNum type="arabicPeriod"/>
            </a:pPr>
            <a:r>
              <a:rPr lang="es-CL" sz="2400" dirty="0" smtClean="0"/>
              <a:t>Resistencia de la “comunidad SOAR” a incorporar otras características de arquitectura</a:t>
            </a:r>
          </a:p>
          <a:p>
            <a:pPr marL="914400" lvl="1" indent="-457200">
              <a:buFont typeface="Arial" panose="020B0604020202020204" pitchFamily="34" charset="0"/>
              <a:buChar char="•"/>
            </a:pPr>
            <a:r>
              <a:rPr lang="es-CL" sz="2400" dirty="0" smtClean="0"/>
              <a:t>¿Qué características de la inteligencia humana son consecuencias del hardware (la arquitectura), y cuáles del software?</a:t>
            </a:r>
            <a:endParaRPr lang="es-CL" sz="2400" dirty="0"/>
          </a:p>
          <a:p>
            <a:pPr marL="457200" indent="-457200">
              <a:buFont typeface="+mj-lt"/>
              <a:buAutoNum type="arabicPeriod"/>
            </a:pPr>
            <a:r>
              <a:rPr lang="es-CL" sz="2400" dirty="0" smtClean="0"/>
              <a:t>No hay una aceptación general en Ciencias Cognitivas de la idea de que las arquitecturas tipo SOAR (ACT-R y otras) son una teoría general de la inteligencia humana (como esperaba </a:t>
            </a:r>
            <a:r>
              <a:rPr lang="es-CL" sz="2400" dirty="0" err="1" smtClean="0"/>
              <a:t>Newell</a:t>
            </a:r>
            <a:r>
              <a:rPr lang="es-CL" sz="2400" dirty="0" smtClean="0"/>
              <a:t>)</a:t>
            </a:r>
          </a:p>
          <a:p>
            <a:pPr marL="457200" indent="-457200">
              <a:buFont typeface="+mj-lt"/>
              <a:buAutoNum type="arabicPeriod"/>
            </a:pPr>
            <a:r>
              <a:rPr lang="es-CL" sz="2400" dirty="0" smtClean="0"/>
              <a:t>Ha tenido éxito en aplicaciones de nicho</a:t>
            </a:r>
          </a:p>
          <a:p>
            <a:pPr marL="457200" indent="-457200">
              <a:buFont typeface="+mj-lt"/>
              <a:buAutoNum type="arabicPeriod"/>
            </a:pPr>
            <a:r>
              <a:rPr lang="es-CL" sz="2400" dirty="0" smtClean="0"/>
              <a:t>Dificultad en encontrar aplicaciones que requieran IA de nivel humano (teóricamente, SOAR no es más inteligente que una persona)</a:t>
            </a:r>
          </a:p>
          <a:p>
            <a:pPr marL="457200" indent="-457200">
              <a:buFont typeface="+mj-lt"/>
              <a:buAutoNum type="arabicPeriod"/>
            </a:pPr>
            <a:r>
              <a:rPr lang="es-CL" sz="2400" dirty="0" smtClean="0"/>
              <a:t>Es caro de implementar porque requiere el trabajo de formular el sistema de reglas y cualquier problema realista es complejo (implica muchas reglas)</a:t>
            </a:r>
          </a:p>
        </p:txBody>
      </p:sp>
    </p:spTree>
    <p:extLst>
      <p:ext uri="{BB962C8B-B14F-4D97-AF65-F5344CB8AC3E}">
        <p14:creationId xmlns:p14="http://schemas.microsoft.com/office/powerpoint/2010/main" val="399485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4000" y="152029"/>
            <a:ext cx="9071640" cy="1262160"/>
          </a:xfrm>
        </p:spPr>
        <p:txBody>
          <a:bodyPr/>
          <a:lstStyle/>
          <a:p>
            <a:pPr algn="ctr"/>
            <a:r>
              <a:rPr lang="es-CL" sz="3200" b="1" dirty="0" smtClean="0"/>
              <a:t>Desarrollos recientes de SOAR</a:t>
            </a:r>
            <a:endParaRPr lang="es-CL" sz="3200" b="1" dirty="0"/>
          </a:p>
        </p:txBody>
      </p:sp>
      <p:sp>
        <p:nvSpPr>
          <p:cNvPr id="3" name="Subtítulo 2"/>
          <p:cNvSpPr>
            <a:spLocks noGrp="1"/>
          </p:cNvSpPr>
          <p:nvPr>
            <p:ph type="subTitle" idx="1"/>
          </p:nvPr>
        </p:nvSpPr>
        <p:spPr>
          <a:xfrm>
            <a:off x="574780" y="1414189"/>
            <a:ext cx="9071640" cy="2820060"/>
          </a:xfrm>
        </p:spPr>
        <p:txBody>
          <a:bodyPr/>
          <a:lstStyle/>
          <a:p>
            <a:pPr marL="457200" indent="-457200">
              <a:buFont typeface="+mj-lt"/>
              <a:buAutoNum type="arabicPeriod"/>
            </a:pPr>
            <a:r>
              <a:rPr lang="es-CL" sz="2400" dirty="0" smtClean="0"/>
              <a:t>Aprendizaje por refuerzo</a:t>
            </a:r>
          </a:p>
          <a:p>
            <a:pPr marL="457200" indent="-457200">
              <a:buFont typeface="+mj-lt"/>
              <a:buAutoNum type="arabicPeriod"/>
            </a:pPr>
            <a:endParaRPr lang="es-CL" sz="2400" dirty="0" smtClean="0"/>
          </a:p>
          <a:p>
            <a:pPr marL="457200" indent="-457200">
              <a:buFont typeface="+mj-lt"/>
              <a:buAutoNum type="arabicPeriod"/>
            </a:pPr>
            <a:r>
              <a:rPr lang="es-CL" sz="2400" dirty="0" smtClean="0"/>
              <a:t>Decaimiento de los contenidos en MT</a:t>
            </a:r>
          </a:p>
          <a:p>
            <a:pPr marL="457200" indent="-457200">
              <a:buFont typeface="+mj-lt"/>
              <a:buAutoNum type="arabicPeriod"/>
            </a:pPr>
            <a:endParaRPr lang="es-CL" sz="2400" dirty="0"/>
          </a:p>
          <a:p>
            <a:pPr marL="457200" indent="-457200">
              <a:buFont typeface="+mj-lt"/>
              <a:buAutoNum type="arabicPeriod"/>
            </a:pPr>
            <a:r>
              <a:rPr lang="es-CL" sz="2400" dirty="0" smtClean="0"/>
              <a:t>Otras memorias MLP</a:t>
            </a:r>
          </a:p>
          <a:p>
            <a:pPr marL="457200" indent="-457200">
              <a:buFont typeface="+mj-lt"/>
              <a:buAutoNum type="arabicPeriod"/>
            </a:pPr>
            <a:endParaRPr lang="es-CL" sz="2400" dirty="0"/>
          </a:p>
          <a:p>
            <a:pPr marL="457200" indent="-457200">
              <a:buFont typeface="+mj-lt"/>
              <a:buAutoNum type="arabicPeriod"/>
            </a:pPr>
            <a:endParaRPr lang="es-CL" sz="2400" dirty="0" smtClean="0"/>
          </a:p>
        </p:txBody>
      </p:sp>
    </p:spTree>
    <p:extLst>
      <p:ext uri="{BB962C8B-B14F-4D97-AF65-F5344CB8AC3E}">
        <p14:creationId xmlns:p14="http://schemas.microsoft.com/office/powerpoint/2010/main" val="13385299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74" y="1017202"/>
            <a:ext cx="8964276" cy="5525271"/>
          </a:xfrm>
          <a:prstGeom prst="rect">
            <a:avLst/>
          </a:prstGeom>
        </p:spPr>
      </p:pic>
    </p:spTree>
    <p:extLst>
      <p:ext uri="{BB962C8B-B14F-4D97-AF65-F5344CB8AC3E}">
        <p14:creationId xmlns:p14="http://schemas.microsoft.com/office/powerpoint/2010/main" val="268119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3" name="Shape 63"/>
          <p:cNvSpPr txBox="1"/>
          <p:nvPr/>
        </p:nvSpPr>
        <p:spPr>
          <a:xfrm>
            <a:off x="712694" y="1781736"/>
            <a:ext cx="9052481" cy="3879476"/>
          </a:xfrm>
          <a:prstGeom prst="rect">
            <a:avLst/>
          </a:prstGeom>
          <a:noFill/>
          <a:ln>
            <a:noFill/>
          </a:ln>
        </p:spPr>
        <p:txBody>
          <a:bodyPr lIns="91425" tIns="91425" rIns="91425" bIns="91425" anchor="ctr" anchorCtr="0">
            <a:noAutofit/>
          </a:bodyPr>
          <a:lstStyle/>
          <a:p>
            <a:pPr lvl="0" algn="ctr"/>
            <a:r>
              <a:rPr lang="en-US" sz="3200" dirty="0" err="1" smtClean="0">
                <a:solidFill>
                  <a:schemeClr val="dk1"/>
                </a:solidFill>
              </a:rPr>
              <a:t>Una</a:t>
            </a:r>
            <a:r>
              <a:rPr lang="en-US" sz="3200" dirty="0" smtClean="0">
                <a:solidFill>
                  <a:schemeClr val="dk1"/>
                </a:solidFill>
              </a:rPr>
              <a:t> </a:t>
            </a:r>
            <a:r>
              <a:rPr lang="en-US" sz="3200" dirty="0" err="1" smtClean="0">
                <a:solidFill>
                  <a:schemeClr val="dk1"/>
                </a:solidFill>
              </a:rPr>
              <a:t>arquitectura</a:t>
            </a:r>
            <a:r>
              <a:rPr lang="en-US" sz="3200" dirty="0" smtClean="0">
                <a:solidFill>
                  <a:schemeClr val="dk1"/>
                </a:solidFill>
              </a:rPr>
              <a:t> </a:t>
            </a:r>
            <a:r>
              <a:rPr lang="en-US" sz="3200" dirty="0" err="1" smtClean="0">
                <a:solidFill>
                  <a:schemeClr val="dk1"/>
                </a:solidFill>
              </a:rPr>
              <a:t>cognitiva</a:t>
            </a:r>
            <a:endParaRPr lang="en-US" sz="3200" dirty="0" smtClean="0">
              <a:solidFill>
                <a:schemeClr val="dk1"/>
              </a:solidFill>
            </a:endParaRPr>
          </a:p>
          <a:p>
            <a:pPr algn="ctr"/>
            <a:r>
              <a:rPr lang="en-US" sz="3200" dirty="0" smtClean="0">
                <a:solidFill>
                  <a:schemeClr val="dk1"/>
                </a:solidFill>
              </a:rPr>
              <a:t>ACT-R </a:t>
            </a:r>
          </a:p>
          <a:p>
            <a:pPr algn="ctr"/>
            <a:r>
              <a:rPr lang="en-US" sz="3200" dirty="0" smtClean="0">
                <a:solidFill>
                  <a:schemeClr val="dk1"/>
                </a:solidFill>
              </a:rPr>
              <a:t>(Adaptive Control of Thought – Rational)</a:t>
            </a:r>
          </a:p>
          <a:p>
            <a:pPr algn="ctr"/>
            <a:r>
              <a:rPr lang="en-US" sz="3200" dirty="0" smtClean="0">
                <a:solidFill>
                  <a:schemeClr val="dk1"/>
                </a:solidFill>
              </a:rPr>
              <a:t>(John Anderson</a:t>
            </a:r>
            <a:r>
              <a:rPr lang="es-CL" sz="3200" dirty="0" smtClean="0"/>
              <a:t>)</a:t>
            </a:r>
            <a:endParaRPr lang="es-CL" sz="3200" dirty="0"/>
          </a:p>
          <a:p>
            <a:pPr lvl="0" algn="ctr"/>
            <a:endParaRPr lang="en-US" sz="3200" dirty="0" smtClean="0">
              <a:solidFill>
                <a:schemeClr val="dk1"/>
              </a:solidFill>
            </a:endParaRPr>
          </a:p>
          <a:p>
            <a:pPr lvl="0" algn="ctr" rtl="0">
              <a:spcBef>
                <a:spcPts val="0"/>
              </a:spcBef>
              <a:buNone/>
            </a:pPr>
            <a:endParaRPr lang="en-US" sz="3200" dirty="0">
              <a:solidFill>
                <a:schemeClr val="dk1"/>
              </a:solidFill>
            </a:endParaRPr>
          </a:p>
        </p:txBody>
      </p:sp>
      <p:pic>
        <p:nvPicPr>
          <p:cNvPr id="7" name="Shape 61"/>
          <p:cNvPicPr preferRelativeResize="0"/>
          <p:nvPr/>
        </p:nvPicPr>
        <p:blipFill>
          <a:blip r:embed="rId3">
            <a:alphaModFix/>
          </a:blip>
          <a:stretch>
            <a:fillRect/>
          </a:stretch>
        </p:blipFill>
        <p:spPr>
          <a:xfrm>
            <a:off x="5422902" y="159623"/>
            <a:ext cx="1461996" cy="823118"/>
          </a:xfrm>
          <a:prstGeom prst="rect">
            <a:avLst/>
          </a:prstGeom>
          <a:noFill/>
          <a:ln>
            <a:noFill/>
          </a:ln>
        </p:spPr>
      </p:pic>
      <p:pic>
        <p:nvPicPr>
          <p:cNvPr id="8" name="Shape 62"/>
          <p:cNvPicPr preferRelativeResize="0"/>
          <p:nvPr/>
        </p:nvPicPr>
        <p:blipFill>
          <a:blip r:embed="rId4">
            <a:alphaModFix/>
          </a:blip>
          <a:stretch>
            <a:fillRect/>
          </a:stretch>
        </p:blipFill>
        <p:spPr>
          <a:xfrm>
            <a:off x="181836" y="223675"/>
            <a:ext cx="1781436" cy="415060"/>
          </a:xfrm>
          <a:prstGeom prst="rect">
            <a:avLst/>
          </a:prstGeom>
          <a:noFill/>
          <a:ln>
            <a:noFill/>
          </a:ln>
        </p:spPr>
      </p:pic>
      <p:pic>
        <p:nvPicPr>
          <p:cNvPr id="9" name="Shape 64" descr="logofacultad.jpg"/>
          <p:cNvPicPr preferRelativeResize="0"/>
          <p:nvPr/>
        </p:nvPicPr>
        <p:blipFill>
          <a:blip r:embed="rId5">
            <a:alphaModFix/>
          </a:blip>
          <a:stretch>
            <a:fillRect/>
          </a:stretch>
        </p:blipFill>
        <p:spPr>
          <a:xfrm>
            <a:off x="3066797" y="66600"/>
            <a:ext cx="1034560" cy="1009165"/>
          </a:xfrm>
          <a:prstGeom prst="rect">
            <a:avLst/>
          </a:prstGeom>
          <a:noFill/>
          <a:ln>
            <a:noFill/>
          </a:ln>
        </p:spPr>
      </p:pic>
      <p:pic>
        <p:nvPicPr>
          <p:cNvPr id="10" name="Imagen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0488" y="159623"/>
            <a:ext cx="1429328" cy="1038645"/>
          </a:xfrm>
          <a:prstGeom prst="rect">
            <a:avLst/>
          </a:prstGeom>
        </p:spPr>
      </p:pic>
    </p:spTree>
    <p:extLst>
      <p:ext uri="{BB962C8B-B14F-4D97-AF65-F5344CB8AC3E}">
        <p14:creationId xmlns:p14="http://schemas.microsoft.com/office/powerpoint/2010/main" val="3268015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sz="3200" b="1" dirty="0" err="1"/>
              <a:t>Adaptive</a:t>
            </a:r>
            <a:r>
              <a:rPr lang="es-CL" dirty="0" smtClean="0"/>
              <a:t> </a:t>
            </a:r>
            <a:r>
              <a:rPr lang="es-CL" sz="3200" b="1" dirty="0"/>
              <a:t>Control</a:t>
            </a:r>
            <a:r>
              <a:rPr lang="es-CL" dirty="0" smtClean="0"/>
              <a:t> </a:t>
            </a:r>
            <a:r>
              <a:rPr lang="es-CL" sz="3200" b="1" dirty="0"/>
              <a:t>of</a:t>
            </a:r>
            <a:r>
              <a:rPr lang="es-CL" dirty="0" smtClean="0"/>
              <a:t> </a:t>
            </a:r>
            <a:r>
              <a:rPr lang="es-CL" sz="3200" b="1" dirty="0" err="1" smtClean="0"/>
              <a:t>Thought</a:t>
            </a:r>
            <a:r>
              <a:rPr lang="es-CL" sz="3200" b="1" dirty="0" smtClean="0"/>
              <a:t> - </a:t>
            </a:r>
            <a:r>
              <a:rPr lang="es-CL" sz="3200" b="1" dirty="0" err="1" smtClean="0"/>
              <a:t>Rational</a:t>
            </a:r>
            <a:r>
              <a:rPr lang="es-CL" dirty="0" smtClean="0"/>
              <a:t> </a:t>
            </a:r>
            <a:br>
              <a:rPr lang="es-CL" dirty="0" smtClean="0"/>
            </a:br>
            <a:r>
              <a:rPr lang="es-CL" sz="3200" b="1" dirty="0" smtClean="0"/>
              <a:t>(</a:t>
            </a:r>
            <a:r>
              <a:rPr lang="es-CL" sz="3200" b="1" dirty="0"/>
              <a:t>ACT-R)</a:t>
            </a:r>
          </a:p>
        </p:txBody>
      </p:sp>
      <p:sp>
        <p:nvSpPr>
          <p:cNvPr id="3" name="Subtítulo 2"/>
          <p:cNvSpPr>
            <a:spLocks noGrp="1"/>
          </p:cNvSpPr>
          <p:nvPr>
            <p:ph type="subTitle" idx="1"/>
          </p:nvPr>
        </p:nvSpPr>
        <p:spPr/>
        <p:txBody>
          <a:bodyPr/>
          <a:lstStyle/>
          <a:p>
            <a:pPr marL="457200" indent="-457200">
              <a:buFont typeface="Arial" panose="020B0604020202020204" pitchFamily="34" charset="0"/>
              <a:buChar char="•"/>
            </a:pPr>
            <a:r>
              <a:rPr lang="es-CL" sz="2800" dirty="0" smtClean="0"/>
              <a:t>Simplemente, la inteligencia es la acumulación y </a:t>
            </a:r>
            <a:r>
              <a:rPr lang="es-CL" sz="2800" dirty="0" err="1" smtClean="0"/>
              <a:t>parametrización</a:t>
            </a:r>
            <a:r>
              <a:rPr lang="es-CL" sz="2800" dirty="0" smtClean="0"/>
              <a:t> de múltiples unidades de conocimientos, las que en conjunto producen cognición compleja. El todo NO es más que la suma de las partes; solo que son muchas partes.</a:t>
            </a:r>
          </a:p>
          <a:p>
            <a:pPr marL="457200" indent="-457200">
              <a:buFont typeface="Arial" panose="020B0604020202020204" pitchFamily="34" charset="0"/>
              <a:buChar char="•"/>
            </a:pPr>
            <a:endParaRPr lang="es-CL" sz="2800" dirty="0"/>
          </a:p>
          <a:p>
            <a:pPr marL="457200" indent="-457200">
              <a:buFont typeface="Arial" panose="020B0604020202020204" pitchFamily="34" charset="0"/>
              <a:buChar char="•"/>
            </a:pPr>
            <a:r>
              <a:rPr lang="es-CL" sz="2800" dirty="0" smtClean="0"/>
              <a:t>Las cosas representadas en la mente, adquieren la distribución de probabilidades de los eventos correspondientes en la realidad. En ese sentido, la cognición es racional.</a:t>
            </a:r>
            <a:endParaRPr lang="es-CL" sz="2800" dirty="0"/>
          </a:p>
        </p:txBody>
      </p:sp>
    </p:spTree>
    <p:extLst>
      <p:ext uri="{BB962C8B-B14F-4D97-AF65-F5344CB8AC3E}">
        <p14:creationId xmlns:p14="http://schemas.microsoft.com/office/powerpoint/2010/main" val="45628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sz="3200" b="1" dirty="0" err="1"/>
              <a:t>Adaptive</a:t>
            </a:r>
            <a:r>
              <a:rPr lang="es-CL" dirty="0" smtClean="0"/>
              <a:t> </a:t>
            </a:r>
            <a:r>
              <a:rPr lang="es-CL" sz="3200" b="1" dirty="0"/>
              <a:t>Control</a:t>
            </a:r>
            <a:r>
              <a:rPr lang="es-CL" dirty="0" smtClean="0"/>
              <a:t> </a:t>
            </a:r>
            <a:r>
              <a:rPr lang="es-CL" sz="3200" b="1" dirty="0"/>
              <a:t>of</a:t>
            </a:r>
            <a:r>
              <a:rPr lang="es-CL" dirty="0" smtClean="0"/>
              <a:t> </a:t>
            </a:r>
            <a:r>
              <a:rPr lang="es-CL" sz="3200" b="1" dirty="0" err="1"/>
              <a:t>Thought</a:t>
            </a:r>
            <a:r>
              <a:rPr lang="es-CL" dirty="0" smtClean="0"/>
              <a:t> </a:t>
            </a:r>
            <a:r>
              <a:rPr lang="es-CL" sz="3200" b="1" dirty="0"/>
              <a:t>(ACT-R)</a:t>
            </a:r>
          </a:p>
        </p:txBody>
      </p:sp>
      <p:pic>
        <p:nvPicPr>
          <p:cNvPr id="4" name="Imagen 3"/>
          <p:cNvPicPr>
            <a:picLocks noChangeAspect="1"/>
          </p:cNvPicPr>
          <p:nvPr/>
        </p:nvPicPr>
        <p:blipFill>
          <a:blip r:embed="rId3"/>
          <a:stretch>
            <a:fillRect/>
          </a:stretch>
        </p:blipFill>
        <p:spPr>
          <a:xfrm>
            <a:off x="1806027" y="1622867"/>
            <a:ext cx="6316481" cy="5557867"/>
          </a:xfrm>
          <a:prstGeom prst="rect">
            <a:avLst/>
          </a:prstGeom>
        </p:spPr>
      </p:pic>
    </p:spTree>
    <p:extLst>
      <p:ext uri="{BB962C8B-B14F-4D97-AF65-F5344CB8AC3E}">
        <p14:creationId xmlns:p14="http://schemas.microsoft.com/office/powerpoint/2010/main" val="40692248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sz="3200" b="1" smtClean="0"/>
              <a:t>Producciones en ACT-R</a:t>
            </a:r>
            <a:endParaRPr lang="es-CL" sz="3200" b="1" dirty="0"/>
          </a:p>
        </p:txBody>
      </p:sp>
      <p:pic>
        <p:nvPicPr>
          <p:cNvPr id="4" name="Imagen 3"/>
          <p:cNvPicPr>
            <a:picLocks noChangeAspect="1"/>
          </p:cNvPicPr>
          <p:nvPr/>
        </p:nvPicPr>
        <p:blipFill>
          <a:blip r:embed="rId3"/>
          <a:stretch>
            <a:fillRect/>
          </a:stretch>
        </p:blipFill>
        <p:spPr>
          <a:xfrm>
            <a:off x="581383" y="2733209"/>
            <a:ext cx="3240329" cy="2851163"/>
          </a:xfrm>
          <a:prstGeom prst="rect">
            <a:avLst/>
          </a:prstGeom>
        </p:spPr>
      </p:pic>
      <p:sp>
        <p:nvSpPr>
          <p:cNvPr id="3" name="2 CuadroTexto"/>
          <p:cNvSpPr txBox="1"/>
          <p:nvPr/>
        </p:nvSpPr>
        <p:spPr>
          <a:xfrm>
            <a:off x="4620986" y="1527300"/>
            <a:ext cx="4914900" cy="5693866"/>
          </a:xfrm>
          <a:prstGeom prst="rect">
            <a:avLst/>
          </a:prstGeom>
          <a:noFill/>
        </p:spPr>
        <p:txBody>
          <a:bodyPr wrap="square" rtlCol="0">
            <a:spAutoFit/>
          </a:bodyPr>
          <a:lstStyle/>
          <a:p>
            <a:r>
              <a:rPr lang="es-CL" sz="2800" dirty="0" smtClean="0"/>
              <a:t>Las producciones son reglas (memoria procedural)</a:t>
            </a:r>
          </a:p>
          <a:p>
            <a:endParaRPr lang="es-CL" sz="2800" dirty="0" smtClean="0"/>
          </a:p>
          <a:p>
            <a:r>
              <a:rPr lang="es-CL" sz="2800" dirty="0" smtClean="0"/>
              <a:t>Las condiciones de las producciones (</a:t>
            </a:r>
            <a:r>
              <a:rPr lang="es-CL" sz="2800" dirty="0" err="1" smtClean="0"/>
              <a:t>if</a:t>
            </a:r>
            <a:r>
              <a:rPr lang="es-CL" sz="2800" dirty="0" smtClean="0"/>
              <a:t>) y las acciones (</a:t>
            </a:r>
            <a:r>
              <a:rPr lang="es-CL" sz="2800" dirty="0" err="1" smtClean="0"/>
              <a:t>then</a:t>
            </a:r>
            <a:r>
              <a:rPr lang="es-CL" sz="2800" dirty="0" smtClean="0"/>
              <a:t>) están expresadas en una memoria declarativa</a:t>
            </a:r>
          </a:p>
          <a:p>
            <a:endParaRPr lang="es-CL" sz="2800" dirty="0"/>
          </a:p>
          <a:p>
            <a:r>
              <a:rPr lang="es-CL" sz="2800" dirty="0" smtClean="0"/>
              <a:t>La memoria declarativa </a:t>
            </a:r>
            <a:r>
              <a:rPr lang="es-CL" sz="2800" dirty="0" smtClean="0"/>
              <a:t>está estructurada en “</a:t>
            </a:r>
            <a:r>
              <a:rPr lang="es-CL" sz="2800" dirty="0" err="1" smtClean="0"/>
              <a:t>chunks</a:t>
            </a:r>
            <a:r>
              <a:rPr lang="es-CL" sz="2800" dirty="0" smtClean="0"/>
              <a:t>” que se forman luego de procesos de solución de problemas</a:t>
            </a:r>
            <a:endParaRPr lang="es-CL" sz="2800" dirty="0"/>
          </a:p>
        </p:txBody>
      </p:sp>
    </p:spTree>
    <p:extLst>
      <p:ext uri="{BB962C8B-B14F-4D97-AF65-F5344CB8AC3E}">
        <p14:creationId xmlns:p14="http://schemas.microsoft.com/office/powerpoint/2010/main" val="172433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sz="3200" b="1" smtClean="0"/>
              <a:t>Producciones en ACT-R</a:t>
            </a:r>
            <a:endParaRPr lang="es-CL" sz="3200" b="1" dirty="0"/>
          </a:p>
        </p:txBody>
      </p:sp>
      <p:pic>
        <p:nvPicPr>
          <p:cNvPr id="4" name="Imagen 3"/>
          <p:cNvPicPr>
            <a:picLocks noChangeAspect="1"/>
          </p:cNvPicPr>
          <p:nvPr/>
        </p:nvPicPr>
        <p:blipFill>
          <a:blip r:embed="rId2"/>
          <a:stretch>
            <a:fillRect/>
          </a:stretch>
        </p:blipFill>
        <p:spPr>
          <a:xfrm>
            <a:off x="581383" y="2733209"/>
            <a:ext cx="3240329" cy="2851163"/>
          </a:xfrm>
          <a:prstGeom prst="rect">
            <a:avLst/>
          </a:prstGeom>
        </p:spPr>
      </p:pic>
      <p:sp>
        <p:nvSpPr>
          <p:cNvPr id="3" name="2 CuadroTexto"/>
          <p:cNvSpPr txBox="1"/>
          <p:nvPr/>
        </p:nvSpPr>
        <p:spPr>
          <a:xfrm>
            <a:off x="4163786" y="2296696"/>
            <a:ext cx="5372100" cy="5262979"/>
          </a:xfrm>
          <a:prstGeom prst="rect">
            <a:avLst/>
          </a:prstGeom>
          <a:noFill/>
        </p:spPr>
        <p:txBody>
          <a:bodyPr wrap="square" rtlCol="0">
            <a:spAutoFit/>
          </a:bodyPr>
          <a:lstStyle/>
          <a:p>
            <a:r>
              <a:rPr lang="es-CL" sz="2800" smtClean="0"/>
              <a:t>Meta: 	4 + 3 = x</a:t>
            </a:r>
          </a:p>
          <a:p>
            <a:endParaRPr lang="es-CL" sz="2800"/>
          </a:p>
          <a:p>
            <a:r>
              <a:rPr lang="es-CL" sz="2800" smtClean="0"/>
              <a:t>Submeta: 	4 + 1 = 5</a:t>
            </a:r>
          </a:p>
          <a:p>
            <a:r>
              <a:rPr lang="es-CL" sz="2800"/>
              <a:t>	</a:t>
            </a:r>
            <a:r>
              <a:rPr lang="es-CL" sz="2800" smtClean="0"/>
              <a:t>	5 + 1 = 6	iteración</a:t>
            </a:r>
          </a:p>
          <a:p>
            <a:r>
              <a:rPr lang="es-CL" sz="2800"/>
              <a:t>	</a:t>
            </a:r>
            <a:r>
              <a:rPr lang="es-CL" sz="2800" smtClean="0"/>
              <a:t>	6 + 1 = 7</a:t>
            </a:r>
          </a:p>
          <a:p>
            <a:endParaRPr lang="es-CL" sz="2800" smtClean="0"/>
          </a:p>
          <a:p>
            <a:r>
              <a:rPr lang="es-CL" sz="2800" smtClean="0"/>
              <a:t>Chunk:	“4 + 3 = 7”</a:t>
            </a:r>
          </a:p>
          <a:p>
            <a:endParaRPr lang="es-CL" sz="2800"/>
          </a:p>
          <a:p>
            <a:r>
              <a:rPr lang="es-CL" sz="2800" smtClean="0"/>
              <a:t>Meta:		x + 4 + 3  = 13</a:t>
            </a:r>
            <a:endParaRPr lang="es-CL" sz="2800"/>
          </a:p>
          <a:p>
            <a:endParaRPr lang="es-CL" sz="2800" smtClean="0"/>
          </a:p>
          <a:p>
            <a:endParaRPr lang="es-CL" sz="2800"/>
          </a:p>
          <a:p>
            <a:endParaRPr lang="es-CL" sz="2800"/>
          </a:p>
        </p:txBody>
      </p:sp>
      <p:sp>
        <p:nvSpPr>
          <p:cNvPr id="5" name="4 Cerrar llave"/>
          <p:cNvSpPr/>
          <p:nvPr/>
        </p:nvSpPr>
        <p:spPr>
          <a:xfrm>
            <a:off x="7478486" y="3200400"/>
            <a:ext cx="326571" cy="122464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Tree>
    <p:extLst>
      <p:ext uri="{BB962C8B-B14F-4D97-AF65-F5344CB8AC3E}">
        <p14:creationId xmlns:p14="http://schemas.microsoft.com/office/powerpoint/2010/main" val="361489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sz="3200" b="1" dirty="0"/>
              <a:t>¿Cómo debería ser una arquitectura?</a:t>
            </a:r>
            <a:endParaRPr lang="es-CL" sz="3200" b="1" dirty="0">
              <a:solidFill>
                <a:schemeClr val="dk1"/>
              </a:solidFill>
            </a:endParaRPr>
          </a:p>
        </p:txBody>
      </p:sp>
      <p:pic>
        <p:nvPicPr>
          <p:cNvPr id="4" name="Picture 6" descr="diagrama de conecciones"/>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5374242" y="3318138"/>
            <a:ext cx="4130486" cy="2852002"/>
          </a:xfrm>
          <a:noFill/>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398" y="1374325"/>
            <a:ext cx="4924453" cy="3693340"/>
          </a:xfrm>
          <a:prstGeom prst="rect">
            <a:avLst/>
          </a:prstGeom>
        </p:spPr>
      </p:pic>
    </p:spTree>
    <p:extLst>
      <p:ext uri="{BB962C8B-B14F-4D97-AF65-F5344CB8AC3E}">
        <p14:creationId xmlns:p14="http://schemas.microsoft.com/office/powerpoint/2010/main" val="13931057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sz="3200" b="1" smtClean="0"/>
              <a:t>Adquisición de conocimiento en ACT-R</a:t>
            </a:r>
            <a:endParaRPr lang="es-CL" sz="3200" b="1" dirty="0"/>
          </a:p>
        </p:txBody>
      </p:sp>
      <p:pic>
        <p:nvPicPr>
          <p:cNvPr id="4" name="Imagen 3"/>
          <p:cNvPicPr>
            <a:picLocks noChangeAspect="1"/>
          </p:cNvPicPr>
          <p:nvPr/>
        </p:nvPicPr>
        <p:blipFill>
          <a:blip r:embed="rId2"/>
          <a:stretch>
            <a:fillRect/>
          </a:stretch>
        </p:blipFill>
        <p:spPr>
          <a:xfrm>
            <a:off x="581383" y="2733209"/>
            <a:ext cx="3240329" cy="2851163"/>
          </a:xfrm>
          <a:prstGeom prst="rect">
            <a:avLst/>
          </a:prstGeom>
        </p:spPr>
      </p:pic>
      <p:sp>
        <p:nvSpPr>
          <p:cNvPr id="5" name="4 CuadroTexto"/>
          <p:cNvSpPr txBox="1"/>
          <p:nvPr/>
        </p:nvSpPr>
        <p:spPr>
          <a:xfrm>
            <a:off x="4506686" y="1272922"/>
            <a:ext cx="4800600" cy="6124754"/>
          </a:xfrm>
          <a:prstGeom prst="rect">
            <a:avLst/>
          </a:prstGeom>
          <a:noFill/>
        </p:spPr>
        <p:txBody>
          <a:bodyPr wrap="square" rtlCol="0">
            <a:spAutoFit/>
          </a:bodyPr>
          <a:lstStyle/>
          <a:p>
            <a:r>
              <a:rPr lang="es-CL" sz="2800" smtClean="0"/>
              <a:t>3x + 7 = 13</a:t>
            </a:r>
          </a:p>
          <a:p>
            <a:r>
              <a:rPr lang="es-CL" sz="2800" smtClean="0"/>
              <a:t>3x = 6</a:t>
            </a:r>
          </a:p>
          <a:p>
            <a:endParaRPr lang="es-CL" sz="2800"/>
          </a:p>
          <a:p>
            <a:r>
              <a:rPr lang="es-CL" sz="2800" smtClean="0"/>
              <a:t>3x = 7, 6, 13</a:t>
            </a:r>
          </a:p>
          <a:p>
            <a:endParaRPr lang="es-CL" sz="2800" smtClean="0"/>
          </a:p>
          <a:p>
            <a:r>
              <a:rPr lang="es-CL" sz="2800" smtClean="0"/>
              <a:t>Consulta en memoria semántica si hay un chunk que relacione estas cantidades.</a:t>
            </a:r>
          </a:p>
          <a:p>
            <a:endParaRPr lang="es-CL" sz="2800"/>
          </a:p>
          <a:p>
            <a:r>
              <a:rPr lang="es-CL" sz="2800" smtClean="0"/>
              <a:t>“7 + 6 = 13” </a:t>
            </a:r>
          </a:p>
          <a:p>
            <a:endParaRPr lang="es-CL" sz="2800"/>
          </a:p>
          <a:p>
            <a:r>
              <a:rPr lang="es-CL" sz="2800" smtClean="0"/>
              <a:t>Este enfoque implica aprendizaje por imitación	</a:t>
            </a:r>
            <a:endParaRPr lang="es-CL" sz="2800"/>
          </a:p>
        </p:txBody>
      </p:sp>
    </p:spTree>
    <p:extLst>
      <p:ext uri="{BB962C8B-B14F-4D97-AF65-F5344CB8AC3E}">
        <p14:creationId xmlns:p14="http://schemas.microsoft.com/office/powerpoint/2010/main" val="54275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sz="3200" b="1" smtClean="0"/>
              <a:t>Activación de conocimiento en ACT-R</a:t>
            </a:r>
            <a:endParaRPr lang="es-CL" sz="3200" b="1" dirty="0"/>
          </a:p>
        </p:txBody>
      </p:sp>
      <p:pic>
        <p:nvPicPr>
          <p:cNvPr id="4" name="Imagen 3"/>
          <p:cNvPicPr>
            <a:picLocks noChangeAspect="1"/>
          </p:cNvPicPr>
          <p:nvPr/>
        </p:nvPicPr>
        <p:blipFill>
          <a:blip r:embed="rId2"/>
          <a:stretch>
            <a:fillRect/>
          </a:stretch>
        </p:blipFill>
        <p:spPr>
          <a:xfrm>
            <a:off x="581383" y="2733209"/>
            <a:ext cx="3240329" cy="2851163"/>
          </a:xfrm>
          <a:prstGeom prst="rect">
            <a:avLst/>
          </a:prstGeom>
        </p:spPr>
      </p:pic>
      <mc:AlternateContent xmlns:mc="http://schemas.openxmlformats.org/markup-compatibility/2006">
        <mc:Choice xmlns:a14="http://schemas.microsoft.com/office/drawing/2010/main" Requires="a14">
          <p:sp>
            <p:nvSpPr>
              <p:cNvPr id="3" name="2 CuadroTexto"/>
              <p:cNvSpPr txBox="1"/>
              <p:nvPr/>
            </p:nvSpPr>
            <p:spPr>
              <a:xfrm>
                <a:off x="4000500" y="1872153"/>
                <a:ext cx="5535386" cy="5313827"/>
              </a:xfrm>
              <a:prstGeom prst="rect">
                <a:avLst/>
              </a:prstGeom>
              <a:noFill/>
            </p:spPr>
            <p:txBody>
              <a:bodyPr wrap="square" rtlCol="0">
                <a:spAutoFit/>
              </a:bodyPr>
              <a:lstStyle/>
              <a:p>
                <a:r>
                  <a:rPr lang="es-CL" sz="2800" dirty="0" smtClean="0"/>
                  <a:t>Mientras más conocimiento hay en memoria, más lento es el acceso al conocimiento relevante.</a:t>
                </a:r>
              </a:p>
              <a:p>
                <a:endParaRPr lang="es-CL" sz="2800" dirty="0"/>
              </a:p>
              <a:p>
                <a:pPr/>
                <a14:m>
                  <m:oMathPara xmlns:m="http://schemas.openxmlformats.org/officeDocument/2006/math">
                    <m:oMathParaPr>
                      <m:jc m:val="centerGroup"/>
                    </m:oMathParaPr>
                    <m:oMath xmlns:m="http://schemas.openxmlformats.org/officeDocument/2006/math">
                      <m:f>
                        <m:fPr>
                          <m:ctrlPr>
                            <a:rPr lang="es-CL" sz="2800" b="0" i="1" smtClean="0">
                              <a:latin typeface="Cambria Math" panose="02040503050406030204" pitchFamily="18" charset="0"/>
                            </a:rPr>
                          </m:ctrlPr>
                        </m:fPr>
                        <m:num>
                          <m:r>
                            <a:rPr lang="es-CL" sz="2800" b="0" i="1" smtClean="0">
                              <a:latin typeface="Cambria Math"/>
                            </a:rPr>
                            <m:t>𝑃</m:t>
                          </m:r>
                          <m:d>
                            <m:dPr>
                              <m:ctrlPr>
                                <a:rPr lang="es-CL" sz="2800" b="0" i="1" smtClean="0">
                                  <a:latin typeface="Cambria Math" panose="02040503050406030204" pitchFamily="18" charset="0"/>
                                </a:rPr>
                              </m:ctrlPr>
                            </m:dPr>
                            <m:e>
                              <m:r>
                                <a:rPr lang="es-CL" sz="2800" b="0" i="1" smtClean="0">
                                  <a:latin typeface="Cambria Math"/>
                                </a:rPr>
                                <m:t>𝐶</m:t>
                              </m:r>
                            </m:e>
                            <m:e>
                              <m:r>
                                <a:rPr lang="es-CL" sz="2800" b="0" i="1" smtClean="0">
                                  <a:latin typeface="Cambria Math"/>
                                </a:rPr>
                                <m:t>𝐸</m:t>
                              </m:r>
                            </m:e>
                          </m:d>
                        </m:num>
                        <m:den>
                          <m:r>
                            <a:rPr lang="es-CL" sz="2800" b="0" i="1" smtClean="0">
                              <a:latin typeface="Cambria Math"/>
                            </a:rPr>
                            <m:t>𝑃</m:t>
                          </m:r>
                          <m:r>
                            <a:rPr lang="es-CL" sz="2800" b="0" i="1" smtClean="0">
                              <a:latin typeface="Cambria Math"/>
                            </a:rPr>
                            <m:t>(~</m:t>
                          </m:r>
                          <m:r>
                            <a:rPr lang="es-CL" sz="2800" b="0" i="1" smtClean="0">
                              <a:latin typeface="Cambria Math"/>
                            </a:rPr>
                            <m:t>𝐶</m:t>
                          </m:r>
                          <m:r>
                            <a:rPr lang="es-CL" sz="2800" b="0" i="1" smtClean="0">
                              <a:latin typeface="Cambria Math"/>
                            </a:rPr>
                            <m:t>|</m:t>
                          </m:r>
                          <m:r>
                            <a:rPr lang="es-CL" sz="2800" b="0" i="1" smtClean="0">
                              <a:latin typeface="Cambria Math"/>
                            </a:rPr>
                            <m:t>𝐸</m:t>
                          </m:r>
                          <m:r>
                            <a:rPr lang="es-CL" sz="2800" b="0" i="1" smtClean="0">
                              <a:latin typeface="Cambria Math"/>
                            </a:rPr>
                            <m:t>)</m:t>
                          </m:r>
                        </m:den>
                      </m:f>
                      <m:r>
                        <a:rPr lang="es-CL" sz="2800" b="0" i="1" smtClean="0">
                          <a:latin typeface="Cambria Math"/>
                        </a:rPr>
                        <m:t>=</m:t>
                      </m:r>
                      <m:f>
                        <m:fPr>
                          <m:ctrlPr>
                            <a:rPr lang="es-CL" sz="2800" b="0" i="1" smtClean="0">
                              <a:latin typeface="Cambria Math" panose="02040503050406030204" pitchFamily="18" charset="0"/>
                            </a:rPr>
                          </m:ctrlPr>
                        </m:fPr>
                        <m:num>
                          <m:r>
                            <a:rPr lang="es-CL" sz="2800" b="0" i="1" smtClean="0">
                              <a:latin typeface="Cambria Math"/>
                            </a:rPr>
                            <m:t>𝑃</m:t>
                          </m:r>
                          <m:d>
                            <m:dPr>
                              <m:ctrlPr>
                                <a:rPr lang="es-CL" sz="2800" b="0" i="1" smtClean="0">
                                  <a:latin typeface="Cambria Math" panose="02040503050406030204" pitchFamily="18" charset="0"/>
                                </a:rPr>
                              </m:ctrlPr>
                            </m:dPr>
                            <m:e>
                              <m:r>
                                <a:rPr lang="es-CL" sz="2800" b="0" i="1" smtClean="0">
                                  <a:latin typeface="Cambria Math"/>
                                </a:rPr>
                                <m:t>𝐶</m:t>
                              </m:r>
                            </m:e>
                          </m:d>
                        </m:num>
                        <m:den>
                          <m:r>
                            <a:rPr lang="es-CL" sz="2800" b="0" i="1" smtClean="0">
                              <a:latin typeface="Cambria Math"/>
                            </a:rPr>
                            <m:t>𝑃</m:t>
                          </m:r>
                          <m:d>
                            <m:dPr>
                              <m:ctrlPr>
                                <a:rPr lang="es-CL" sz="2800" b="0" i="1" smtClean="0">
                                  <a:latin typeface="Cambria Math" panose="02040503050406030204" pitchFamily="18" charset="0"/>
                                </a:rPr>
                              </m:ctrlPr>
                            </m:dPr>
                            <m:e>
                              <m:r>
                                <a:rPr lang="es-CL" sz="2800" b="0" i="1" smtClean="0">
                                  <a:latin typeface="Cambria Math"/>
                                </a:rPr>
                                <m:t>~</m:t>
                              </m:r>
                              <m:r>
                                <a:rPr lang="es-CL" sz="2800" b="0" i="1" smtClean="0">
                                  <a:latin typeface="Cambria Math"/>
                                </a:rPr>
                                <m:t>𝐶</m:t>
                              </m:r>
                            </m:e>
                          </m:d>
                        </m:den>
                      </m:f>
                      <m:r>
                        <a:rPr lang="es-CL" sz="2800" b="0" i="1" smtClean="0">
                          <a:latin typeface="Cambria Math"/>
                        </a:rPr>
                        <m:t>∗</m:t>
                      </m:r>
                      <m:f>
                        <m:fPr>
                          <m:ctrlPr>
                            <a:rPr lang="es-CL" sz="2800" b="0" i="1" smtClean="0">
                              <a:latin typeface="Cambria Math" panose="02040503050406030204" pitchFamily="18" charset="0"/>
                            </a:rPr>
                          </m:ctrlPr>
                        </m:fPr>
                        <m:num>
                          <m:r>
                            <a:rPr lang="es-CL" sz="2800" b="0" i="1" smtClean="0">
                              <a:latin typeface="Cambria Math"/>
                            </a:rPr>
                            <m:t>𝑃</m:t>
                          </m:r>
                          <m:d>
                            <m:dPr>
                              <m:ctrlPr>
                                <a:rPr lang="es-CL" sz="2800" b="0" i="1" smtClean="0">
                                  <a:latin typeface="Cambria Math" panose="02040503050406030204" pitchFamily="18" charset="0"/>
                                </a:rPr>
                              </m:ctrlPr>
                            </m:dPr>
                            <m:e>
                              <m:r>
                                <a:rPr lang="es-CL" sz="2800" b="0" i="1" smtClean="0">
                                  <a:latin typeface="Cambria Math"/>
                                </a:rPr>
                                <m:t>𝐸</m:t>
                              </m:r>
                            </m:e>
                            <m:e>
                              <m:r>
                                <a:rPr lang="es-CL" sz="2800" b="0" i="1" smtClean="0">
                                  <a:latin typeface="Cambria Math"/>
                                </a:rPr>
                                <m:t>𝐶</m:t>
                              </m:r>
                            </m:e>
                          </m:d>
                        </m:num>
                        <m:den>
                          <m:r>
                            <a:rPr lang="es-CL" sz="2800" b="0" i="1" smtClean="0">
                              <a:latin typeface="Cambria Math"/>
                            </a:rPr>
                            <m:t>𝑃</m:t>
                          </m:r>
                          <m:d>
                            <m:dPr>
                              <m:ctrlPr>
                                <a:rPr lang="es-CL" sz="2800" b="0" i="1" smtClean="0">
                                  <a:latin typeface="Cambria Math" panose="02040503050406030204" pitchFamily="18" charset="0"/>
                                </a:rPr>
                              </m:ctrlPr>
                            </m:dPr>
                            <m:e>
                              <m:r>
                                <a:rPr lang="es-CL" sz="2800" b="0" i="1" smtClean="0">
                                  <a:latin typeface="Cambria Math"/>
                                </a:rPr>
                                <m:t>𝐸</m:t>
                              </m:r>
                            </m:e>
                            <m:e>
                              <m:r>
                                <a:rPr lang="es-CL" sz="2800" b="0" i="1" smtClean="0">
                                  <a:latin typeface="Cambria Math"/>
                                </a:rPr>
                                <m:t>~</m:t>
                              </m:r>
                              <m:r>
                                <a:rPr lang="es-CL" sz="2800" b="0" i="1" smtClean="0">
                                  <a:latin typeface="Cambria Math"/>
                                </a:rPr>
                                <m:t>𝐶</m:t>
                              </m:r>
                            </m:e>
                          </m:d>
                        </m:den>
                      </m:f>
                    </m:oMath>
                  </m:oMathPara>
                </a14:m>
                <a:endParaRPr lang="es-CL" sz="2800" dirty="0" smtClean="0"/>
              </a:p>
              <a:p>
                <a:endParaRPr lang="es-CL" sz="2800" dirty="0" smtClean="0"/>
              </a:p>
              <a:p>
                <a:r>
                  <a:rPr lang="es-CL" sz="2800" dirty="0" smtClean="0"/>
                  <a:t>¿Cuántas veces más probable es el </a:t>
                </a:r>
                <a:r>
                  <a:rPr lang="es-CL" sz="2800" dirty="0" err="1" smtClean="0"/>
                  <a:t>chunk</a:t>
                </a:r>
                <a:r>
                  <a:rPr lang="es-CL" sz="2800" dirty="0" smtClean="0"/>
                  <a:t> C dada la evidencia E que ~</a:t>
                </a:r>
                <a:r>
                  <a:rPr lang="es-CL" sz="2800" dirty="0" smtClean="0"/>
                  <a:t>C dada la evidencia E?</a:t>
                </a:r>
                <a:endParaRPr lang="es-CL" sz="2800" dirty="0"/>
              </a:p>
              <a:p>
                <a:endParaRPr lang="es-CL" sz="2800" dirty="0"/>
              </a:p>
            </p:txBody>
          </p:sp>
        </mc:Choice>
        <mc:Fallback>
          <p:sp>
            <p:nvSpPr>
              <p:cNvPr id="3" name="2 CuadroTexto"/>
              <p:cNvSpPr txBox="1">
                <a:spLocks noRot="1" noChangeAspect="1" noMove="1" noResize="1" noEditPoints="1" noAdjustHandles="1" noChangeArrowheads="1" noChangeShapeType="1" noTextEdit="1"/>
              </p:cNvSpPr>
              <p:nvPr/>
            </p:nvSpPr>
            <p:spPr>
              <a:xfrm>
                <a:off x="4000500" y="1872153"/>
                <a:ext cx="5535386" cy="5313827"/>
              </a:xfrm>
              <a:prstGeom prst="rect">
                <a:avLst/>
              </a:prstGeom>
              <a:blipFill rotWithShape="0">
                <a:blip r:embed="rId3"/>
                <a:stretch>
                  <a:fillRect l="-2203" t="-1147" r="-3304"/>
                </a:stretch>
              </a:blipFill>
            </p:spPr>
            <p:txBody>
              <a:bodyPr/>
              <a:lstStyle/>
              <a:p>
                <a:r>
                  <a:rPr lang="es-CL">
                    <a:noFill/>
                  </a:rPr>
                  <a:t> </a:t>
                </a:r>
              </a:p>
            </p:txBody>
          </p:sp>
        </mc:Fallback>
      </mc:AlternateContent>
    </p:spTree>
    <p:extLst>
      <p:ext uri="{BB962C8B-B14F-4D97-AF65-F5344CB8AC3E}">
        <p14:creationId xmlns:p14="http://schemas.microsoft.com/office/powerpoint/2010/main" val="54275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4000" y="152029"/>
            <a:ext cx="9071640" cy="1262160"/>
          </a:xfrm>
        </p:spPr>
        <p:txBody>
          <a:bodyPr/>
          <a:lstStyle/>
          <a:p>
            <a:pPr algn="ctr"/>
            <a:r>
              <a:rPr lang="es-CL" sz="3200" b="1" dirty="0" smtClean="0"/>
              <a:t>Aplicaciones </a:t>
            </a:r>
            <a:r>
              <a:rPr lang="es-CL" sz="3200" b="1" smtClean="0"/>
              <a:t>de ACT-R</a:t>
            </a:r>
            <a:endParaRPr lang="es-CL" sz="3200" b="1" dirty="0"/>
          </a:p>
        </p:txBody>
      </p:sp>
      <p:sp>
        <p:nvSpPr>
          <p:cNvPr id="3" name="Subtítulo 2"/>
          <p:cNvSpPr>
            <a:spLocks noGrp="1"/>
          </p:cNvSpPr>
          <p:nvPr>
            <p:ph type="subTitle" idx="1"/>
          </p:nvPr>
        </p:nvSpPr>
        <p:spPr>
          <a:xfrm>
            <a:off x="591256" y="1414189"/>
            <a:ext cx="9071640" cy="3781173"/>
          </a:xfrm>
        </p:spPr>
        <p:txBody>
          <a:bodyPr/>
          <a:lstStyle/>
          <a:p>
            <a:pPr marL="457200" indent="-457200">
              <a:buFont typeface="+mj-lt"/>
              <a:buAutoNum type="arabicPeriod"/>
            </a:pPr>
            <a:r>
              <a:rPr lang="es-CL" sz="2400" dirty="0" smtClean="0"/>
              <a:t>Simulaciones militares</a:t>
            </a:r>
          </a:p>
          <a:p>
            <a:pPr marL="457200" indent="-457200">
              <a:buFont typeface="+mj-lt"/>
              <a:buAutoNum type="arabicPeriod"/>
            </a:pPr>
            <a:endParaRPr lang="es-CL" sz="2400" dirty="0" smtClean="0"/>
          </a:p>
          <a:p>
            <a:pPr marL="457200" indent="-457200">
              <a:buFont typeface="+mj-lt"/>
              <a:buAutoNum type="arabicPeriod"/>
            </a:pPr>
            <a:r>
              <a:rPr lang="es-CL" sz="2400" smtClean="0"/>
              <a:t>Aprendizaje de matemáticas (usos en experimentos y en enseñanza)</a:t>
            </a:r>
            <a:endParaRPr lang="es-CL" sz="2400" dirty="0" smtClean="0"/>
          </a:p>
        </p:txBody>
      </p:sp>
    </p:spTree>
    <p:extLst>
      <p:ext uri="{BB962C8B-B14F-4D97-AF65-F5344CB8AC3E}">
        <p14:creationId xmlns:p14="http://schemas.microsoft.com/office/powerpoint/2010/main" val="18579601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4000" y="152029"/>
            <a:ext cx="9071640" cy="1262160"/>
          </a:xfrm>
        </p:spPr>
        <p:txBody>
          <a:bodyPr/>
          <a:lstStyle/>
          <a:p>
            <a:pPr algn="ctr"/>
            <a:r>
              <a:rPr lang="es-CL" sz="3200" b="1" dirty="0" smtClean="0"/>
              <a:t>Evaluación de ACT-R</a:t>
            </a:r>
            <a:endParaRPr lang="es-CL" sz="3200" b="1" dirty="0"/>
          </a:p>
        </p:txBody>
      </p:sp>
      <p:sp>
        <p:nvSpPr>
          <p:cNvPr id="3" name="Subtítulo 2"/>
          <p:cNvSpPr>
            <a:spLocks noGrp="1"/>
          </p:cNvSpPr>
          <p:nvPr>
            <p:ph type="subTitle" idx="1"/>
          </p:nvPr>
        </p:nvSpPr>
        <p:spPr>
          <a:xfrm>
            <a:off x="574780" y="1414189"/>
            <a:ext cx="9071640" cy="5843346"/>
          </a:xfrm>
        </p:spPr>
        <p:txBody>
          <a:bodyPr/>
          <a:lstStyle/>
          <a:p>
            <a:pPr marL="457200" indent="-457200">
              <a:buFont typeface="+mj-lt"/>
              <a:buAutoNum type="arabicPeriod"/>
            </a:pPr>
            <a:r>
              <a:rPr lang="es-CL" sz="2400" dirty="0" smtClean="0"/>
              <a:t>No hay una aceptación general en Ciencias Cognitivas de la idea de que la arquitectura ACT-R es una teoría general de la inteligencia humana</a:t>
            </a:r>
          </a:p>
          <a:p>
            <a:pPr marL="457200" indent="-457200">
              <a:buFont typeface="+mj-lt"/>
              <a:buAutoNum type="arabicPeriod"/>
            </a:pPr>
            <a:r>
              <a:rPr lang="es-CL" sz="2400" dirty="0" smtClean="0"/>
              <a:t>Ha tenido éxito en aplicaciones de </a:t>
            </a:r>
            <a:r>
              <a:rPr lang="es-CL" sz="2400" dirty="0" smtClean="0"/>
              <a:t>nicho (entrenamiento en solución de problemas matemáticos)</a:t>
            </a:r>
            <a:endParaRPr lang="es-CL" sz="2400" dirty="0" smtClean="0"/>
          </a:p>
          <a:p>
            <a:pPr marL="457200" indent="-457200">
              <a:buFont typeface="+mj-lt"/>
              <a:buAutoNum type="arabicPeriod"/>
            </a:pPr>
            <a:r>
              <a:rPr lang="es-CL" sz="2400" dirty="0" smtClean="0"/>
              <a:t>Ha tenido éxito en el ámbito experimental, especialmente porque hace predicciones específicas sobre la implementación en el cerebro</a:t>
            </a:r>
          </a:p>
          <a:p>
            <a:pPr marL="457200" indent="-457200">
              <a:buFont typeface="+mj-lt"/>
              <a:buAutoNum type="arabicPeriod"/>
            </a:pPr>
            <a:r>
              <a:rPr lang="es-CL" sz="2400" dirty="0" smtClean="0"/>
              <a:t>Es caro de implementar porque requiere el trabajo de formular el sistema de reglas y cualquier problema realista es complejo (implica muchas reglas). Incluso problemas pequeños (como aprender ecuaciones), son muy complejos de implementar.</a:t>
            </a:r>
          </a:p>
        </p:txBody>
      </p:sp>
    </p:spTree>
    <p:extLst>
      <p:ext uri="{BB962C8B-B14F-4D97-AF65-F5344CB8AC3E}">
        <p14:creationId xmlns:p14="http://schemas.microsoft.com/office/powerpoint/2010/main" val="121992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sz="3200" b="1" dirty="0" smtClean="0"/>
              <a:t>Resumen</a:t>
            </a:r>
            <a:endParaRPr lang="es-CL" sz="3200" b="1" dirty="0"/>
          </a:p>
        </p:txBody>
      </p:sp>
      <p:sp>
        <p:nvSpPr>
          <p:cNvPr id="3" name="Subtítulo 2"/>
          <p:cNvSpPr>
            <a:spLocks noGrp="1"/>
          </p:cNvSpPr>
          <p:nvPr>
            <p:ph type="subTitle" idx="1"/>
          </p:nvPr>
        </p:nvSpPr>
        <p:spPr>
          <a:xfrm>
            <a:off x="504000" y="1383847"/>
            <a:ext cx="9071640" cy="6098267"/>
          </a:xfrm>
        </p:spPr>
        <p:txBody>
          <a:bodyPr/>
          <a:lstStyle/>
          <a:p>
            <a:pPr marL="514350" indent="-514350">
              <a:buAutoNum type="arabicPeriod"/>
            </a:pPr>
            <a:r>
              <a:rPr lang="es-CL" sz="2200" dirty="0" smtClean="0"/>
              <a:t>Los objetivos de la IA inicial eran simular la inteligencia humana (general).</a:t>
            </a:r>
          </a:p>
          <a:p>
            <a:pPr marL="514350" indent="-514350">
              <a:buAutoNum type="arabicPeriod"/>
            </a:pPr>
            <a:r>
              <a:rPr lang="es-CL" sz="2200" dirty="0" smtClean="0"/>
              <a:t>Los objetivos de la IA han derivado hacia el desarrollo de inteligencia en tareas específicas, no necesariamente similares a la inteligencia humana.</a:t>
            </a:r>
          </a:p>
          <a:p>
            <a:pPr marL="514350" indent="-514350">
              <a:buAutoNum type="arabicPeriod"/>
            </a:pPr>
            <a:r>
              <a:rPr lang="es-CL" sz="2200" dirty="0" smtClean="0"/>
              <a:t>La inteligencia humana ha sido difícil de definir, pero la relación entre Memoria de Trabajo y Memoria de Largo Plazo parece central.</a:t>
            </a:r>
          </a:p>
          <a:p>
            <a:pPr marL="514350" indent="-514350">
              <a:buAutoNum type="arabicPeriod"/>
            </a:pPr>
            <a:r>
              <a:rPr lang="es-CL" sz="2200" dirty="0" smtClean="0"/>
              <a:t>Esta idea ha sido crítica en el desarrollo de arquitecturas cognitivas que pretenden capturar aspectos generales de la inteligencia humana (por ejemplo, SOAR, ACT-R).</a:t>
            </a:r>
          </a:p>
          <a:p>
            <a:pPr marL="514350" indent="-514350">
              <a:buAutoNum type="arabicPeriod"/>
            </a:pPr>
            <a:r>
              <a:rPr lang="es-CL" sz="2200" dirty="0" smtClean="0"/>
              <a:t>La aplicación de estas arquitecturas a problemas prácticos se ha visto limitada por:</a:t>
            </a:r>
          </a:p>
          <a:p>
            <a:pPr marL="971550" lvl="1" indent="-514350">
              <a:buFont typeface="Arial" panose="020B0604020202020204" pitchFamily="34" charset="0"/>
              <a:buChar char="•"/>
            </a:pPr>
            <a:r>
              <a:rPr lang="es-CL" sz="2200" dirty="0" smtClean="0"/>
              <a:t>La relativamente limitada necesidad de simular inteligencia de nivel humano.</a:t>
            </a:r>
          </a:p>
          <a:p>
            <a:pPr marL="971550" lvl="1" indent="-514350">
              <a:buFont typeface="Arial" panose="020B0604020202020204" pitchFamily="34" charset="0"/>
              <a:buChar char="•"/>
            </a:pPr>
            <a:r>
              <a:rPr lang="es-CL" sz="2200" dirty="0" smtClean="0"/>
              <a:t>El costo asociado al desarrollo de las reglas para poblar la Memoria de Largo Plazo.</a:t>
            </a:r>
          </a:p>
          <a:p>
            <a:pPr marL="514350" indent="-514350">
              <a:buAutoNum type="arabicPeriod"/>
            </a:pPr>
            <a:endParaRPr lang="es-CL" sz="2800" dirty="0"/>
          </a:p>
        </p:txBody>
      </p:sp>
    </p:spTree>
    <p:extLst>
      <p:ext uri="{BB962C8B-B14F-4D97-AF65-F5344CB8AC3E}">
        <p14:creationId xmlns:p14="http://schemas.microsoft.com/office/powerpoint/2010/main" val="237552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3" name="Shape 63"/>
          <p:cNvSpPr txBox="1"/>
          <p:nvPr/>
        </p:nvSpPr>
        <p:spPr>
          <a:xfrm>
            <a:off x="712694" y="1781736"/>
            <a:ext cx="9052481" cy="3879476"/>
          </a:xfrm>
          <a:prstGeom prst="rect">
            <a:avLst/>
          </a:prstGeom>
          <a:noFill/>
          <a:ln>
            <a:noFill/>
          </a:ln>
        </p:spPr>
        <p:txBody>
          <a:bodyPr lIns="91425" tIns="91425" rIns="91425" bIns="91425" anchor="ctr" anchorCtr="0">
            <a:noAutofit/>
          </a:bodyPr>
          <a:lstStyle/>
          <a:p>
            <a:pPr lvl="0" algn="ctr" rtl="0">
              <a:spcBef>
                <a:spcPts val="0"/>
              </a:spcBef>
              <a:buNone/>
            </a:pPr>
            <a:endParaRPr lang="en-US" sz="3200" dirty="0" smtClean="0">
              <a:solidFill>
                <a:schemeClr val="dk1"/>
              </a:solidFill>
            </a:endParaRPr>
          </a:p>
          <a:p>
            <a:pPr lvl="0" algn="ctr" rtl="0">
              <a:spcBef>
                <a:spcPts val="0"/>
              </a:spcBef>
              <a:buNone/>
            </a:pPr>
            <a:endParaRPr lang="en-US" sz="3200" dirty="0">
              <a:solidFill>
                <a:schemeClr val="dk1"/>
              </a:solidFill>
            </a:endParaRPr>
          </a:p>
          <a:p>
            <a:pPr lvl="0" algn="ctr" rtl="0">
              <a:spcBef>
                <a:spcPts val="0"/>
              </a:spcBef>
              <a:buNone/>
            </a:pPr>
            <a:r>
              <a:rPr lang="en-US" sz="3200" b="1" dirty="0" err="1" smtClean="0">
                <a:solidFill>
                  <a:schemeClr val="dk1"/>
                </a:solidFill>
              </a:rPr>
              <a:t>Diplomado</a:t>
            </a:r>
            <a:r>
              <a:rPr lang="en-US" sz="3200" b="1" dirty="0" smtClean="0">
                <a:solidFill>
                  <a:schemeClr val="dk1"/>
                </a:solidFill>
              </a:rPr>
              <a:t> en Inteligencia Artificial</a:t>
            </a:r>
          </a:p>
          <a:p>
            <a:pPr lvl="0" algn="ctr"/>
            <a:endParaRPr lang="en-US" sz="3200" dirty="0">
              <a:solidFill>
                <a:schemeClr val="dk1"/>
              </a:solidFill>
            </a:endParaRPr>
          </a:p>
          <a:p>
            <a:pPr lvl="0" algn="ctr"/>
            <a:r>
              <a:rPr lang="en-US" sz="3200" dirty="0" err="1" smtClean="0">
                <a:solidFill>
                  <a:schemeClr val="dk1"/>
                </a:solidFill>
              </a:rPr>
              <a:t>Ciencias</a:t>
            </a:r>
            <a:r>
              <a:rPr lang="en-US" sz="3200" dirty="0" smtClean="0">
                <a:solidFill>
                  <a:schemeClr val="dk1"/>
                </a:solidFill>
              </a:rPr>
              <a:t> </a:t>
            </a:r>
            <a:r>
              <a:rPr lang="en-US" sz="3200" dirty="0" err="1" smtClean="0">
                <a:solidFill>
                  <a:schemeClr val="dk1"/>
                </a:solidFill>
              </a:rPr>
              <a:t>Cognitivas</a:t>
            </a:r>
            <a:r>
              <a:rPr lang="en-US" sz="3200" dirty="0" smtClean="0">
                <a:solidFill>
                  <a:schemeClr val="dk1"/>
                </a:solidFill>
              </a:rPr>
              <a:t> e IA</a:t>
            </a:r>
          </a:p>
          <a:p>
            <a:pPr lvl="0" algn="ctr"/>
            <a:r>
              <a:rPr lang="en-US" sz="3200" dirty="0" smtClean="0">
                <a:solidFill>
                  <a:schemeClr val="dk1"/>
                </a:solidFill>
              </a:rPr>
              <a:t>			</a:t>
            </a:r>
          </a:p>
          <a:p>
            <a:pPr lvl="0" algn="ctr"/>
            <a:r>
              <a:rPr lang="en-US" sz="3200" dirty="0">
                <a:solidFill>
                  <a:schemeClr val="dk1"/>
                </a:solidFill>
              </a:rPr>
              <a:t>	</a:t>
            </a:r>
            <a:r>
              <a:rPr lang="en-US" sz="3200" dirty="0" smtClean="0">
                <a:solidFill>
                  <a:schemeClr val="dk1"/>
                </a:solidFill>
              </a:rPr>
              <a:t>			</a:t>
            </a:r>
            <a:r>
              <a:rPr lang="en-US" sz="2400" dirty="0" smtClean="0">
                <a:solidFill>
                  <a:schemeClr val="dk1"/>
                </a:solidFill>
              </a:rPr>
              <a:t>Sergio Chaigneau</a:t>
            </a:r>
          </a:p>
          <a:p>
            <a:pPr lvl="0" algn="ctr" rtl="0">
              <a:spcBef>
                <a:spcPts val="0"/>
              </a:spcBef>
              <a:buNone/>
            </a:pPr>
            <a:endParaRPr lang="en-US" sz="3200" dirty="0">
              <a:solidFill>
                <a:schemeClr val="dk1"/>
              </a:solidFill>
            </a:endParaRPr>
          </a:p>
        </p:txBody>
      </p:sp>
      <p:pic>
        <p:nvPicPr>
          <p:cNvPr id="7" name="Shape 61"/>
          <p:cNvPicPr preferRelativeResize="0"/>
          <p:nvPr/>
        </p:nvPicPr>
        <p:blipFill>
          <a:blip r:embed="rId3">
            <a:alphaModFix/>
          </a:blip>
          <a:stretch>
            <a:fillRect/>
          </a:stretch>
        </p:blipFill>
        <p:spPr>
          <a:xfrm>
            <a:off x="5422902" y="159623"/>
            <a:ext cx="1461996" cy="823118"/>
          </a:xfrm>
          <a:prstGeom prst="rect">
            <a:avLst/>
          </a:prstGeom>
          <a:noFill/>
          <a:ln>
            <a:noFill/>
          </a:ln>
        </p:spPr>
      </p:pic>
      <p:pic>
        <p:nvPicPr>
          <p:cNvPr id="8" name="Shape 62"/>
          <p:cNvPicPr preferRelativeResize="0"/>
          <p:nvPr/>
        </p:nvPicPr>
        <p:blipFill>
          <a:blip r:embed="rId4">
            <a:alphaModFix/>
          </a:blip>
          <a:stretch>
            <a:fillRect/>
          </a:stretch>
        </p:blipFill>
        <p:spPr>
          <a:xfrm>
            <a:off x="181836" y="223675"/>
            <a:ext cx="1781436" cy="415060"/>
          </a:xfrm>
          <a:prstGeom prst="rect">
            <a:avLst/>
          </a:prstGeom>
          <a:noFill/>
          <a:ln>
            <a:noFill/>
          </a:ln>
        </p:spPr>
      </p:pic>
      <p:pic>
        <p:nvPicPr>
          <p:cNvPr id="9" name="Shape 64" descr="logofacultad.jpg"/>
          <p:cNvPicPr preferRelativeResize="0"/>
          <p:nvPr/>
        </p:nvPicPr>
        <p:blipFill>
          <a:blip r:embed="rId5">
            <a:alphaModFix/>
          </a:blip>
          <a:stretch>
            <a:fillRect/>
          </a:stretch>
        </p:blipFill>
        <p:spPr>
          <a:xfrm>
            <a:off x="3066797" y="66600"/>
            <a:ext cx="1034560" cy="1009165"/>
          </a:xfrm>
          <a:prstGeom prst="rect">
            <a:avLst/>
          </a:prstGeom>
          <a:noFill/>
          <a:ln>
            <a:noFill/>
          </a:ln>
        </p:spPr>
      </p:pic>
      <p:pic>
        <p:nvPicPr>
          <p:cNvPr id="10" name="Imagen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0488" y="159623"/>
            <a:ext cx="1429328" cy="1038645"/>
          </a:xfrm>
          <a:prstGeom prst="rect">
            <a:avLst/>
          </a:prstGeom>
        </p:spPr>
      </p:pic>
    </p:spTree>
    <p:extLst>
      <p:ext uri="{BB962C8B-B14F-4D97-AF65-F5344CB8AC3E}">
        <p14:creationId xmlns:p14="http://schemas.microsoft.com/office/powerpoint/2010/main" val="4239741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sz="2400" b="1" dirty="0"/>
              <a:t>General </a:t>
            </a:r>
            <a:r>
              <a:rPr lang="es-CL" sz="2400" b="1" dirty="0" err="1"/>
              <a:t>Problem</a:t>
            </a:r>
            <a:r>
              <a:rPr lang="es-CL" sz="2400" b="1" dirty="0"/>
              <a:t> </a:t>
            </a:r>
            <a:r>
              <a:rPr lang="es-CL" sz="2400" b="1" dirty="0" err="1"/>
              <a:t>Solver</a:t>
            </a:r>
            <a:r>
              <a:rPr lang="es-CL" sz="2400" b="1" dirty="0"/>
              <a:t> (</a:t>
            </a:r>
            <a:r>
              <a:rPr lang="es-CL" sz="2400" b="1" dirty="0" err="1"/>
              <a:t>Newell</a:t>
            </a:r>
            <a:r>
              <a:rPr lang="es-CL" sz="2400" b="1" dirty="0"/>
              <a:t>, Shaw, &amp; </a:t>
            </a:r>
            <a:r>
              <a:rPr lang="es-CL" sz="2400" b="1" dirty="0" err="1"/>
              <a:t>Simon</a:t>
            </a:r>
            <a:r>
              <a:rPr lang="es-CL" sz="2400" b="1" dirty="0"/>
              <a:t>, 1959)</a:t>
            </a:r>
          </a:p>
        </p:txBody>
      </p:sp>
      <p:sp>
        <p:nvSpPr>
          <p:cNvPr id="3" name="CuadroTexto 2"/>
          <p:cNvSpPr txBox="1"/>
          <p:nvPr/>
        </p:nvSpPr>
        <p:spPr>
          <a:xfrm>
            <a:off x="848497" y="1878227"/>
            <a:ext cx="8320217" cy="4832092"/>
          </a:xfrm>
          <a:prstGeom prst="rect">
            <a:avLst/>
          </a:prstGeom>
          <a:noFill/>
        </p:spPr>
        <p:txBody>
          <a:bodyPr wrap="square" rtlCol="0">
            <a:spAutoFit/>
          </a:bodyPr>
          <a:lstStyle/>
          <a:p>
            <a:r>
              <a:rPr lang="es-CL" sz="2800" dirty="0" smtClean="0"/>
              <a:t>Análisis de Medios y Fines (heurístico)</a:t>
            </a:r>
          </a:p>
          <a:p>
            <a:endParaRPr lang="es-CL" sz="2800" dirty="0" smtClean="0"/>
          </a:p>
          <a:p>
            <a:pPr marL="342900" indent="-342900">
              <a:buAutoNum type="arabicPeriod"/>
            </a:pPr>
            <a:r>
              <a:rPr lang="es-CL" sz="2800" dirty="0" smtClean="0"/>
              <a:t>Si estoy en “a” y quiero llegar a “b”.</a:t>
            </a:r>
          </a:p>
          <a:p>
            <a:pPr marL="342900" indent="-342900">
              <a:buAutoNum type="arabicPeriod"/>
            </a:pPr>
            <a:r>
              <a:rPr lang="es-CL" sz="2800" dirty="0" smtClean="0"/>
              <a:t>Selecciono un operador que modifique “a” en una dimensión relevante, dejando otras sin modificar (selecciono el operador que más me acerque el estado final deseado).</a:t>
            </a:r>
          </a:p>
          <a:p>
            <a:pPr marL="342900" indent="-342900">
              <a:buAutoNum type="arabicPeriod"/>
            </a:pPr>
            <a:r>
              <a:rPr lang="es-CL" sz="2800" dirty="0" smtClean="0"/>
              <a:t>Vale la pena intentar modificar las diferencias más difíciles primero, incluso si esto implica introducir más diferencias en otras dimensiones más fáciles.</a:t>
            </a:r>
          </a:p>
        </p:txBody>
      </p:sp>
    </p:spTree>
    <p:extLst>
      <p:ext uri="{BB962C8B-B14F-4D97-AF65-F5344CB8AC3E}">
        <p14:creationId xmlns:p14="http://schemas.microsoft.com/office/powerpoint/2010/main" val="360563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sz="2400" b="1" dirty="0"/>
              <a:t>General </a:t>
            </a:r>
            <a:r>
              <a:rPr lang="es-CL" sz="2400" b="1" dirty="0" err="1"/>
              <a:t>Problem</a:t>
            </a:r>
            <a:r>
              <a:rPr lang="es-CL" sz="2400" b="1" dirty="0"/>
              <a:t> </a:t>
            </a:r>
            <a:r>
              <a:rPr lang="es-CL" sz="2400" b="1" dirty="0" err="1"/>
              <a:t>Solver</a:t>
            </a:r>
            <a:r>
              <a:rPr lang="es-CL" sz="2400" b="1" dirty="0"/>
              <a:t> (</a:t>
            </a:r>
            <a:r>
              <a:rPr lang="es-CL" sz="2400" b="1" dirty="0" err="1"/>
              <a:t>Newell</a:t>
            </a:r>
            <a:r>
              <a:rPr lang="es-CL" sz="2400" b="1" dirty="0"/>
              <a:t>, Shaw, &amp; </a:t>
            </a:r>
            <a:r>
              <a:rPr lang="es-CL" sz="2400" b="1" dirty="0" err="1"/>
              <a:t>Simon</a:t>
            </a:r>
            <a:r>
              <a:rPr lang="es-CL" sz="2400" b="1" dirty="0"/>
              <a:t>, 1959)</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412" y="1150570"/>
            <a:ext cx="7525800" cy="5258534"/>
          </a:xfrm>
          <a:prstGeom prst="rect">
            <a:avLst/>
          </a:prstGeom>
        </p:spPr>
      </p:pic>
    </p:spTree>
    <p:extLst>
      <p:ext uri="{BB962C8B-B14F-4D97-AF65-F5344CB8AC3E}">
        <p14:creationId xmlns:p14="http://schemas.microsoft.com/office/powerpoint/2010/main" val="2412943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sz="2400" b="1" dirty="0"/>
              <a:t>General </a:t>
            </a:r>
            <a:r>
              <a:rPr lang="es-CL" sz="2400" b="1" dirty="0" err="1"/>
              <a:t>Problem</a:t>
            </a:r>
            <a:r>
              <a:rPr lang="es-CL" sz="2400" b="1" dirty="0"/>
              <a:t> </a:t>
            </a:r>
            <a:r>
              <a:rPr lang="es-CL" sz="2400" b="1" dirty="0" err="1"/>
              <a:t>Solver</a:t>
            </a:r>
            <a:r>
              <a:rPr lang="es-CL" sz="2400" b="1" dirty="0"/>
              <a:t> (</a:t>
            </a:r>
            <a:r>
              <a:rPr lang="es-CL" sz="2400" b="1" dirty="0" err="1"/>
              <a:t>Newell</a:t>
            </a:r>
            <a:r>
              <a:rPr lang="es-CL" sz="2400" b="1" dirty="0"/>
              <a:t>, Shaw, &amp; </a:t>
            </a:r>
            <a:r>
              <a:rPr lang="es-CL" sz="2400" b="1" dirty="0" err="1"/>
              <a:t>Simon</a:t>
            </a:r>
            <a:r>
              <a:rPr lang="es-CL" sz="2400" b="1" dirty="0"/>
              <a:t>, 1959)</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433" y="2248115"/>
            <a:ext cx="5514975" cy="3162300"/>
          </a:xfrm>
          <a:prstGeom prst="rect">
            <a:avLst/>
          </a:prstGeom>
        </p:spPr>
      </p:pic>
    </p:spTree>
    <p:extLst>
      <p:ext uri="{BB962C8B-B14F-4D97-AF65-F5344CB8AC3E}">
        <p14:creationId xmlns:p14="http://schemas.microsoft.com/office/powerpoint/2010/main" val="1483139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sz="2400" b="1" dirty="0"/>
              <a:t>General </a:t>
            </a:r>
            <a:r>
              <a:rPr lang="es-CL" sz="2400" b="1" dirty="0" err="1"/>
              <a:t>Problem</a:t>
            </a:r>
            <a:r>
              <a:rPr lang="es-CL" sz="2400" b="1" dirty="0"/>
              <a:t> </a:t>
            </a:r>
            <a:r>
              <a:rPr lang="es-CL" sz="2400" b="1" dirty="0" err="1"/>
              <a:t>Solver</a:t>
            </a:r>
            <a:r>
              <a:rPr lang="es-CL" sz="2400" b="1" dirty="0"/>
              <a:t> (</a:t>
            </a:r>
            <a:r>
              <a:rPr lang="es-CL" sz="2400" b="1" dirty="0" err="1"/>
              <a:t>Newell</a:t>
            </a:r>
            <a:r>
              <a:rPr lang="es-CL" sz="2400" b="1" dirty="0"/>
              <a:t>, Shaw, &amp; </a:t>
            </a:r>
            <a:r>
              <a:rPr lang="es-CL" sz="2400" b="1" dirty="0" err="1"/>
              <a:t>Simon</a:t>
            </a:r>
            <a:r>
              <a:rPr lang="es-CL" sz="2400" b="1" dirty="0"/>
              <a:t>, 1959)</a:t>
            </a:r>
          </a:p>
        </p:txBody>
      </p:sp>
      <p:sp>
        <p:nvSpPr>
          <p:cNvPr id="4" name="CuadroTexto 3"/>
          <p:cNvSpPr txBox="1"/>
          <p:nvPr/>
        </p:nvSpPr>
        <p:spPr>
          <a:xfrm>
            <a:off x="1556951" y="1309816"/>
            <a:ext cx="7554097" cy="5693866"/>
          </a:xfrm>
          <a:prstGeom prst="rect">
            <a:avLst/>
          </a:prstGeom>
          <a:noFill/>
        </p:spPr>
        <p:txBody>
          <a:bodyPr wrap="square" rtlCol="0">
            <a:spAutoFit/>
          </a:bodyPr>
          <a:lstStyle/>
          <a:p>
            <a:r>
              <a:rPr lang="en-US" sz="2600" dirty="0" err="1" smtClean="0"/>
              <a:t>Problemas</a:t>
            </a:r>
            <a:r>
              <a:rPr lang="en-US" sz="2600" dirty="0" smtClean="0"/>
              <a:t> </a:t>
            </a:r>
            <a:r>
              <a:rPr lang="en-US" sz="2600" dirty="0" err="1" smtClean="0"/>
              <a:t>que</a:t>
            </a:r>
            <a:r>
              <a:rPr lang="en-US" sz="2600" dirty="0" smtClean="0"/>
              <a:t> </a:t>
            </a:r>
            <a:r>
              <a:rPr lang="en-US" sz="2600" dirty="0" err="1" smtClean="0"/>
              <a:t>tienen</a:t>
            </a:r>
            <a:r>
              <a:rPr lang="en-US" sz="2600" dirty="0" smtClean="0"/>
              <a:t> </a:t>
            </a:r>
            <a:r>
              <a:rPr lang="en-US" sz="2600" dirty="0" err="1" smtClean="0"/>
              <a:t>estas</a:t>
            </a:r>
            <a:r>
              <a:rPr lang="en-US" sz="2600" dirty="0" smtClean="0"/>
              <a:t> </a:t>
            </a:r>
            <a:r>
              <a:rPr lang="en-US" sz="2600" dirty="0" err="1" smtClean="0"/>
              <a:t>características</a:t>
            </a:r>
            <a:r>
              <a:rPr lang="en-US" sz="2600" dirty="0" smtClean="0"/>
              <a:t>:</a:t>
            </a:r>
          </a:p>
          <a:p>
            <a:endParaRPr lang="en-US" sz="2600" dirty="0" smtClean="0"/>
          </a:p>
          <a:p>
            <a:r>
              <a:rPr lang="en-US" sz="2600" dirty="0" err="1" smtClean="0"/>
              <a:t>Ruteo</a:t>
            </a:r>
            <a:r>
              <a:rPr lang="en-US" sz="2600" dirty="0" smtClean="0"/>
              <a:t>: robots, autos </a:t>
            </a:r>
            <a:r>
              <a:rPr lang="en-US" sz="2600" dirty="0" err="1" smtClean="0"/>
              <a:t>autónomos</a:t>
            </a:r>
            <a:r>
              <a:rPr lang="en-US" sz="2600" dirty="0" smtClean="0"/>
              <a:t>, </a:t>
            </a:r>
            <a:r>
              <a:rPr lang="en-US" sz="2600" dirty="0" err="1" smtClean="0"/>
              <a:t>llamadas</a:t>
            </a:r>
            <a:r>
              <a:rPr lang="en-US" sz="2600" dirty="0" smtClean="0"/>
              <a:t> de </a:t>
            </a:r>
            <a:r>
              <a:rPr lang="en-US" sz="2600" dirty="0" err="1" smtClean="0"/>
              <a:t>celular</a:t>
            </a:r>
            <a:r>
              <a:rPr lang="en-US" sz="2600" dirty="0" smtClean="0"/>
              <a:t>, </a:t>
            </a:r>
            <a:r>
              <a:rPr lang="en-US" sz="2600" dirty="0" err="1" smtClean="0"/>
              <a:t>aerolíneas</a:t>
            </a:r>
            <a:r>
              <a:rPr lang="en-US" sz="2600" dirty="0" smtClean="0"/>
              <a:t>, </a:t>
            </a:r>
            <a:r>
              <a:rPr lang="en-US" sz="2600" dirty="0" err="1" smtClean="0"/>
              <a:t>personajes</a:t>
            </a:r>
            <a:r>
              <a:rPr lang="en-US" sz="2600" dirty="0" smtClean="0"/>
              <a:t> de video-</a:t>
            </a:r>
            <a:r>
              <a:rPr lang="en-US" sz="2600" dirty="0" err="1" smtClean="0"/>
              <a:t>juegos</a:t>
            </a:r>
            <a:r>
              <a:rPr lang="en-US" sz="2600" dirty="0" smtClean="0"/>
              <a:t>.</a:t>
            </a:r>
          </a:p>
          <a:p>
            <a:endParaRPr lang="en-US" sz="2600" dirty="0" smtClean="0"/>
          </a:p>
          <a:p>
            <a:r>
              <a:rPr lang="en-US" sz="2600" dirty="0" err="1" smtClean="0"/>
              <a:t>Disposición</a:t>
            </a:r>
            <a:r>
              <a:rPr lang="en-US" sz="2600" dirty="0" smtClean="0"/>
              <a:t> de </a:t>
            </a:r>
            <a:r>
              <a:rPr lang="en-US" sz="2600" dirty="0" err="1" smtClean="0"/>
              <a:t>circuitos</a:t>
            </a:r>
            <a:r>
              <a:rPr lang="en-US" sz="2600" dirty="0" smtClean="0"/>
              <a:t> </a:t>
            </a:r>
            <a:r>
              <a:rPr lang="en-US" sz="2600" dirty="0" err="1" smtClean="0"/>
              <a:t>electrónicos</a:t>
            </a:r>
            <a:endParaRPr lang="en-US" sz="2600" dirty="0" smtClean="0"/>
          </a:p>
          <a:p>
            <a:endParaRPr lang="en-US" sz="2600" dirty="0" smtClean="0"/>
          </a:p>
          <a:p>
            <a:r>
              <a:rPr lang="en-US" sz="2600" dirty="0" err="1" smtClean="0"/>
              <a:t>Asignación</a:t>
            </a:r>
            <a:r>
              <a:rPr lang="en-US" sz="2600" dirty="0" smtClean="0"/>
              <a:t> de </a:t>
            </a:r>
            <a:r>
              <a:rPr lang="en-US" sz="2600" dirty="0" err="1" smtClean="0"/>
              <a:t>tareas</a:t>
            </a:r>
            <a:r>
              <a:rPr lang="en-US" sz="2600" dirty="0" smtClean="0"/>
              <a:t> (job-shop scheduling)</a:t>
            </a:r>
          </a:p>
          <a:p>
            <a:endParaRPr lang="en-US" sz="2600" dirty="0" smtClean="0"/>
          </a:p>
          <a:p>
            <a:r>
              <a:rPr lang="en-US" sz="2600" dirty="0" err="1" smtClean="0"/>
              <a:t>Juegos</a:t>
            </a:r>
            <a:r>
              <a:rPr lang="en-US" sz="2600" dirty="0" smtClean="0"/>
              <a:t> (</a:t>
            </a:r>
            <a:r>
              <a:rPr lang="en-US" sz="2600" dirty="0" err="1" smtClean="0"/>
              <a:t>ajedrez</a:t>
            </a:r>
            <a:r>
              <a:rPr lang="en-US" sz="2600" dirty="0" smtClean="0"/>
              <a:t>, Go)</a:t>
            </a:r>
            <a:endParaRPr lang="en-US" sz="2600" dirty="0"/>
          </a:p>
          <a:p>
            <a:endParaRPr lang="en-US" sz="2600" dirty="0" smtClean="0"/>
          </a:p>
          <a:p>
            <a:r>
              <a:rPr lang="en-US" sz="2600" dirty="0" err="1" smtClean="0"/>
              <a:t>Prueba</a:t>
            </a:r>
            <a:r>
              <a:rPr lang="en-US" sz="2600" dirty="0" smtClean="0"/>
              <a:t> de </a:t>
            </a:r>
            <a:r>
              <a:rPr lang="en-US" sz="2600" dirty="0" err="1" smtClean="0"/>
              <a:t>teoremas</a:t>
            </a:r>
            <a:endParaRPr lang="en-US" sz="2600" dirty="0" smtClean="0"/>
          </a:p>
          <a:p>
            <a:endParaRPr lang="en-US" sz="2600" dirty="0" smtClean="0"/>
          </a:p>
          <a:p>
            <a:r>
              <a:rPr lang="en-US" sz="2600" dirty="0" err="1" smtClean="0"/>
              <a:t>Diseño</a:t>
            </a:r>
            <a:r>
              <a:rPr lang="en-US" sz="2600" dirty="0" smtClean="0"/>
              <a:t> de </a:t>
            </a:r>
            <a:r>
              <a:rPr lang="en-US" sz="2600" dirty="0" err="1" smtClean="0"/>
              <a:t>drogas</a:t>
            </a:r>
            <a:endParaRPr lang="en-US" sz="2600" dirty="0" smtClean="0"/>
          </a:p>
        </p:txBody>
      </p:sp>
    </p:spTree>
    <p:extLst>
      <p:ext uri="{BB962C8B-B14F-4D97-AF65-F5344CB8AC3E}">
        <p14:creationId xmlns:p14="http://schemas.microsoft.com/office/powerpoint/2010/main" val="65365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sz="2400" b="1" dirty="0"/>
              <a:t>General </a:t>
            </a:r>
            <a:r>
              <a:rPr lang="es-CL" sz="2400" b="1" dirty="0" err="1"/>
              <a:t>Problem</a:t>
            </a:r>
            <a:r>
              <a:rPr lang="es-CL" sz="2400" b="1" dirty="0"/>
              <a:t> </a:t>
            </a:r>
            <a:r>
              <a:rPr lang="es-CL" sz="2400" b="1" dirty="0" err="1"/>
              <a:t>Solver</a:t>
            </a:r>
            <a:r>
              <a:rPr lang="es-CL" sz="2400" b="1" dirty="0"/>
              <a:t> (</a:t>
            </a:r>
            <a:r>
              <a:rPr lang="es-CL" sz="2400" b="1" dirty="0" err="1"/>
              <a:t>Newell</a:t>
            </a:r>
            <a:r>
              <a:rPr lang="es-CL" sz="2400" b="1" dirty="0"/>
              <a:t>, Shaw, &amp; </a:t>
            </a:r>
            <a:r>
              <a:rPr lang="es-CL" sz="2400" b="1" dirty="0" err="1"/>
              <a:t>Simon</a:t>
            </a:r>
            <a:r>
              <a:rPr lang="es-CL" sz="2400" b="1" dirty="0"/>
              <a:t>, 1959)</a:t>
            </a:r>
          </a:p>
        </p:txBody>
      </p:sp>
      <p:sp>
        <p:nvSpPr>
          <p:cNvPr id="4" name="CuadroTexto 3"/>
          <p:cNvSpPr txBox="1"/>
          <p:nvPr/>
        </p:nvSpPr>
        <p:spPr>
          <a:xfrm>
            <a:off x="1556951" y="1309816"/>
            <a:ext cx="7554097" cy="5519460"/>
          </a:xfrm>
          <a:prstGeom prst="rect">
            <a:avLst/>
          </a:prstGeom>
          <a:noFill/>
        </p:spPr>
        <p:txBody>
          <a:bodyPr wrap="square" rtlCol="0">
            <a:spAutoFit/>
          </a:bodyPr>
          <a:lstStyle/>
          <a:p>
            <a:r>
              <a:rPr lang="en-US" sz="2800" dirty="0" err="1" smtClean="0"/>
              <a:t>Número</a:t>
            </a:r>
            <a:r>
              <a:rPr lang="en-US" sz="2800" dirty="0" smtClean="0"/>
              <a:t> de </a:t>
            </a:r>
            <a:r>
              <a:rPr lang="en-US" sz="2800" dirty="0" err="1" smtClean="0"/>
              <a:t>estados</a:t>
            </a:r>
            <a:r>
              <a:rPr lang="en-US" sz="2800" dirty="0" smtClean="0"/>
              <a:t> </a:t>
            </a:r>
            <a:r>
              <a:rPr lang="en-US" sz="2800" dirty="0" err="1" smtClean="0"/>
              <a:t>aproximados</a:t>
            </a:r>
            <a:r>
              <a:rPr lang="en-US" sz="2800" dirty="0" smtClean="0"/>
              <a:t> (</a:t>
            </a:r>
            <a:r>
              <a:rPr lang="en-US" sz="2800" dirty="0" err="1" smtClean="0"/>
              <a:t>explosión</a:t>
            </a:r>
            <a:r>
              <a:rPr lang="en-US" sz="2800" dirty="0" smtClean="0"/>
              <a:t> combinatorial)</a:t>
            </a:r>
          </a:p>
          <a:p>
            <a:endParaRPr lang="en-US" sz="2600" dirty="0"/>
          </a:p>
          <a:p>
            <a:r>
              <a:rPr lang="es-CL" sz="2800" dirty="0" smtClean="0"/>
              <a:t>Gato: </a:t>
            </a:r>
            <a:r>
              <a:rPr lang="es-CL" sz="2800" dirty="0"/>
              <a:t>3</a:t>
            </a:r>
            <a:r>
              <a:rPr lang="es-CL" sz="2800" baseline="30000" dirty="0"/>
              <a:t>9</a:t>
            </a:r>
          </a:p>
          <a:p>
            <a:endParaRPr lang="es-CL" sz="2800" dirty="0" smtClean="0"/>
          </a:p>
          <a:p>
            <a:r>
              <a:rPr lang="es-CL" sz="2800" dirty="0" smtClean="0"/>
              <a:t>Cubo </a:t>
            </a:r>
            <a:r>
              <a:rPr lang="es-CL" sz="2800" dirty="0"/>
              <a:t>de </a:t>
            </a:r>
            <a:r>
              <a:rPr lang="es-CL" sz="2800" dirty="0" err="1"/>
              <a:t>Rubik</a:t>
            </a:r>
            <a:r>
              <a:rPr lang="es-CL" sz="2800" dirty="0"/>
              <a:t>: 10</a:t>
            </a:r>
            <a:r>
              <a:rPr lang="es-CL" sz="2800" baseline="30000" dirty="0"/>
              <a:t>19</a:t>
            </a:r>
          </a:p>
          <a:p>
            <a:endParaRPr lang="es-CL" sz="2800" dirty="0" smtClean="0"/>
          </a:p>
          <a:p>
            <a:r>
              <a:rPr lang="es-CL" sz="2800" dirty="0" smtClean="0"/>
              <a:t>Damas: </a:t>
            </a:r>
            <a:r>
              <a:rPr lang="es-CL" sz="2800" dirty="0"/>
              <a:t>10</a:t>
            </a:r>
            <a:r>
              <a:rPr lang="es-CL" sz="2800" baseline="30000" dirty="0"/>
              <a:t>40</a:t>
            </a:r>
          </a:p>
          <a:p>
            <a:endParaRPr lang="es-CL" sz="2800" dirty="0" smtClean="0"/>
          </a:p>
          <a:p>
            <a:r>
              <a:rPr lang="es-CL" sz="2800" dirty="0" smtClean="0"/>
              <a:t>Ajedrez: 10</a:t>
            </a:r>
            <a:r>
              <a:rPr lang="es-CL" sz="2800" baseline="30000" dirty="0" smtClean="0"/>
              <a:t>120</a:t>
            </a:r>
          </a:p>
          <a:p>
            <a:endParaRPr lang="es-CL" sz="2800" dirty="0" smtClean="0"/>
          </a:p>
          <a:p>
            <a:r>
              <a:rPr lang="es-CL" sz="2800" dirty="0" err="1" smtClean="0"/>
              <a:t>Go</a:t>
            </a:r>
            <a:r>
              <a:rPr lang="es-CL" sz="2800" dirty="0"/>
              <a:t>: 2.081681994 * 10</a:t>
            </a:r>
            <a:r>
              <a:rPr lang="es-CL" sz="2800" baseline="30000" dirty="0"/>
              <a:t>170</a:t>
            </a:r>
            <a:endParaRPr lang="es-CL" sz="2800" dirty="0" smtClean="0"/>
          </a:p>
          <a:p>
            <a:endParaRPr lang="es-CL" sz="2800" baseline="30000" dirty="0" smtClean="0"/>
          </a:p>
        </p:txBody>
      </p:sp>
      <p:pic>
        <p:nvPicPr>
          <p:cNvPr id="5" name="Imagen 4"/>
          <p:cNvPicPr>
            <a:picLocks noChangeAspect="1"/>
          </p:cNvPicPr>
          <p:nvPr/>
        </p:nvPicPr>
        <p:blipFill>
          <a:blip r:embed="rId3"/>
          <a:stretch>
            <a:fillRect/>
          </a:stretch>
        </p:blipFill>
        <p:spPr>
          <a:xfrm>
            <a:off x="5999338" y="3366401"/>
            <a:ext cx="3647402" cy="2564842"/>
          </a:xfrm>
          <a:prstGeom prst="rect">
            <a:avLst/>
          </a:prstGeom>
        </p:spPr>
      </p:pic>
    </p:spTree>
    <p:extLst>
      <p:ext uri="{BB962C8B-B14F-4D97-AF65-F5344CB8AC3E}">
        <p14:creationId xmlns:p14="http://schemas.microsoft.com/office/powerpoint/2010/main" val="1291375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sz="2400" b="1" dirty="0"/>
              <a:t>General </a:t>
            </a:r>
            <a:r>
              <a:rPr lang="es-CL" sz="2400" b="1" dirty="0" err="1"/>
              <a:t>Problem</a:t>
            </a:r>
            <a:r>
              <a:rPr lang="es-CL" sz="2400" b="1" dirty="0"/>
              <a:t> </a:t>
            </a:r>
            <a:r>
              <a:rPr lang="es-CL" sz="2400" b="1" dirty="0" err="1"/>
              <a:t>Solver</a:t>
            </a:r>
            <a:r>
              <a:rPr lang="es-CL" sz="2400" b="1" dirty="0"/>
              <a:t> (</a:t>
            </a:r>
            <a:r>
              <a:rPr lang="es-CL" sz="2400" b="1" dirty="0" err="1"/>
              <a:t>Newell</a:t>
            </a:r>
            <a:r>
              <a:rPr lang="es-CL" sz="2400" b="1" dirty="0"/>
              <a:t>, Shaw, &amp; </a:t>
            </a:r>
            <a:r>
              <a:rPr lang="es-CL" sz="2400" b="1" dirty="0" err="1"/>
              <a:t>Simon</a:t>
            </a:r>
            <a:r>
              <a:rPr lang="es-CL" sz="2400" b="1" dirty="0"/>
              <a:t>, 1959)</a:t>
            </a:r>
          </a:p>
        </p:txBody>
      </p:sp>
      <p:sp>
        <p:nvSpPr>
          <p:cNvPr id="4" name="CuadroTexto 3"/>
          <p:cNvSpPr txBox="1"/>
          <p:nvPr/>
        </p:nvSpPr>
        <p:spPr>
          <a:xfrm>
            <a:off x="987457" y="1815143"/>
            <a:ext cx="7554097" cy="1672253"/>
          </a:xfrm>
          <a:prstGeom prst="rect">
            <a:avLst/>
          </a:prstGeom>
          <a:noFill/>
        </p:spPr>
        <p:txBody>
          <a:bodyPr wrap="square" rtlCol="0">
            <a:spAutoFit/>
          </a:bodyPr>
          <a:lstStyle/>
          <a:p>
            <a:r>
              <a:rPr lang="es-CL" sz="2800" dirty="0" smtClean="0"/>
              <a:t>Misioneros y Caníbales</a:t>
            </a:r>
          </a:p>
          <a:p>
            <a:endParaRPr lang="es-CL" sz="2800" dirty="0"/>
          </a:p>
          <a:p>
            <a:endParaRPr lang="es-CL" sz="2800" dirty="0" smtClean="0"/>
          </a:p>
          <a:p>
            <a:endParaRPr lang="es-CL" sz="2800" baseline="30000" dirty="0" smtClean="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85" y="2861753"/>
            <a:ext cx="4280929" cy="2323933"/>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4510" y="2201521"/>
            <a:ext cx="1724025" cy="2571750"/>
          </a:xfrm>
          <a:prstGeom prst="rect">
            <a:avLst/>
          </a:prstGeom>
        </p:spPr>
      </p:pic>
    </p:spTree>
    <p:extLst>
      <p:ext uri="{BB962C8B-B14F-4D97-AF65-F5344CB8AC3E}">
        <p14:creationId xmlns:p14="http://schemas.microsoft.com/office/powerpoint/2010/main" val="1539506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3095</TotalTime>
  <Words>2864</Words>
  <Application>Microsoft Office PowerPoint</Application>
  <PresentationFormat>Personalizado</PresentationFormat>
  <Paragraphs>425</Paragraphs>
  <Slides>35</Slides>
  <Notes>25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35</vt:i4>
      </vt:variant>
    </vt:vector>
  </HeadingPairs>
  <TitlesOfParts>
    <vt:vector size="41" baseType="lpstr">
      <vt:lpstr>Arial</vt:lpstr>
      <vt:lpstr>Baekmuk Gulim</vt:lpstr>
      <vt:lpstr>Cambria Math</vt:lpstr>
      <vt:lpstr>Times New Roman</vt:lpstr>
      <vt:lpstr>Wingdings</vt:lpstr>
      <vt:lpstr>Office Theme</vt:lpstr>
      <vt:lpstr>Presentación de PowerPoint</vt:lpstr>
      <vt:lpstr>¿Cómo debería ser una arquitectura?</vt:lpstr>
      <vt:lpstr>¿Cómo debería ser una arquitectura?</vt:lpstr>
      <vt:lpstr>General Problem Solver (Newell, Shaw, &amp; Simon, 1959)</vt:lpstr>
      <vt:lpstr>General Problem Solver (Newell, Shaw, &amp; Simon, 1959)</vt:lpstr>
      <vt:lpstr>General Problem Solver (Newell, Shaw, &amp; Simon, 1959)</vt:lpstr>
      <vt:lpstr>General Problem Solver (Newell, Shaw, &amp; Simon, 1959)</vt:lpstr>
      <vt:lpstr>General Problem Solver (Newell, Shaw, &amp; Simon, 1959)</vt:lpstr>
      <vt:lpstr>General Problem Solver (Newell, Shaw, &amp; Simon, 1959)</vt:lpstr>
      <vt:lpstr>General Problem Solver (Newell, Shaw, &amp; Simon, 1959)</vt:lpstr>
      <vt:lpstr>Presentación de PowerPoint</vt:lpstr>
      <vt:lpstr>Arquitectura SOAR</vt:lpstr>
      <vt:lpstr>Arquitectura SOAR</vt:lpstr>
      <vt:lpstr>Ejemplo de SOAR (Rieman, 1995)</vt:lpstr>
      <vt:lpstr>Resolución de conflictos a través de submetas</vt:lpstr>
      <vt:lpstr>Resolución de conflictos a través de submetas</vt:lpstr>
      <vt:lpstr>Preferencias en SOAR</vt:lpstr>
      <vt:lpstr>Arquitectura SOAR, función Look-Ahead</vt:lpstr>
      <vt:lpstr>Arquitectura SOAR, función Look-Ahead</vt:lpstr>
      <vt:lpstr>Arquitectura SOAR, función Look-Ahead</vt:lpstr>
      <vt:lpstr>Aplicaciones de SOAR</vt:lpstr>
      <vt:lpstr>Evaluación de SOAR</vt:lpstr>
      <vt:lpstr>Desarrollos recientes de SOAR</vt:lpstr>
      <vt:lpstr>Presentación de PowerPoint</vt:lpstr>
      <vt:lpstr>Presentación de PowerPoint</vt:lpstr>
      <vt:lpstr>Adaptive Control of Thought - Rational  (ACT-R)</vt:lpstr>
      <vt:lpstr>Adaptive Control of Thought (ACT-R)</vt:lpstr>
      <vt:lpstr>Producciones en ACT-R</vt:lpstr>
      <vt:lpstr>Producciones en ACT-R</vt:lpstr>
      <vt:lpstr>Adquisición de conocimiento en ACT-R</vt:lpstr>
      <vt:lpstr>Activación de conocimiento en ACT-R</vt:lpstr>
      <vt:lpstr>Aplicaciones de ACT-R</vt:lpstr>
      <vt:lpstr>Evaluación de ACT-R</vt:lpstr>
      <vt:lpstr>Resumen</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 E Chaigneau O</dc:creator>
  <cp:lastModifiedBy>Sergio E Chaigneau O</cp:lastModifiedBy>
  <cp:revision>236</cp:revision>
  <dcterms:modified xsi:type="dcterms:W3CDTF">2018-06-04T19:46:53Z</dcterms:modified>
</cp:coreProperties>
</file>