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6" r:id="rId2"/>
    <p:sldId id="260" r:id="rId3"/>
    <p:sldId id="261" r:id="rId4"/>
    <p:sldId id="259" r:id="rId5"/>
    <p:sldId id="262" r:id="rId6"/>
    <p:sldId id="263" r:id="rId7"/>
    <p:sldId id="264" r:id="rId8"/>
    <p:sldId id="277" r:id="rId9"/>
    <p:sldId id="266" r:id="rId10"/>
    <p:sldId id="267" r:id="rId11"/>
    <p:sldId id="269" r:id="rId12"/>
    <p:sldId id="278" r:id="rId13"/>
    <p:sldId id="271" r:id="rId14"/>
    <p:sldId id="272" r:id="rId15"/>
    <p:sldId id="274" r:id="rId16"/>
    <p:sldId id="268" r:id="rId17"/>
    <p:sldId id="273"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78" d="100"/>
          <a:sy n="78" d="100"/>
        </p:scale>
        <p:origin x="4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B7DCF62-D071-41C7-9CEE-E55E93FF93A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B301E67-E08B-43F0-BA26-8D043E073FF8}">
      <dgm:prSet/>
      <dgm:spPr/>
      <dgm:t>
        <a:bodyPr/>
        <a:lstStyle/>
        <a:p>
          <a:pPr>
            <a:lnSpc>
              <a:spcPct val="100000"/>
            </a:lnSpc>
          </a:pPr>
          <a:r>
            <a:rPr lang="en-US" dirty="0">
              <a:latin typeface="Times New Roman" panose="02020603050405020304" pitchFamily="18" charset="0"/>
              <a:cs typeface="Times New Roman" panose="02020603050405020304" pitchFamily="18" charset="0"/>
            </a:rPr>
            <a:t>The first part of code checks if there are any missing values (blank or empty cells) in the dataset.</a:t>
          </a:r>
        </a:p>
      </dgm:t>
    </dgm:pt>
    <dgm:pt modelId="{C937276C-3858-4CDC-AD5B-5848E8704E94}" type="parTrans" cxnId="{D7C7AA25-6CFE-4CA7-A22B-7EB13212D4AC}">
      <dgm:prSet/>
      <dgm:spPr/>
      <dgm:t>
        <a:bodyPr/>
        <a:lstStyle/>
        <a:p>
          <a:endParaRPr lang="en-US"/>
        </a:p>
      </dgm:t>
    </dgm:pt>
    <dgm:pt modelId="{81ADDCD5-9A1B-497B-A3D1-B4AD5BBDAC77}" type="sibTrans" cxnId="{D7C7AA25-6CFE-4CA7-A22B-7EB13212D4AC}">
      <dgm:prSet/>
      <dgm:spPr/>
      <dgm:t>
        <a:bodyPr/>
        <a:lstStyle/>
        <a:p>
          <a:endParaRPr lang="en-US"/>
        </a:p>
      </dgm:t>
    </dgm:pt>
    <dgm:pt modelId="{CBB35958-FAB7-4F1D-B40C-D0CD3DADE2E7}">
      <dgm:prSet/>
      <dgm:spPr/>
      <dgm:t>
        <a:bodyPr/>
        <a:lstStyle/>
        <a:p>
          <a:pPr>
            <a:lnSpc>
              <a:spcPct val="100000"/>
            </a:lnSpc>
          </a:pPr>
          <a:r>
            <a:rPr lang="en-US" dirty="0">
              <a:latin typeface="Times New Roman" panose="02020603050405020304" pitchFamily="18" charset="0"/>
              <a:cs typeface="Times New Roman" panose="02020603050405020304" pitchFamily="18" charset="0"/>
            </a:rPr>
            <a:t>The second part of the code deals with filling the missing values in the dataset with the mean (average) value of the respective column.</a:t>
          </a:r>
        </a:p>
      </dgm:t>
    </dgm:pt>
    <dgm:pt modelId="{7D8C2680-E61B-4095-979D-69FE6B92579D}" type="parTrans" cxnId="{A4FAA87A-B759-425C-B539-9C1749A00B32}">
      <dgm:prSet/>
      <dgm:spPr/>
      <dgm:t>
        <a:bodyPr/>
        <a:lstStyle/>
        <a:p>
          <a:endParaRPr lang="en-US"/>
        </a:p>
      </dgm:t>
    </dgm:pt>
    <dgm:pt modelId="{BEB800FD-DAE9-4F48-A53E-37A182389AAF}" type="sibTrans" cxnId="{A4FAA87A-B759-425C-B539-9C1749A00B32}">
      <dgm:prSet/>
      <dgm:spPr/>
      <dgm:t>
        <a:bodyPr/>
        <a:lstStyle/>
        <a:p>
          <a:endParaRPr lang="en-US"/>
        </a:p>
      </dgm:t>
    </dgm:pt>
    <dgm:pt modelId="{42DE89D1-498C-4EAB-9B90-872A6EEDDDDD}">
      <dgm:prSet/>
      <dgm:spPr/>
      <dgm:t>
        <a:bodyPr/>
        <a:lstStyle/>
        <a:p>
          <a:pPr>
            <a:lnSpc>
              <a:spcPct val="100000"/>
            </a:lnSpc>
          </a:pPr>
          <a:r>
            <a:rPr lang="en-US" dirty="0">
              <a:latin typeface="Times New Roman" panose="02020603050405020304" pitchFamily="18" charset="0"/>
              <a:cs typeface="Times New Roman" panose="02020603050405020304" pitchFamily="18" charset="0"/>
            </a:rPr>
            <a:t>The next part of the code converts the categorical variables like colors or types into numerical format because most machine learning algorithms can only work with numerical data. </a:t>
          </a:r>
        </a:p>
      </dgm:t>
    </dgm:pt>
    <dgm:pt modelId="{48BF133F-C320-4CCD-8588-C71D7943421D}" type="parTrans" cxnId="{9FF24440-138E-4D74-982E-5013F4CD0B06}">
      <dgm:prSet/>
      <dgm:spPr/>
      <dgm:t>
        <a:bodyPr/>
        <a:lstStyle/>
        <a:p>
          <a:endParaRPr lang="en-US"/>
        </a:p>
      </dgm:t>
    </dgm:pt>
    <dgm:pt modelId="{EA6D6898-A6EB-412A-9790-535CF3267DF7}" type="sibTrans" cxnId="{9FF24440-138E-4D74-982E-5013F4CD0B06}">
      <dgm:prSet/>
      <dgm:spPr/>
      <dgm:t>
        <a:bodyPr/>
        <a:lstStyle/>
        <a:p>
          <a:endParaRPr lang="en-US"/>
        </a:p>
      </dgm:t>
    </dgm:pt>
    <dgm:pt modelId="{F0921FC2-0A41-4A14-9BDB-9AA155E46ED1}" type="pres">
      <dgm:prSet presAssocID="{1B7DCF62-D071-41C7-9CEE-E55E93FF93A2}" presName="root" presStyleCnt="0">
        <dgm:presLayoutVars>
          <dgm:dir/>
          <dgm:resizeHandles val="exact"/>
        </dgm:presLayoutVars>
      </dgm:prSet>
      <dgm:spPr/>
    </dgm:pt>
    <dgm:pt modelId="{7C350C66-54C6-46FC-A135-9DA24B6D3B48}" type="pres">
      <dgm:prSet presAssocID="{CB301E67-E08B-43F0-BA26-8D043E073FF8}" presName="compNode" presStyleCnt="0"/>
      <dgm:spPr/>
    </dgm:pt>
    <dgm:pt modelId="{BE7543DF-E57A-48AB-ADC0-F9A4CE3E17B8}" type="pres">
      <dgm:prSet presAssocID="{CB301E67-E08B-43F0-BA26-8D043E073FF8}" presName="bgRect" presStyleLbl="bgShp" presStyleIdx="0" presStyleCnt="3" custLinFactNeighborX="0" custLinFactNeighborY="-10218"/>
      <dgm:spPr/>
    </dgm:pt>
    <dgm:pt modelId="{CBA54B3D-E5B5-41B1-AA8D-C860ED8BC7E3}" type="pres">
      <dgm:prSet presAssocID="{CB301E67-E08B-43F0-BA26-8D043E073F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E33B7902-6B3D-405E-86BD-37ABA5CDF58A}" type="pres">
      <dgm:prSet presAssocID="{CB301E67-E08B-43F0-BA26-8D043E073FF8}" presName="spaceRect" presStyleCnt="0"/>
      <dgm:spPr/>
    </dgm:pt>
    <dgm:pt modelId="{FBB55071-E538-466B-8DFA-69D1518F3FEA}" type="pres">
      <dgm:prSet presAssocID="{CB301E67-E08B-43F0-BA26-8D043E073FF8}" presName="parTx" presStyleLbl="revTx" presStyleIdx="0" presStyleCnt="3">
        <dgm:presLayoutVars>
          <dgm:chMax val="0"/>
          <dgm:chPref val="0"/>
        </dgm:presLayoutVars>
      </dgm:prSet>
      <dgm:spPr/>
    </dgm:pt>
    <dgm:pt modelId="{E75884B2-E977-43FD-9D9D-C2C90E1B4A3B}" type="pres">
      <dgm:prSet presAssocID="{81ADDCD5-9A1B-497B-A3D1-B4AD5BBDAC77}" presName="sibTrans" presStyleCnt="0"/>
      <dgm:spPr/>
    </dgm:pt>
    <dgm:pt modelId="{E1906C79-F539-4684-B045-D5B4FA659478}" type="pres">
      <dgm:prSet presAssocID="{CBB35958-FAB7-4F1D-B40C-D0CD3DADE2E7}" presName="compNode" presStyleCnt="0"/>
      <dgm:spPr/>
    </dgm:pt>
    <dgm:pt modelId="{2025ACB8-76FB-4B29-881F-92AA0DD9174B}" type="pres">
      <dgm:prSet presAssocID="{CBB35958-FAB7-4F1D-B40C-D0CD3DADE2E7}" presName="bgRect" presStyleLbl="bgShp" presStyleIdx="1" presStyleCnt="3"/>
      <dgm:spPr/>
    </dgm:pt>
    <dgm:pt modelId="{7C66B324-22AC-48D5-96D1-E962A23101B2}" type="pres">
      <dgm:prSet presAssocID="{CBB35958-FAB7-4F1D-B40C-D0CD3DADE2E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EA1054CC-A6FD-4D23-86E4-9B21CA83C171}" type="pres">
      <dgm:prSet presAssocID="{CBB35958-FAB7-4F1D-B40C-D0CD3DADE2E7}" presName="spaceRect" presStyleCnt="0"/>
      <dgm:spPr/>
    </dgm:pt>
    <dgm:pt modelId="{7AAEF1C9-147D-45AC-B8D0-2624AA4A4BFC}" type="pres">
      <dgm:prSet presAssocID="{CBB35958-FAB7-4F1D-B40C-D0CD3DADE2E7}" presName="parTx" presStyleLbl="revTx" presStyleIdx="1" presStyleCnt="3">
        <dgm:presLayoutVars>
          <dgm:chMax val="0"/>
          <dgm:chPref val="0"/>
        </dgm:presLayoutVars>
      </dgm:prSet>
      <dgm:spPr/>
    </dgm:pt>
    <dgm:pt modelId="{EE2513CC-BE71-4D53-929D-5D55C6EC187A}" type="pres">
      <dgm:prSet presAssocID="{BEB800FD-DAE9-4F48-A53E-37A182389AAF}" presName="sibTrans" presStyleCnt="0"/>
      <dgm:spPr/>
    </dgm:pt>
    <dgm:pt modelId="{B8AB0AC1-2F37-4D13-8DE0-C54DCE2CF53B}" type="pres">
      <dgm:prSet presAssocID="{42DE89D1-498C-4EAB-9B90-872A6EEDDDDD}" presName="compNode" presStyleCnt="0"/>
      <dgm:spPr/>
    </dgm:pt>
    <dgm:pt modelId="{D6B2EF8D-7878-46CF-909D-77FA2F3E126F}" type="pres">
      <dgm:prSet presAssocID="{42DE89D1-498C-4EAB-9B90-872A6EEDDDDD}" presName="bgRect" presStyleLbl="bgShp" presStyleIdx="2" presStyleCnt="3"/>
      <dgm:spPr/>
    </dgm:pt>
    <dgm:pt modelId="{55AD9D5F-2B21-44C5-877B-19BA6EE37393}" type="pres">
      <dgm:prSet presAssocID="{42DE89D1-498C-4EAB-9B90-872A6EEDDDD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25D420C5-A146-48A5-A676-8903512508CD}" type="pres">
      <dgm:prSet presAssocID="{42DE89D1-498C-4EAB-9B90-872A6EEDDDDD}" presName="spaceRect" presStyleCnt="0"/>
      <dgm:spPr/>
    </dgm:pt>
    <dgm:pt modelId="{5CBA9946-EAD8-46E6-B6C7-75E253C5E428}" type="pres">
      <dgm:prSet presAssocID="{42DE89D1-498C-4EAB-9B90-872A6EEDDDDD}" presName="parTx" presStyleLbl="revTx" presStyleIdx="2" presStyleCnt="3">
        <dgm:presLayoutVars>
          <dgm:chMax val="0"/>
          <dgm:chPref val="0"/>
        </dgm:presLayoutVars>
      </dgm:prSet>
      <dgm:spPr/>
    </dgm:pt>
  </dgm:ptLst>
  <dgm:cxnLst>
    <dgm:cxn modelId="{370FB70E-8041-433A-9677-CA738E96A44D}" type="presOf" srcId="{1B7DCF62-D071-41C7-9CEE-E55E93FF93A2}" destId="{F0921FC2-0A41-4A14-9BDB-9AA155E46ED1}" srcOrd="0" destOrd="0" presId="urn:microsoft.com/office/officeart/2018/2/layout/IconVerticalSolidList"/>
    <dgm:cxn modelId="{D7C7AA25-6CFE-4CA7-A22B-7EB13212D4AC}" srcId="{1B7DCF62-D071-41C7-9CEE-E55E93FF93A2}" destId="{CB301E67-E08B-43F0-BA26-8D043E073FF8}" srcOrd="0" destOrd="0" parTransId="{C937276C-3858-4CDC-AD5B-5848E8704E94}" sibTransId="{81ADDCD5-9A1B-497B-A3D1-B4AD5BBDAC77}"/>
    <dgm:cxn modelId="{9FF24440-138E-4D74-982E-5013F4CD0B06}" srcId="{1B7DCF62-D071-41C7-9CEE-E55E93FF93A2}" destId="{42DE89D1-498C-4EAB-9B90-872A6EEDDDDD}" srcOrd="2" destOrd="0" parTransId="{48BF133F-C320-4CCD-8588-C71D7943421D}" sibTransId="{EA6D6898-A6EB-412A-9790-535CF3267DF7}"/>
    <dgm:cxn modelId="{A4FAA87A-B759-425C-B539-9C1749A00B32}" srcId="{1B7DCF62-D071-41C7-9CEE-E55E93FF93A2}" destId="{CBB35958-FAB7-4F1D-B40C-D0CD3DADE2E7}" srcOrd="1" destOrd="0" parTransId="{7D8C2680-E61B-4095-979D-69FE6B92579D}" sibTransId="{BEB800FD-DAE9-4F48-A53E-37A182389AAF}"/>
    <dgm:cxn modelId="{0E8C63A1-D144-47B3-899D-C34503F39CED}" type="presOf" srcId="{CBB35958-FAB7-4F1D-B40C-D0CD3DADE2E7}" destId="{7AAEF1C9-147D-45AC-B8D0-2624AA4A4BFC}" srcOrd="0" destOrd="0" presId="urn:microsoft.com/office/officeart/2018/2/layout/IconVerticalSolidList"/>
    <dgm:cxn modelId="{37B796DB-6E11-41F9-82F6-4D219531215D}" type="presOf" srcId="{CB301E67-E08B-43F0-BA26-8D043E073FF8}" destId="{FBB55071-E538-466B-8DFA-69D1518F3FEA}" srcOrd="0" destOrd="0" presId="urn:microsoft.com/office/officeart/2018/2/layout/IconVerticalSolidList"/>
    <dgm:cxn modelId="{5B4938E0-5391-489F-9519-E8D616FBE551}" type="presOf" srcId="{42DE89D1-498C-4EAB-9B90-872A6EEDDDDD}" destId="{5CBA9946-EAD8-46E6-B6C7-75E253C5E428}" srcOrd="0" destOrd="0" presId="urn:microsoft.com/office/officeart/2018/2/layout/IconVerticalSolidList"/>
    <dgm:cxn modelId="{C204D624-473C-41E1-A359-3CAE6BD8007B}" type="presParOf" srcId="{F0921FC2-0A41-4A14-9BDB-9AA155E46ED1}" destId="{7C350C66-54C6-46FC-A135-9DA24B6D3B48}" srcOrd="0" destOrd="0" presId="urn:microsoft.com/office/officeart/2018/2/layout/IconVerticalSolidList"/>
    <dgm:cxn modelId="{9950014B-00A1-4212-B9D5-AA0855E2D427}" type="presParOf" srcId="{7C350C66-54C6-46FC-A135-9DA24B6D3B48}" destId="{BE7543DF-E57A-48AB-ADC0-F9A4CE3E17B8}" srcOrd="0" destOrd="0" presId="urn:microsoft.com/office/officeart/2018/2/layout/IconVerticalSolidList"/>
    <dgm:cxn modelId="{E9B09FDB-7261-49DF-AC58-413B0513B99C}" type="presParOf" srcId="{7C350C66-54C6-46FC-A135-9DA24B6D3B48}" destId="{CBA54B3D-E5B5-41B1-AA8D-C860ED8BC7E3}" srcOrd="1" destOrd="0" presId="urn:microsoft.com/office/officeart/2018/2/layout/IconVerticalSolidList"/>
    <dgm:cxn modelId="{270543FF-1521-4B1F-A250-C43D1CC97A39}" type="presParOf" srcId="{7C350C66-54C6-46FC-A135-9DA24B6D3B48}" destId="{E33B7902-6B3D-405E-86BD-37ABA5CDF58A}" srcOrd="2" destOrd="0" presId="urn:microsoft.com/office/officeart/2018/2/layout/IconVerticalSolidList"/>
    <dgm:cxn modelId="{6868E5D7-3D40-4D2C-850C-949EF73B3D34}" type="presParOf" srcId="{7C350C66-54C6-46FC-A135-9DA24B6D3B48}" destId="{FBB55071-E538-466B-8DFA-69D1518F3FEA}" srcOrd="3" destOrd="0" presId="urn:microsoft.com/office/officeart/2018/2/layout/IconVerticalSolidList"/>
    <dgm:cxn modelId="{016E6693-CBE8-4A53-A9A8-DC35C5BE4A9A}" type="presParOf" srcId="{F0921FC2-0A41-4A14-9BDB-9AA155E46ED1}" destId="{E75884B2-E977-43FD-9D9D-C2C90E1B4A3B}" srcOrd="1" destOrd="0" presId="urn:microsoft.com/office/officeart/2018/2/layout/IconVerticalSolidList"/>
    <dgm:cxn modelId="{5FADF9F6-3E5D-4340-BEF2-E5A54C7EE89C}" type="presParOf" srcId="{F0921FC2-0A41-4A14-9BDB-9AA155E46ED1}" destId="{E1906C79-F539-4684-B045-D5B4FA659478}" srcOrd="2" destOrd="0" presId="urn:microsoft.com/office/officeart/2018/2/layout/IconVerticalSolidList"/>
    <dgm:cxn modelId="{515BD0C6-B5BC-49A8-9F51-799C4B18A4B2}" type="presParOf" srcId="{E1906C79-F539-4684-B045-D5B4FA659478}" destId="{2025ACB8-76FB-4B29-881F-92AA0DD9174B}" srcOrd="0" destOrd="0" presId="urn:microsoft.com/office/officeart/2018/2/layout/IconVerticalSolidList"/>
    <dgm:cxn modelId="{B589F62E-8D6C-4868-AE42-017C86E87035}" type="presParOf" srcId="{E1906C79-F539-4684-B045-D5B4FA659478}" destId="{7C66B324-22AC-48D5-96D1-E962A23101B2}" srcOrd="1" destOrd="0" presId="urn:microsoft.com/office/officeart/2018/2/layout/IconVerticalSolidList"/>
    <dgm:cxn modelId="{91C34B52-5871-4810-BF6F-17F379F9DF14}" type="presParOf" srcId="{E1906C79-F539-4684-B045-D5B4FA659478}" destId="{EA1054CC-A6FD-4D23-86E4-9B21CA83C171}" srcOrd="2" destOrd="0" presId="urn:microsoft.com/office/officeart/2018/2/layout/IconVerticalSolidList"/>
    <dgm:cxn modelId="{4A7C31EA-DF08-4204-9D0B-C9EF1ABAB732}" type="presParOf" srcId="{E1906C79-F539-4684-B045-D5B4FA659478}" destId="{7AAEF1C9-147D-45AC-B8D0-2624AA4A4BFC}" srcOrd="3" destOrd="0" presId="urn:microsoft.com/office/officeart/2018/2/layout/IconVerticalSolidList"/>
    <dgm:cxn modelId="{99D83B9D-B2F6-4EBF-9439-00B4EB358052}" type="presParOf" srcId="{F0921FC2-0A41-4A14-9BDB-9AA155E46ED1}" destId="{EE2513CC-BE71-4D53-929D-5D55C6EC187A}" srcOrd="3" destOrd="0" presId="urn:microsoft.com/office/officeart/2018/2/layout/IconVerticalSolidList"/>
    <dgm:cxn modelId="{BDFE64BE-F80B-4560-9DBF-734342BC971B}" type="presParOf" srcId="{F0921FC2-0A41-4A14-9BDB-9AA155E46ED1}" destId="{B8AB0AC1-2F37-4D13-8DE0-C54DCE2CF53B}" srcOrd="4" destOrd="0" presId="urn:microsoft.com/office/officeart/2018/2/layout/IconVerticalSolidList"/>
    <dgm:cxn modelId="{72F2D0BB-210A-45E9-8F93-68BAE7A73F89}" type="presParOf" srcId="{B8AB0AC1-2F37-4D13-8DE0-C54DCE2CF53B}" destId="{D6B2EF8D-7878-46CF-909D-77FA2F3E126F}" srcOrd="0" destOrd="0" presId="urn:microsoft.com/office/officeart/2018/2/layout/IconVerticalSolidList"/>
    <dgm:cxn modelId="{BE8FDC5F-7A68-431C-A77F-C92A4F705510}" type="presParOf" srcId="{B8AB0AC1-2F37-4D13-8DE0-C54DCE2CF53B}" destId="{55AD9D5F-2B21-44C5-877B-19BA6EE37393}" srcOrd="1" destOrd="0" presId="urn:microsoft.com/office/officeart/2018/2/layout/IconVerticalSolidList"/>
    <dgm:cxn modelId="{D787735B-F018-4A2B-A479-7CD1BA5E0787}" type="presParOf" srcId="{B8AB0AC1-2F37-4D13-8DE0-C54DCE2CF53B}" destId="{25D420C5-A146-48A5-A676-8903512508CD}" srcOrd="2" destOrd="0" presId="urn:microsoft.com/office/officeart/2018/2/layout/IconVerticalSolidList"/>
    <dgm:cxn modelId="{C3224881-6377-443E-95B5-BB65F11D2E8C}" type="presParOf" srcId="{B8AB0AC1-2F37-4D13-8DE0-C54DCE2CF53B}" destId="{5CBA9946-EAD8-46E6-B6C7-75E253C5E42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6A77F6-53AF-4C7A-8992-7EC9512A14B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06BECD8-4479-4272-AE47-F2DD191C5B81}">
      <dgm:prSet/>
      <dgm:spPr/>
      <dgm:t>
        <a:bodyPr/>
        <a:lstStyle/>
        <a:p>
          <a:pPr>
            <a:lnSpc>
              <a:spcPct val="100000"/>
            </a:lnSpc>
          </a:pPr>
          <a:r>
            <a:rPr lang="en-US" dirty="0">
              <a:latin typeface="Times New Roman" panose="02020603050405020304" pitchFamily="18" charset="0"/>
              <a:cs typeface="Times New Roman" panose="02020603050405020304" pitchFamily="18" charset="0"/>
            </a:rPr>
            <a:t>• Visualized asthma severity distribution using a bar chart to understand how often different severity levels, such as 'Mild,’ has </a:t>
          </a:r>
          <a:r>
            <a:rPr lang="en-US" dirty="0" err="1">
              <a:latin typeface="Times New Roman" panose="02020603050405020304" pitchFamily="18" charset="0"/>
              <a:cs typeface="Times New Roman" panose="02020603050405020304" pitchFamily="18" charset="0"/>
            </a:rPr>
            <a:t>occured</a:t>
          </a:r>
          <a:r>
            <a:rPr lang="en-US" dirty="0">
              <a:latin typeface="Times New Roman" panose="02020603050405020304" pitchFamily="18" charset="0"/>
              <a:cs typeface="Times New Roman" panose="02020603050405020304" pitchFamily="18" charset="0"/>
            </a:rPr>
            <a:t>.</a:t>
          </a:r>
        </a:p>
      </dgm:t>
    </dgm:pt>
    <dgm:pt modelId="{E5557DCF-C661-49D9-8D53-29763B26C927}" type="parTrans" cxnId="{BA66BFA6-9A7C-4934-9330-EF221F3E3164}">
      <dgm:prSet/>
      <dgm:spPr/>
      <dgm:t>
        <a:bodyPr/>
        <a:lstStyle/>
        <a:p>
          <a:endParaRPr lang="en-US"/>
        </a:p>
      </dgm:t>
    </dgm:pt>
    <dgm:pt modelId="{13813E37-D8B8-4A2E-8263-FB8E273AC6C0}" type="sibTrans" cxnId="{BA66BFA6-9A7C-4934-9330-EF221F3E3164}">
      <dgm:prSet/>
      <dgm:spPr/>
      <dgm:t>
        <a:bodyPr/>
        <a:lstStyle/>
        <a:p>
          <a:endParaRPr lang="en-US"/>
        </a:p>
      </dgm:t>
    </dgm:pt>
    <dgm:pt modelId="{79E2EE4C-B055-4992-B972-4A51AA356A95}">
      <dgm:prSet/>
      <dgm:spPr/>
      <dgm:t>
        <a:bodyPr/>
        <a:lstStyle/>
        <a:p>
          <a:pPr>
            <a:lnSpc>
              <a:spcPct val="100000"/>
            </a:lnSpc>
          </a:pPr>
          <a:r>
            <a:rPr lang="en-US">
              <a:latin typeface="Times New Roman" panose="02020603050405020304" pitchFamily="18" charset="0"/>
              <a:cs typeface="Times New Roman" panose="02020603050405020304" pitchFamily="18" charset="0"/>
            </a:rPr>
            <a:t>•Used a heatmap to show correlations between variables like age, gender, and asthma severity, helping spot relationships between the factors.</a:t>
          </a:r>
        </a:p>
      </dgm:t>
    </dgm:pt>
    <dgm:pt modelId="{14EABC65-F9C7-44E0-B0B8-DB1F9D37046E}" type="parTrans" cxnId="{24C0ED12-8F0B-42A0-B281-BBC9B54120C8}">
      <dgm:prSet/>
      <dgm:spPr/>
      <dgm:t>
        <a:bodyPr/>
        <a:lstStyle/>
        <a:p>
          <a:endParaRPr lang="en-US"/>
        </a:p>
      </dgm:t>
    </dgm:pt>
    <dgm:pt modelId="{3394C94F-E18F-48BA-B047-28D13F163F2F}" type="sibTrans" cxnId="{24C0ED12-8F0B-42A0-B281-BBC9B54120C8}">
      <dgm:prSet/>
      <dgm:spPr/>
      <dgm:t>
        <a:bodyPr/>
        <a:lstStyle/>
        <a:p>
          <a:endParaRPr lang="en-US"/>
        </a:p>
      </dgm:t>
    </dgm:pt>
    <dgm:pt modelId="{739A0E9F-C493-459F-9A83-18B9B738190F}" type="pres">
      <dgm:prSet presAssocID="{1E6A77F6-53AF-4C7A-8992-7EC9512A14B7}" presName="root" presStyleCnt="0">
        <dgm:presLayoutVars>
          <dgm:dir/>
          <dgm:resizeHandles val="exact"/>
        </dgm:presLayoutVars>
      </dgm:prSet>
      <dgm:spPr/>
    </dgm:pt>
    <dgm:pt modelId="{B5832A37-9080-4874-927C-062BD894C96F}" type="pres">
      <dgm:prSet presAssocID="{C06BECD8-4479-4272-AE47-F2DD191C5B81}" presName="compNode" presStyleCnt="0"/>
      <dgm:spPr/>
    </dgm:pt>
    <dgm:pt modelId="{84855B8B-8FAE-4799-923E-3A8BB62B785E}" type="pres">
      <dgm:prSet presAssocID="{C06BECD8-4479-4272-AE47-F2DD191C5B81}" presName="bgRect" presStyleLbl="bgShp" presStyleIdx="0" presStyleCnt="2"/>
      <dgm:spPr/>
    </dgm:pt>
    <dgm:pt modelId="{D4BFCECE-3881-4EFC-B313-0EDFAB570ACF}" type="pres">
      <dgm:prSet presAssocID="{C06BECD8-4479-4272-AE47-F2DD191C5B8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spital"/>
        </a:ext>
      </dgm:extLst>
    </dgm:pt>
    <dgm:pt modelId="{4DA2E7CD-33C3-4F3D-9817-2ECFF2734A84}" type="pres">
      <dgm:prSet presAssocID="{C06BECD8-4479-4272-AE47-F2DD191C5B81}" presName="spaceRect" presStyleCnt="0"/>
      <dgm:spPr/>
    </dgm:pt>
    <dgm:pt modelId="{D489E259-52D4-499E-9A62-7E8153DEE0B7}" type="pres">
      <dgm:prSet presAssocID="{C06BECD8-4479-4272-AE47-F2DD191C5B81}" presName="parTx" presStyleLbl="revTx" presStyleIdx="0" presStyleCnt="2">
        <dgm:presLayoutVars>
          <dgm:chMax val="0"/>
          <dgm:chPref val="0"/>
        </dgm:presLayoutVars>
      </dgm:prSet>
      <dgm:spPr/>
    </dgm:pt>
    <dgm:pt modelId="{AC1CFC71-0257-4ED6-9B9F-B4E7C3573B2D}" type="pres">
      <dgm:prSet presAssocID="{13813E37-D8B8-4A2E-8263-FB8E273AC6C0}" presName="sibTrans" presStyleCnt="0"/>
      <dgm:spPr/>
    </dgm:pt>
    <dgm:pt modelId="{002540D1-0D01-4777-95E7-5A0CD54E18F7}" type="pres">
      <dgm:prSet presAssocID="{79E2EE4C-B055-4992-B972-4A51AA356A95}" presName="compNode" presStyleCnt="0"/>
      <dgm:spPr/>
    </dgm:pt>
    <dgm:pt modelId="{C49A4752-B8B9-4C8D-AB0C-E316F9B3263C}" type="pres">
      <dgm:prSet presAssocID="{79E2EE4C-B055-4992-B972-4A51AA356A95}" presName="bgRect" presStyleLbl="bgShp" presStyleIdx="1" presStyleCnt="2"/>
      <dgm:spPr/>
    </dgm:pt>
    <dgm:pt modelId="{4DC22340-B713-4BF9-AA2F-BE7549538521}" type="pres">
      <dgm:prSet presAssocID="{79E2EE4C-B055-4992-B972-4A51AA356A9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ethoscope"/>
        </a:ext>
      </dgm:extLst>
    </dgm:pt>
    <dgm:pt modelId="{33B40590-FA28-4DE0-8BD7-0BC3646FBAC8}" type="pres">
      <dgm:prSet presAssocID="{79E2EE4C-B055-4992-B972-4A51AA356A95}" presName="spaceRect" presStyleCnt="0"/>
      <dgm:spPr/>
    </dgm:pt>
    <dgm:pt modelId="{47CDCDC4-E21E-4620-98FB-A04D0B2B6B74}" type="pres">
      <dgm:prSet presAssocID="{79E2EE4C-B055-4992-B972-4A51AA356A95}" presName="parTx" presStyleLbl="revTx" presStyleIdx="1" presStyleCnt="2">
        <dgm:presLayoutVars>
          <dgm:chMax val="0"/>
          <dgm:chPref val="0"/>
        </dgm:presLayoutVars>
      </dgm:prSet>
      <dgm:spPr/>
    </dgm:pt>
  </dgm:ptLst>
  <dgm:cxnLst>
    <dgm:cxn modelId="{24C0ED12-8F0B-42A0-B281-BBC9B54120C8}" srcId="{1E6A77F6-53AF-4C7A-8992-7EC9512A14B7}" destId="{79E2EE4C-B055-4992-B972-4A51AA356A95}" srcOrd="1" destOrd="0" parTransId="{14EABC65-F9C7-44E0-B0B8-DB1F9D37046E}" sibTransId="{3394C94F-E18F-48BA-B047-28D13F163F2F}"/>
    <dgm:cxn modelId="{4F001A83-9610-4DE3-A490-81D7BCDDFB8E}" type="presOf" srcId="{C06BECD8-4479-4272-AE47-F2DD191C5B81}" destId="{D489E259-52D4-499E-9A62-7E8153DEE0B7}" srcOrd="0" destOrd="0" presId="urn:microsoft.com/office/officeart/2018/2/layout/IconVerticalSolidList"/>
    <dgm:cxn modelId="{AE5E7D85-7259-4B44-B5ED-45EB1A019848}" type="presOf" srcId="{79E2EE4C-B055-4992-B972-4A51AA356A95}" destId="{47CDCDC4-E21E-4620-98FB-A04D0B2B6B74}" srcOrd="0" destOrd="0" presId="urn:microsoft.com/office/officeart/2018/2/layout/IconVerticalSolidList"/>
    <dgm:cxn modelId="{FBE26696-A681-4995-9570-6D592B6EDB41}" type="presOf" srcId="{1E6A77F6-53AF-4C7A-8992-7EC9512A14B7}" destId="{739A0E9F-C493-459F-9A83-18B9B738190F}" srcOrd="0" destOrd="0" presId="urn:microsoft.com/office/officeart/2018/2/layout/IconVerticalSolidList"/>
    <dgm:cxn modelId="{BA66BFA6-9A7C-4934-9330-EF221F3E3164}" srcId="{1E6A77F6-53AF-4C7A-8992-7EC9512A14B7}" destId="{C06BECD8-4479-4272-AE47-F2DD191C5B81}" srcOrd="0" destOrd="0" parTransId="{E5557DCF-C661-49D9-8D53-29763B26C927}" sibTransId="{13813E37-D8B8-4A2E-8263-FB8E273AC6C0}"/>
    <dgm:cxn modelId="{AF86AB15-FF44-4BA6-BDC1-2E4E2A6EA4AA}" type="presParOf" srcId="{739A0E9F-C493-459F-9A83-18B9B738190F}" destId="{B5832A37-9080-4874-927C-062BD894C96F}" srcOrd="0" destOrd="0" presId="urn:microsoft.com/office/officeart/2018/2/layout/IconVerticalSolidList"/>
    <dgm:cxn modelId="{46EF0275-4944-493A-82B9-316E51EB781D}" type="presParOf" srcId="{B5832A37-9080-4874-927C-062BD894C96F}" destId="{84855B8B-8FAE-4799-923E-3A8BB62B785E}" srcOrd="0" destOrd="0" presId="urn:microsoft.com/office/officeart/2018/2/layout/IconVerticalSolidList"/>
    <dgm:cxn modelId="{639E1221-3822-47EE-B1ED-436B3A3F86DF}" type="presParOf" srcId="{B5832A37-9080-4874-927C-062BD894C96F}" destId="{D4BFCECE-3881-4EFC-B313-0EDFAB570ACF}" srcOrd="1" destOrd="0" presId="urn:microsoft.com/office/officeart/2018/2/layout/IconVerticalSolidList"/>
    <dgm:cxn modelId="{D805BFDC-35A8-4B17-9C2C-FF6E148EBCD5}" type="presParOf" srcId="{B5832A37-9080-4874-927C-062BD894C96F}" destId="{4DA2E7CD-33C3-4F3D-9817-2ECFF2734A84}" srcOrd="2" destOrd="0" presId="urn:microsoft.com/office/officeart/2018/2/layout/IconVerticalSolidList"/>
    <dgm:cxn modelId="{C87E43AB-7859-4981-84C3-A9FE732C1B4A}" type="presParOf" srcId="{B5832A37-9080-4874-927C-062BD894C96F}" destId="{D489E259-52D4-499E-9A62-7E8153DEE0B7}" srcOrd="3" destOrd="0" presId="urn:microsoft.com/office/officeart/2018/2/layout/IconVerticalSolidList"/>
    <dgm:cxn modelId="{C958A58F-E7BD-40E9-B47B-6D8980F232C1}" type="presParOf" srcId="{739A0E9F-C493-459F-9A83-18B9B738190F}" destId="{AC1CFC71-0257-4ED6-9B9F-B4E7C3573B2D}" srcOrd="1" destOrd="0" presId="urn:microsoft.com/office/officeart/2018/2/layout/IconVerticalSolidList"/>
    <dgm:cxn modelId="{BE06391E-5297-4C12-AFF6-B9A0C001F943}" type="presParOf" srcId="{739A0E9F-C493-459F-9A83-18B9B738190F}" destId="{002540D1-0D01-4777-95E7-5A0CD54E18F7}" srcOrd="2" destOrd="0" presId="urn:microsoft.com/office/officeart/2018/2/layout/IconVerticalSolidList"/>
    <dgm:cxn modelId="{923FB01B-A335-48D1-841C-96B8BCDFC7ED}" type="presParOf" srcId="{002540D1-0D01-4777-95E7-5A0CD54E18F7}" destId="{C49A4752-B8B9-4C8D-AB0C-E316F9B3263C}" srcOrd="0" destOrd="0" presId="urn:microsoft.com/office/officeart/2018/2/layout/IconVerticalSolidList"/>
    <dgm:cxn modelId="{C5A19454-44D4-4B7B-805F-3F028AD03B71}" type="presParOf" srcId="{002540D1-0D01-4777-95E7-5A0CD54E18F7}" destId="{4DC22340-B713-4BF9-AA2F-BE7549538521}" srcOrd="1" destOrd="0" presId="urn:microsoft.com/office/officeart/2018/2/layout/IconVerticalSolidList"/>
    <dgm:cxn modelId="{065C0127-2A41-4B83-A525-29EB94690EF3}" type="presParOf" srcId="{002540D1-0D01-4777-95E7-5A0CD54E18F7}" destId="{33B40590-FA28-4DE0-8BD7-0BC3646FBAC8}" srcOrd="2" destOrd="0" presId="urn:microsoft.com/office/officeart/2018/2/layout/IconVerticalSolidList"/>
    <dgm:cxn modelId="{E78CBE09-2D07-480F-A8C6-04579EC58DF4}" type="presParOf" srcId="{002540D1-0D01-4777-95E7-5A0CD54E18F7}" destId="{47CDCDC4-E21E-4620-98FB-A04D0B2B6B7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B84E71-1C11-40FB-8DB6-2DE2EFC94632}"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9A8A4451-6580-44D6-89B6-2004D4434F53}">
      <dgm:prSet/>
      <dgm:spPr/>
      <dgm:t>
        <a:bodyPr/>
        <a:lstStyle/>
        <a:p>
          <a:pPr>
            <a:lnSpc>
              <a:spcPct val="100000"/>
            </a:lnSpc>
          </a:pPr>
          <a:r>
            <a:rPr lang="en-US" dirty="0">
              <a:latin typeface="Times New Roman" panose="02020603050405020304" pitchFamily="18" charset="0"/>
              <a:cs typeface="Times New Roman" panose="02020603050405020304" pitchFamily="18" charset="0"/>
            </a:rPr>
            <a:t>The Random Forest model is initialized and trained using the </a:t>
          </a:r>
          <a:r>
            <a:rPr lang="en-US" dirty="0" err="1">
              <a:latin typeface="Times New Roman" panose="02020603050405020304" pitchFamily="18" charset="0"/>
              <a:cs typeface="Times New Roman" panose="02020603050405020304" pitchFamily="18" charset="0"/>
            </a:rPr>
            <a:t>X_train</a:t>
          </a:r>
          <a:r>
            <a:rPr lang="en-US" dirty="0">
              <a:latin typeface="Times New Roman" panose="02020603050405020304" pitchFamily="18" charset="0"/>
              <a:cs typeface="Times New Roman" panose="02020603050405020304" pitchFamily="18" charset="0"/>
            </a:rPr>
            <a:t> dataset, which contains the features, and </a:t>
          </a:r>
          <a:r>
            <a:rPr lang="en-US" dirty="0" err="1">
              <a:latin typeface="Times New Roman" panose="02020603050405020304" pitchFamily="18" charset="0"/>
              <a:cs typeface="Times New Roman" panose="02020603050405020304" pitchFamily="18" charset="0"/>
            </a:rPr>
            <a:t>y_train</a:t>
          </a:r>
          <a:r>
            <a:rPr lang="en-US" dirty="0">
              <a:latin typeface="Times New Roman" panose="02020603050405020304" pitchFamily="18" charset="0"/>
              <a:cs typeface="Times New Roman" panose="02020603050405020304" pitchFamily="18" charset="0"/>
            </a:rPr>
            <a:t>, </a:t>
          </a:r>
        </a:p>
      </dgm:t>
    </dgm:pt>
    <dgm:pt modelId="{C634BF5B-3C6A-448B-890C-3EE1373B7D9A}" type="parTrans" cxnId="{792BD6C3-DCC1-4876-9ED5-1535EAB57414}">
      <dgm:prSet/>
      <dgm:spPr/>
      <dgm:t>
        <a:bodyPr/>
        <a:lstStyle/>
        <a:p>
          <a:endParaRPr lang="en-US"/>
        </a:p>
      </dgm:t>
    </dgm:pt>
    <dgm:pt modelId="{AF22B43A-70A1-4269-BEEB-436EA1B90A32}" type="sibTrans" cxnId="{792BD6C3-DCC1-4876-9ED5-1535EAB57414}">
      <dgm:prSet/>
      <dgm:spPr/>
      <dgm:t>
        <a:bodyPr/>
        <a:lstStyle/>
        <a:p>
          <a:endParaRPr lang="en-US"/>
        </a:p>
      </dgm:t>
    </dgm:pt>
    <dgm:pt modelId="{512A1ECC-CE96-44B4-A3BE-8BC079F885FE}">
      <dgm:prSet/>
      <dgm:spPr/>
      <dgm:t>
        <a:bodyPr/>
        <a:lstStyle/>
        <a:p>
          <a:pPr>
            <a:lnSpc>
              <a:spcPct val="100000"/>
            </a:lnSpc>
          </a:pPr>
          <a:r>
            <a:rPr lang="en-US" dirty="0">
              <a:latin typeface="Times New Roman" panose="02020603050405020304" pitchFamily="18" charset="0"/>
              <a:cs typeface="Times New Roman" panose="02020603050405020304" pitchFamily="18" charset="0"/>
            </a:rPr>
            <a:t>After training, the model uses the </a:t>
          </a:r>
          <a:r>
            <a:rPr lang="en-US" dirty="0" err="1">
              <a:latin typeface="Times New Roman" panose="02020603050405020304" pitchFamily="18" charset="0"/>
              <a:cs typeface="Times New Roman" panose="02020603050405020304" pitchFamily="18" charset="0"/>
            </a:rPr>
            <a:t>X_test</a:t>
          </a:r>
          <a:r>
            <a:rPr lang="en-US" dirty="0">
              <a:latin typeface="Times New Roman" panose="02020603050405020304" pitchFamily="18" charset="0"/>
              <a:cs typeface="Times New Roman" panose="02020603050405020304" pitchFamily="18" charset="0"/>
            </a:rPr>
            <a:t> dataset to predict outcomes.</a:t>
          </a:r>
        </a:p>
      </dgm:t>
    </dgm:pt>
    <dgm:pt modelId="{4A833F79-5564-4360-ACFC-E6559CA26DAE}" type="parTrans" cxnId="{0478FC93-C931-450D-A572-B2703DA779C3}">
      <dgm:prSet/>
      <dgm:spPr/>
      <dgm:t>
        <a:bodyPr/>
        <a:lstStyle/>
        <a:p>
          <a:endParaRPr lang="en-US"/>
        </a:p>
      </dgm:t>
    </dgm:pt>
    <dgm:pt modelId="{2F0525C3-7D16-433D-A204-0CB4B1BA44FA}" type="sibTrans" cxnId="{0478FC93-C931-450D-A572-B2703DA779C3}">
      <dgm:prSet/>
      <dgm:spPr/>
      <dgm:t>
        <a:bodyPr/>
        <a:lstStyle/>
        <a:p>
          <a:endParaRPr lang="en-US"/>
        </a:p>
      </dgm:t>
    </dgm:pt>
    <dgm:pt modelId="{B3BDCD1F-B0FA-4BE4-8DF4-8879AAF1C54D}">
      <dgm:prSet/>
      <dgm:spPr/>
      <dgm:t>
        <a:bodyPr/>
        <a:lstStyle/>
        <a:p>
          <a:pPr>
            <a:lnSpc>
              <a:spcPct val="100000"/>
            </a:lnSpc>
          </a:pPr>
          <a:r>
            <a:rPr lang="en-US" b="1" dirty="0">
              <a:latin typeface="Times New Roman" panose="02020603050405020304" pitchFamily="18" charset="0"/>
              <a:cs typeface="Times New Roman" panose="02020603050405020304" pitchFamily="18" charset="0"/>
            </a:rPr>
            <a:t>Evaluation: </a:t>
          </a:r>
          <a:r>
            <a:rPr lang="en-US" dirty="0">
              <a:latin typeface="Times New Roman" panose="02020603050405020304" pitchFamily="18" charset="0"/>
              <a:cs typeface="Times New Roman" panose="02020603050405020304" pitchFamily="18" charset="0"/>
            </a:rPr>
            <a:t>The accuracy of these predictions is assessed using the </a:t>
          </a:r>
          <a:r>
            <a:rPr lang="en-US" dirty="0" err="1">
              <a:latin typeface="Times New Roman" panose="02020603050405020304" pitchFamily="18" charset="0"/>
              <a:cs typeface="Times New Roman" panose="02020603050405020304" pitchFamily="18" charset="0"/>
            </a:rPr>
            <a:t>accuracy_score</a:t>
          </a:r>
          <a:r>
            <a:rPr lang="en-US" dirty="0">
              <a:latin typeface="Times New Roman" panose="02020603050405020304" pitchFamily="18" charset="0"/>
              <a:cs typeface="Times New Roman" panose="02020603050405020304" pitchFamily="18" charset="0"/>
            </a:rPr>
            <a:t>() function. Additionally, the model's detailed performance is analyzed through a confusion matrix and a classification report, which provide metrics like precision, recall, and F1-score.</a:t>
          </a:r>
        </a:p>
      </dgm:t>
    </dgm:pt>
    <dgm:pt modelId="{346BFB04-3DBB-42C5-8D05-E3655D0A0214}" type="parTrans" cxnId="{331970BF-3680-4136-ACE1-F34B554E8026}">
      <dgm:prSet/>
      <dgm:spPr/>
      <dgm:t>
        <a:bodyPr/>
        <a:lstStyle/>
        <a:p>
          <a:endParaRPr lang="en-US"/>
        </a:p>
      </dgm:t>
    </dgm:pt>
    <dgm:pt modelId="{5F1F5F74-BFC9-46ED-BD35-461F58D0AF89}" type="sibTrans" cxnId="{331970BF-3680-4136-ACE1-F34B554E8026}">
      <dgm:prSet/>
      <dgm:spPr/>
      <dgm:t>
        <a:bodyPr/>
        <a:lstStyle/>
        <a:p>
          <a:endParaRPr lang="en-US"/>
        </a:p>
      </dgm:t>
    </dgm:pt>
    <dgm:pt modelId="{0EE58C5F-09FE-46F7-93ED-EA14CE61B7A9}" type="pres">
      <dgm:prSet presAssocID="{BFB84E71-1C11-40FB-8DB6-2DE2EFC94632}" presName="root" presStyleCnt="0">
        <dgm:presLayoutVars>
          <dgm:dir/>
          <dgm:resizeHandles val="exact"/>
        </dgm:presLayoutVars>
      </dgm:prSet>
      <dgm:spPr/>
    </dgm:pt>
    <dgm:pt modelId="{47938E83-83C6-4F30-AD28-2D531A6216F9}" type="pres">
      <dgm:prSet presAssocID="{9A8A4451-6580-44D6-89B6-2004D4434F53}" presName="compNode" presStyleCnt="0"/>
      <dgm:spPr/>
    </dgm:pt>
    <dgm:pt modelId="{F09FEBF1-5D0D-4209-84EF-975A302D2CB8}" type="pres">
      <dgm:prSet presAssocID="{9A8A4451-6580-44D6-89B6-2004D4434F53}" presName="bgRect" presStyleLbl="bgShp" presStyleIdx="0" presStyleCnt="3"/>
      <dgm:spPr/>
    </dgm:pt>
    <dgm:pt modelId="{65CC1BC0-61D9-4520-9B0A-253AC53E6647}" type="pres">
      <dgm:prSet presAssocID="{9A8A4451-6580-44D6-89B6-2004D4434F5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A9A85DBA-3993-427F-A43F-1DC6FD4C7C23}" type="pres">
      <dgm:prSet presAssocID="{9A8A4451-6580-44D6-89B6-2004D4434F53}" presName="spaceRect" presStyleCnt="0"/>
      <dgm:spPr/>
    </dgm:pt>
    <dgm:pt modelId="{637ACEC0-B516-4A0E-A07D-EF7862982F05}" type="pres">
      <dgm:prSet presAssocID="{9A8A4451-6580-44D6-89B6-2004D4434F53}" presName="parTx" presStyleLbl="revTx" presStyleIdx="0" presStyleCnt="3">
        <dgm:presLayoutVars>
          <dgm:chMax val="0"/>
          <dgm:chPref val="0"/>
        </dgm:presLayoutVars>
      </dgm:prSet>
      <dgm:spPr/>
    </dgm:pt>
    <dgm:pt modelId="{FBA4EA29-4601-4D91-A435-190E42413311}" type="pres">
      <dgm:prSet presAssocID="{AF22B43A-70A1-4269-BEEB-436EA1B90A32}" presName="sibTrans" presStyleCnt="0"/>
      <dgm:spPr/>
    </dgm:pt>
    <dgm:pt modelId="{F2DC6AB9-1C0A-4B68-A8D0-4249E885414D}" type="pres">
      <dgm:prSet presAssocID="{512A1ECC-CE96-44B4-A3BE-8BC079F885FE}" presName="compNode" presStyleCnt="0"/>
      <dgm:spPr/>
    </dgm:pt>
    <dgm:pt modelId="{38F0E406-5DF0-4317-A0F2-95C89E28A845}" type="pres">
      <dgm:prSet presAssocID="{512A1ECC-CE96-44B4-A3BE-8BC079F885FE}" presName="bgRect" presStyleLbl="bgShp" presStyleIdx="1" presStyleCnt="3"/>
      <dgm:spPr/>
    </dgm:pt>
    <dgm:pt modelId="{936FB271-E1B4-4092-A83F-721847A9B09C}" type="pres">
      <dgm:prSet presAssocID="{512A1ECC-CE96-44B4-A3BE-8BC079F885F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9AC28EF9-A4FB-4E40-B541-0DBD912A1D09}" type="pres">
      <dgm:prSet presAssocID="{512A1ECC-CE96-44B4-A3BE-8BC079F885FE}" presName="spaceRect" presStyleCnt="0"/>
      <dgm:spPr/>
    </dgm:pt>
    <dgm:pt modelId="{95AEC768-BACE-4D32-BF87-5D87EF1AD507}" type="pres">
      <dgm:prSet presAssocID="{512A1ECC-CE96-44B4-A3BE-8BC079F885FE}" presName="parTx" presStyleLbl="revTx" presStyleIdx="1" presStyleCnt="3">
        <dgm:presLayoutVars>
          <dgm:chMax val="0"/>
          <dgm:chPref val="0"/>
        </dgm:presLayoutVars>
      </dgm:prSet>
      <dgm:spPr/>
    </dgm:pt>
    <dgm:pt modelId="{89155D18-FC41-4830-BF57-91708C17874D}" type="pres">
      <dgm:prSet presAssocID="{2F0525C3-7D16-433D-A204-0CB4B1BA44FA}" presName="sibTrans" presStyleCnt="0"/>
      <dgm:spPr/>
    </dgm:pt>
    <dgm:pt modelId="{C7A8C369-EEFE-4E5B-86D1-1DBB3FECFE43}" type="pres">
      <dgm:prSet presAssocID="{B3BDCD1F-B0FA-4BE4-8DF4-8879AAF1C54D}" presName="compNode" presStyleCnt="0"/>
      <dgm:spPr/>
    </dgm:pt>
    <dgm:pt modelId="{87648561-93EF-4C22-AA22-0F4001CC9783}" type="pres">
      <dgm:prSet presAssocID="{B3BDCD1F-B0FA-4BE4-8DF4-8879AAF1C54D}" presName="bgRect" presStyleLbl="bgShp" presStyleIdx="2" presStyleCnt="3"/>
      <dgm:spPr/>
    </dgm:pt>
    <dgm:pt modelId="{E09AEEC4-0C7A-4669-9555-AC9A8A7C1A8D}" type="pres">
      <dgm:prSet presAssocID="{B3BDCD1F-B0FA-4BE4-8DF4-8879AAF1C54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68411700-C908-4BEC-9F5C-4AFF4AC8ABB5}" type="pres">
      <dgm:prSet presAssocID="{B3BDCD1F-B0FA-4BE4-8DF4-8879AAF1C54D}" presName="spaceRect" presStyleCnt="0"/>
      <dgm:spPr/>
    </dgm:pt>
    <dgm:pt modelId="{DF72490E-E9B7-45B2-866A-4DFF67007ED7}" type="pres">
      <dgm:prSet presAssocID="{B3BDCD1F-B0FA-4BE4-8DF4-8879AAF1C54D}" presName="parTx" presStyleLbl="revTx" presStyleIdx="2" presStyleCnt="3">
        <dgm:presLayoutVars>
          <dgm:chMax val="0"/>
          <dgm:chPref val="0"/>
        </dgm:presLayoutVars>
      </dgm:prSet>
      <dgm:spPr/>
    </dgm:pt>
  </dgm:ptLst>
  <dgm:cxnLst>
    <dgm:cxn modelId="{55471649-F0A9-4415-83DA-F300D66E24E9}" type="presOf" srcId="{9A8A4451-6580-44D6-89B6-2004D4434F53}" destId="{637ACEC0-B516-4A0E-A07D-EF7862982F05}" srcOrd="0" destOrd="0" presId="urn:microsoft.com/office/officeart/2018/2/layout/IconVerticalSolidList"/>
    <dgm:cxn modelId="{181B9B76-B479-4A91-A012-D8D70415A779}" type="presOf" srcId="{B3BDCD1F-B0FA-4BE4-8DF4-8879AAF1C54D}" destId="{DF72490E-E9B7-45B2-866A-4DFF67007ED7}" srcOrd="0" destOrd="0" presId="urn:microsoft.com/office/officeart/2018/2/layout/IconVerticalSolidList"/>
    <dgm:cxn modelId="{79615784-B2BF-421A-B967-8DBC923B4771}" type="presOf" srcId="{512A1ECC-CE96-44B4-A3BE-8BC079F885FE}" destId="{95AEC768-BACE-4D32-BF87-5D87EF1AD507}" srcOrd="0" destOrd="0" presId="urn:microsoft.com/office/officeart/2018/2/layout/IconVerticalSolidList"/>
    <dgm:cxn modelId="{0478FC93-C931-450D-A572-B2703DA779C3}" srcId="{BFB84E71-1C11-40FB-8DB6-2DE2EFC94632}" destId="{512A1ECC-CE96-44B4-A3BE-8BC079F885FE}" srcOrd="1" destOrd="0" parTransId="{4A833F79-5564-4360-ACFC-E6559CA26DAE}" sibTransId="{2F0525C3-7D16-433D-A204-0CB4B1BA44FA}"/>
    <dgm:cxn modelId="{5331AA9C-D86C-488B-907E-AC1B569117FB}" type="presOf" srcId="{BFB84E71-1C11-40FB-8DB6-2DE2EFC94632}" destId="{0EE58C5F-09FE-46F7-93ED-EA14CE61B7A9}" srcOrd="0" destOrd="0" presId="urn:microsoft.com/office/officeart/2018/2/layout/IconVerticalSolidList"/>
    <dgm:cxn modelId="{331970BF-3680-4136-ACE1-F34B554E8026}" srcId="{BFB84E71-1C11-40FB-8DB6-2DE2EFC94632}" destId="{B3BDCD1F-B0FA-4BE4-8DF4-8879AAF1C54D}" srcOrd="2" destOrd="0" parTransId="{346BFB04-3DBB-42C5-8D05-E3655D0A0214}" sibTransId="{5F1F5F74-BFC9-46ED-BD35-461F58D0AF89}"/>
    <dgm:cxn modelId="{792BD6C3-DCC1-4876-9ED5-1535EAB57414}" srcId="{BFB84E71-1C11-40FB-8DB6-2DE2EFC94632}" destId="{9A8A4451-6580-44D6-89B6-2004D4434F53}" srcOrd="0" destOrd="0" parTransId="{C634BF5B-3C6A-448B-890C-3EE1373B7D9A}" sibTransId="{AF22B43A-70A1-4269-BEEB-436EA1B90A32}"/>
    <dgm:cxn modelId="{C86F2E4E-61A4-4F9F-8EF6-C2B7ACE29D77}" type="presParOf" srcId="{0EE58C5F-09FE-46F7-93ED-EA14CE61B7A9}" destId="{47938E83-83C6-4F30-AD28-2D531A6216F9}" srcOrd="0" destOrd="0" presId="urn:microsoft.com/office/officeart/2018/2/layout/IconVerticalSolidList"/>
    <dgm:cxn modelId="{88EEB663-187E-45EF-B3C3-DB06D57058F6}" type="presParOf" srcId="{47938E83-83C6-4F30-AD28-2D531A6216F9}" destId="{F09FEBF1-5D0D-4209-84EF-975A302D2CB8}" srcOrd="0" destOrd="0" presId="urn:microsoft.com/office/officeart/2018/2/layout/IconVerticalSolidList"/>
    <dgm:cxn modelId="{AEB7D9CA-E4B6-47F1-AE66-765873815B8A}" type="presParOf" srcId="{47938E83-83C6-4F30-AD28-2D531A6216F9}" destId="{65CC1BC0-61D9-4520-9B0A-253AC53E6647}" srcOrd="1" destOrd="0" presId="urn:microsoft.com/office/officeart/2018/2/layout/IconVerticalSolidList"/>
    <dgm:cxn modelId="{EB434C33-3B3E-4414-B38E-EB5E12F555D3}" type="presParOf" srcId="{47938E83-83C6-4F30-AD28-2D531A6216F9}" destId="{A9A85DBA-3993-427F-A43F-1DC6FD4C7C23}" srcOrd="2" destOrd="0" presId="urn:microsoft.com/office/officeart/2018/2/layout/IconVerticalSolidList"/>
    <dgm:cxn modelId="{73318F6A-C08E-41E0-948A-DCF0C7344F77}" type="presParOf" srcId="{47938E83-83C6-4F30-AD28-2D531A6216F9}" destId="{637ACEC0-B516-4A0E-A07D-EF7862982F05}" srcOrd="3" destOrd="0" presId="urn:microsoft.com/office/officeart/2018/2/layout/IconVerticalSolidList"/>
    <dgm:cxn modelId="{31BB5370-9905-419F-B8A9-46B7DD9FEDDC}" type="presParOf" srcId="{0EE58C5F-09FE-46F7-93ED-EA14CE61B7A9}" destId="{FBA4EA29-4601-4D91-A435-190E42413311}" srcOrd="1" destOrd="0" presId="urn:microsoft.com/office/officeart/2018/2/layout/IconVerticalSolidList"/>
    <dgm:cxn modelId="{404E4029-4A82-4533-A37F-B8BC49B571F1}" type="presParOf" srcId="{0EE58C5F-09FE-46F7-93ED-EA14CE61B7A9}" destId="{F2DC6AB9-1C0A-4B68-A8D0-4249E885414D}" srcOrd="2" destOrd="0" presId="urn:microsoft.com/office/officeart/2018/2/layout/IconVerticalSolidList"/>
    <dgm:cxn modelId="{9E9D2169-6F44-4D8F-A265-9E487FE1CF9B}" type="presParOf" srcId="{F2DC6AB9-1C0A-4B68-A8D0-4249E885414D}" destId="{38F0E406-5DF0-4317-A0F2-95C89E28A845}" srcOrd="0" destOrd="0" presId="urn:microsoft.com/office/officeart/2018/2/layout/IconVerticalSolidList"/>
    <dgm:cxn modelId="{7C20563F-FF9A-42E7-8AA8-9DC8A18FEFC8}" type="presParOf" srcId="{F2DC6AB9-1C0A-4B68-A8D0-4249E885414D}" destId="{936FB271-E1B4-4092-A83F-721847A9B09C}" srcOrd="1" destOrd="0" presId="urn:microsoft.com/office/officeart/2018/2/layout/IconVerticalSolidList"/>
    <dgm:cxn modelId="{82B440B6-0977-40F5-A17B-194DE0707D4A}" type="presParOf" srcId="{F2DC6AB9-1C0A-4B68-A8D0-4249E885414D}" destId="{9AC28EF9-A4FB-4E40-B541-0DBD912A1D09}" srcOrd="2" destOrd="0" presId="urn:microsoft.com/office/officeart/2018/2/layout/IconVerticalSolidList"/>
    <dgm:cxn modelId="{6A40BEE7-29DF-463A-BF62-03C8E2B93AA7}" type="presParOf" srcId="{F2DC6AB9-1C0A-4B68-A8D0-4249E885414D}" destId="{95AEC768-BACE-4D32-BF87-5D87EF1AD507}" srcOrd="3" destOrd="0" presId="urn:microsoft.com/office/officeart/2018/2/layout/IconVerticalSolidList"/>
    <dgm:cxn modelId="{DE2AD2E3-B434-4B19-86D2-1FCA7BF0972C}" type="presParOf" srcId="{0EE58C5F-09FE-46F7-93ED-EA14CE61B7A9}" destId="{89155D18-FC41-4830-BF57-91708C17874D}" srcOrd="3" destOrd="0" presId="urn:microsoft.com/office/officeart/2018/2/layout/IconVerticalSolidList"/>
    <dgm:cxn modelId="{F518E9BF-4371-49F6-9D7E-3EFF39AFAE05}" type="presParOf" srcId="{0EE58C5F-09FE-46F7-93ED-EA14CE61B7A9}" destId="{C7A8C369-EEFE-4E5B-86D1-1DBB3FECFE43}" srcOrd="4" destOrd="0" presId="urn:microsoft.com/office/officeart/2018/2/layout/IconVerticalSolidList"/>
    <dgm:cxn modelId="{2CAEE0F0-99D7-4F81-819B-D86151E88388}" type="presParOf" srcId="{C7A8C369-EEFE-4E5B-86D1-1DBB3FECFE43}" destId="{87648561-93EF-4C22-AA22-0F4001CC9783}" srcOrd="0" destOrd="0" presId="urn:microsoft.com/office/officeart/2018/2/layout/IconVerticalSolidList"/>
    <dgm:cxn modelId="{06E5005B-690D-42EB-8484-E25459D0AD59}" type="presParOf" srcId="{C7A8C369-EEFE-4E5B-86D1-1DBB3FECFE43}" destId="{E09AEEC4-0C7A-4669-9555-AC9A8A7C1A8D}" srcOrd="1" destOrd="0" presId="urn:microsoft.com/office/officeart/2018/2/layout/IconVerticalSolidList"/>
    <dgm:cxn modelId="{0C8C2847-C990-4D35-9185-0869C04DEC13}" type="presParOf" srcId="{C7A8C369-EEFE-4E5B-86D1-1DBB3FECFE43}" destId="{68411700-C908-4BEC-9F5C-4AFF4AC8ABB5}" srcOrd="2" destOrd="0" presId="urn:microsoft.com/office/officeart/2018/2/layout/IconVerticalSolidList"/>
    <dgm:cxn modelId="{FB0ED1C5-F9C9-4086-A693-1F3D563E9339}" type="presParOf" srcId="{C7A8C369-EEFE-4E5B-86D1-1DBB3FECFE43}" destId="{DF72490E-E9B7-45B2-866A-4DFF67007ED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7543DF-E57A-48AB-ADC0-F9A4CE3E17B8}">
      <dsp:nvSpPr>
        <dsp:cNvPr id="0" name=""/>
        <dsp:cNvSpPr/>
      </dsp:nvSpPr>
      <dsp:spPr>
        <a:xfrm>
          <a:off x="0" y="0"/>
          <a:ext cx="5458967" cy="99464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A54B3D-E5B5-41B1-AA8D-C860ED8BC7E3}">
      <dsp:nvSpPr>
        <dsp:cNvPr id="0" name=""/>
        <dsp:cNvSpPr/>
      </dsp:nvSpPr>
      <dsp:spPr>
        <a:xfrm>
          <a:off x="300880" y="225988"/>
          <a:ext cx="547589" cy="5470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B55071-E538-466B-8DFA-69D1518F3FEA}">
      <dsp:nvSpPr>
        <dsp:cNvPr id="0" name=""/>
        <dsp:cNvSpPr/>
      </dsp:nvSpPr>
      <dsp:spPr>
        <a:xfrm>
          <a:off x="1149349" y="2193"/>
          <a:ext cx="4291917" cy="102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56" tIns="108556" rIns="108556" bIns="108556"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The first part of code checks if there are any missing values (blank or empty cells) in the dataset.</a:t>
          </a:r>
        </a:p>
      </dsp:txBody>
      <dsp:txXfrm>
        <a:off x="1149349" y="2193"/>
        <a:ext cx="4291917" cy="1025727"/>
      </dsp:txXfrm>
    </dsp:sp>
    <dsp:sp modelId="{2025ACB8-76FB-4B29-881F-92AA0DD9174B}">
      <dsp:nvSpPr>
        <dsp:cNvPr id="0" name=""/>
        <dsp:cNvSpPr/>
      </dsp:nvSpPr>
      <dsp:spPr>
        <a:xfrm>
          <a:off x="0" y="1284352"/>
          <a:ext cx="5458967" cy="99464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66B324-22AC-48D5-96D1-E962A23101B2}">
      <dsp:nvSpPr>
        <dsp:cNvPr id="0" name=""/>
        <dsp:cNvSpPr/>
      </dsp:nvSpPr>
      <dsp:spPr>
        <a:xfrm>
          <a:off x="300880" y="1508147"/>
          <a:ext cx="547589" cy="5470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AEF1C9-147D-45AC-B8D0-2624AA4A4BFC}">
      <dsp:nvSpPr>
        <dsp:cNvPr id="0" name=""/>
        <dsp:cNvSpPr/>
      </dsp:nvSpPr>
      <dsp:spPr>
        <a:xfrm>
          <a:off x="1149349" y="1284352"/>
          <a:ext cx="4291917" cy="102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56" tIns="108556" rIns="108556" bIns="108556"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The second part of the code deals with filling the missing values in the dataset with the mean (average) value of the respective column.</a:t>
          </a:r>
        </a:p>
      </dsp:txBody>
      <dsp:txXfrm>
        <a:off x="1149349" y="1284352"/>
        <a:ext cx="4291917" cy="1025727"/>
      </dsp:txXfrm>
    </dsp:sp>
    <dsp:sp modelId="{D6B2EF8D-7878-46CF-909D-77FA2F3E126F}">
      <dsp:nvSpPr>
        <dsp:cNvPr id="0" name=""/>
        <dsp:cNvSpPr/>
      </dsp:nvSpPr>
      <dsp:spPr>
        <a:xfrm>
          <a:off x="0" y="2566512"/>
          <a:ext cx="5458967" cy="99464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AD9D5F-2B21-44C5-877B-19BA6EE37393}">
      <dsp:nvSpPr>
        <dsp:cNvPr id="0" name=""/>
        <dsp:cNvSpPr/>
      </dsp:nvSpPr>
      <dsp:spPr>
        <a:xfrm>
          <a:off x="301174" y="2790307"/>
          <a:ext cx="547589" cy="5470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BA9946-EAD8-46E6-B6C7-75E253C5E428}">
      <dsp:nvSpPr>
        <dsp:cNvPr id="0" name=""/>
        <dsp:cNvSpPr/>
      </dsp:nvSpPr>
      <dsp:spPr>
        <a:xfrm>
          <a:off x="1149937" y="2566512"/>
          <a:ext cx="4273093" cy="102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56" tIns="108556" rIns="108556" bIns="108556"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The next part of the code converts the categorical variables like colors or types into numerical format because most machine learning algorithms can only work with numerical data. </a:t>
          </a:r>
        </a:p>
      </dsp:txBody>
      <dsp:txXfrm>
        <a:off x="1149937" y="2566512"/>
        <a:ext cx="4273093" cy="10257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855B8B-8FAE-4799-923E-3A8BB62B785E}">
      <dsp:nvSpPr>
        <dsp:cNvPr id="0" name=""/>
        <dsp:cNvSpPr/>
      </dsp:nvSpPr>
      <dsp:spPr>
        <a:xfrm>
          <a:off x="0" y="599528"/>
          <a:ext cx="10927829" cy="11068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BFCECE-3881-4EFC-B313-0EDFAB570ACF}">
      <dsp:nvSpPr>
        <dsp:cNvPr id="0" name=""/>
        <dsp:cNvSpPr/>
      </dsp:nvSpPr>
      <dsp:spPr>
        <a:xfrm>
          <a:off x="334813" y="848563"/>
          <a:ext cx="608751" cy="608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89E259-52D4-499E-9A62-7E8153DEE0B7}">
      <dsp:nvSpPr>
        <dsp:cNvPr id="0" name=""/>
        <dsp:cNvSpPr/>
      </dsp:nvSpPr>
      <dsp:spPr>
        <a:xfrm>
          <a:off x="1278378" y="599528"/>
          <a:ext cx="9649450" cy="1106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39" tIns="117139" rIns="117139" bIns="117139" numCol="1" spcCol="1270" anchor="ctr" anchorCtr="0">
          <a:noAutofit/>
        </a:bodyPr>
        <a:lstStyle/>
        <a:p>
          <a:pPr marL="0" lvl="0" indent="0" algn="l" defTabSz="1111250">
            <a:lnSpc>
              <a:spcPct val="10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 Visualized asthma severity distribution using a bar chart to understand how often different severity levels, such as 'Mild,’ has </a:t>
          </a:r>
          <a:r>
            <a:rPr lang="en-US" sz="2500" kern="1200" dirty="0" err="1">
              <a:latin typeface="Times New Roman" panose="02020603050405020304" pitchFamily="18" charset="0"/>
              <a:cs typeface="Times New Roman" panose="02020603050405020304" pitchFamily="18" charset="0"/>
            </a:rPr>
            <a:t>occured</a:t>
          </a:r>
          <a:r>
            <a:rPr lang="en-US" sz="2500" kern="1200" dirty="0">
              <a:latin typeface="Times New Roman" panose="02020603050405020304" pitchFamily="18" charset="0"/>
              <a:cs typeface="Times New Roman" panose="02020603050405020304" pitchFamily="18" charset="0"/>
            </a:rPr>
            <a:t>.</a:t>
          </a:r>
        </a:p>
      </dsp:txBody>
      <dsp:txXfrm>
        <a:off x="1278378" y="599528"/>
        <a:ext cx="9649450" cy="1106821"/>
      </dsp:txXfrm>
    </dsp:sp>
    <dsp:sp modelId="{C49A4752-B8B9-4C8D-AB0C-E316F9B3263C}">
      <dsp:nvSpPr>
        <dsp:cNvPr id="0" name=""/>
        <dsp:cNvSpPr/>
      </dsp:nvSpPr>
      <dsp:spPr>
        <a:xfrm>
          <a:off x="0" y="1983055"/>
          <a:ext cx="10927829" cy="11068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C22340-B713-4BF9-AA2F-BE7549538521}">
      <dsp:nvSpPr>
        <dsp:cNvPr id="0" name=""/>
        <dsp:cNvSpPr/>
      </dsp:nvSpPr>
      <dsp:spPr>
        <a:xfrm>
          <a:off x="334813" y="2232090"/>
          <a:ext cx="608751" cy="608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CDCDC4-E21E-4620-98FB-A04D0B2B6B74}">
      <dsp:nvSpPr>
        <dsp:cNvPr id="0" name=""/>
        <dsp:cNvSpPr/>
      </dsp:nvSpPr>
      <dsp:spPr>
        <a:xfrm>
          <a:off x="1278378" y="1983055"/>
          <a:ext cx="9649450" cy="1106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39" tIns="117139" rIns="117139" bIns="117139" numCol="1" spcCol="1270" anchor="ctr" anchorCtr="0">
          <a:noAutofit/>
        </a:bodyPr>
        <a:lstStyle/>
        <a:p>
          <a:pPr marL="0" lvl="0" indent="0" algn="l" defTabSz="1111250">
            <a:lnSpc>
              <a:spcPct val="10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•Used a heatmap to show correlations between variables like age, gender, and asthma severity, helping spot relationships between the factors.</a:t>
          </a:r>
        </a:p>
      </dsp:txBody>
      <dsp:txXfrm>
        <a:off x="1278378" y="1983055"/>
        <a:ext cx="9649450" cy="11068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9FEBF1-5D0D-4209-84EF-975A302D2CB8}">
      <dsp:nvSpPr>
        <dsp:cNvPr id="0" name=""/>
        <dsp:cNvSpPr/>
      </dsp:nvSpPr>
      <dsp:spPr>
        <a:xfrm>
          <a:off x="0" y="1998"/>
          <a:ext cx="6251110" cy="102249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CC1BC0-61D9-4520-9B0A-253AC53E6647}">
      <dsp:nvSpPr>
        <dsp:cNvPr id="0" name=""/>
        <dsp:cNvSpPr/>
      </dsp:nvSpPr>
      <dsp:spPr>
        <a:xfrm>
          <a:off x="309303" y="232058"/>
          <a:ext cx="562919" cy="5623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7ACEC0-B516-4A0E-A07D-EF7862982F05}">
      <dsp:nvSpPr>
        <dsp:cNvPr id="0" name=""/>
        <dsp:cNvSpPr/>
      </dsp:nvSpPr>
      <dsp:spPr>
        <a:xfrm>
          <a:off x="1181526" y="1998"/>
          <a:ext cx="4912746" cy="102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319" tIns="108319" rIns="108319" bIns="108319"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The Random Forest model is initialized and trained using the </a:t>
          </a:r>
          <a:r>
            <a:rPr lang="en-US" sz="1400" kern="1200" dirty="0" err="1">
              <a:latin typeface="Times New Roman" panose="02020603050405020304" pitchFamily="18" charset="0"/>
              <a:cs typeface="Times New Roman" panose="02020603050405020304" pitchFamily="18" charset="0"/>
            </a:rPr>
            <a:t>X_train</a:t>
          </a:r>
          <a:r>
            <a:rPr lang="en-US" sz="1400" kern="1200" dirty="0">
              <a:latin typeface="Times New Roman" panose="02020603050405020304" pitchFamily="18" charset="0"/>
              <a:cs typeface="Times New Roman" panose="02020603050405020304" pitchFamily="18" charset="0"/>
            </a:rPr>
            <a:t> dataset, which contains the features, and </a:t>
          </a:r>
          <a:r>
            <a:rPr lang="en-US" sz="1400" kern="1200" dirty="0" err="1">
              <a:latin typeface="Times New Roman" panose="02020603050405020304" pitchFamily="18" charset="0"/>
              <a:cs typeface="Times New Roman" panose="02020603050405020304" pitchFamily="18" charset="0"/>
            </a:rPr>
            <a:t>y_train</a:t>
          </a:r>
          <a:r>
            <a:rPr lang="en-US" sz="1400" kern="1200" dirty="0">
              <a:latin typeface="Times New Roman" panose="02020603050405020304" pitchFamily="18" charset="0"/>
              <a:cs typeface="Times New Roman" panose="02020603050405020304" pitchFamily="18" charset="0"/>
            </a:rPr>
            <a:t>, </a:t>
          </a:r>
        </a:p>
      </dsp:txBody>
      <dsp:txXfrm>
        <a:off x="1181526" y="1998"/>
        <a:ext cx="4912746" cy="1023490"/>
      </dsp:txXfrm>
    </dsp:sp>
    <dsp:sp modelId="{38F0E406-5DF0-4317-A0F2-95C89E28A845}">
      <dsp:nvSpPr>
        <dsp:cNvPr id="0" name=""/>
        <dsp:cNvSpPr/>
      </dsp:nvSpPr>
      <dsp:spPr>
        <a:xfrm>
          <a:off x="0" y="1230186"/>
          <a:ext cx="6251110" cy="102249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6FB271-E1B4-4092-A83F-721847A9B09C}">
      <dsp:nvSpPr>
        <dsp:cNvPr id="0" name=""/>
        <dsp:cNvSpPr/>
      </dsp:nvSpPr>
      <dsp:spPr>
        <a:xfrm>
          <a:off x="309303" y="1460247"/>
          <a:ext cx="562919" cy="5623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AEC768-BACE-4D32-BF87-5D87EF1AD507}">
      <dsp:nvSpPr>
        <dsp:cNvPr id="0" name=""/>
        <dsp:cNvSpPr/>
      </dsp:nvSpPr>
      <dsp:spPr>
        <a:xfrm>
          <a:off x="1181526" y="1230186"/>
          <a:ext cx="4912746" cy="102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319" tIns="108319" rIns="108319" bIns="108319"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After training, the model uses the </a:t>
          </a:r>
          <a:r>
            <a:rPr lang="en-US" sz="1400" kern="1200" dirty="0" err="1">
              <a:latin typeface="Times New Roman" panose="02020603050405020304" pitchFamily="18" charset="0"/>
              <a:cs typeface="Times New Roman" panose="02020603050405020304" pitchFamily="18" charset="0"/>
            </a:rPr>
            <a:t>X_test</a:t>
          </a:r>
          <a:r>
            <a:rPr lang="en-US" sz="1400" kern="1200" dirty="0">
              <a:latin typeface="Times New Roman" panose="02020603050405020304" pitchFamily="18" charset="0"/>
              <a:cs typeface="Times New Roman" panose="02020603050405020304" pitchFamily="18" charset="0"/>
            </a:rPr>
            <a:t> dataset to predict outcomes.</a:t>
          </a:r>
        </a:p>
      </dsp:txBody>
      <dsp:txXfrm>
        <a:off x="1181526" y="1230186"/>
        <a:ext cx="4912746" cy="1023490"/>
      </dsp:txXfrm>
    </dsp:sp>
    <dsp:sp modelId="{87648561-93EF-4C22-AA22-0F4001CC9783}">
      <dsp:nvSpPr>
        <dsp:cNvPr id="0" name=""/>
        <dsp:cNvSpPr/>
      </dsp:nvSpPr>
      <dsp:spPr>
        <a:xfrm>
          <a:off x="0" y="2458375"/>
          <a:ext cx="6251110" cy="102249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9AEEC4-0C7A-4669-9555-AC9A8A7C1A8D}">
      <dsp:nvSpPr>
        <dsp:cNvPr id="0" name=""/>
        <dsp:cNvSpPr/>
      </dsp:nvSpPr>
      <dsp:spPr>
        <a:xfrm>
          <a:off x="309605" y="2688435"/>
          <a:ext cx="562919" cy="5623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72490E-E9B7-45B2-866A-4DFF67007ED7}">
      <dsp:nvSpPr>
        <dsp:cNvPr id="0" name=""/>
        <dsp:cNvSpPr/>
      </dsp:nvSpPr>
      <dsp:spPr>
        <a:xfrm>
          <a:off x="1182131" y="2458375"/>
          <a:ext cx="4912746" cy="102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319" tIns="108319" rIns="108319" bIns="108319" numCol="1" spcCol="1270" anchor="ctr" anchorCtr="0">
          <a:noAutofit/>
        </a:bodyPr>
        <a:lstStyle/>
        <a:p>
          <a:pPr marL="0" lvl="0" indent="0" algn="l" defTabSz="622300">
            <a:lnSpc>
              <a:spcPct val="10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Evaluation: </a:t>
          </a:r>
          <a:r>
            <a:rPr lang="en-US" sz="1400" kern="1200" dirty="0">
              <a:latin typeface="Times New Roman" panose="02020603050405020304" pitchFamily="18" charset="0"/>
              <a:cs typeface="Times New Roman" panose="02020603050405020304" pitchFamily="18" charset="0"/>
            </a:rPr>
            <a:t>The accuracy of these predictions is assessed using the </a:t>
          </a:r>
          <a:r>
            <a:rPr lang="en-US" sz="1400" kern="1200" dirty="0" err="1">
              <a:latin typeface="Times New Roman" panose="02020603050405020304" pitchFamily="18" charset="0"/>
              <a:cs typeface="Times New Roman" panose="02020603050405020304" pitchFamily="18" charset="0"/>
            </a:rPr>
            <a:t>accuracy_score</a:t>
          </a:r>
          <a:r>
            <a:rPr lang="en-US" sz="1400" kern="1200" dirty="0">
              <a:latin typeface="Times New Roman" panose="02020603050405020304" pitchFamily="18" charset="0"/>
              <a:cs typeface="Times New Roman" panose="02020603050405020304" pitchFamily="18" charset="0"/>
            </a:rPr>
            <a:t>() function. Additionally, the model's detailed performance is analyzed through a confusion matrix and a classification report, which provide metrics like precision, recall, and F1-score.</a:t>
          </a:r>
        </a:p>
      </dsp:txBody>
      <dsp:txXfrm>
        <a:off x="1182131" y="2458375"/>
        <a:ext cx="4912746" cy="10234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1E4D9-31AC-4E27-D17A-DBF17B8034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AD21C6-85F8-78DB-C294-A0AB5AFFD9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383650-CB16-5EC0-311B-B8EA59B902A9}"/>
              </a:ext>
            </a:extLst>
          </p:cNvPr>
          <p:cNvSpPr>
            <a:spLocks noGrp="1"/>
          </p:cNvSpPr>
          <p:nvPr>
            <p:ph type="dt" sz="half" idx="10"/>
          </p:nvPr>
        </p:nvSpPr>
        <p:spPr/>
        <p:txBody>
          <a:bodyPr/>
          <a:lstStyle/>
          <a:p>
            <a:fld id="{807D8582-7DC5-4D4B-BA3D-48797BBE4987}" type="datetimeFigureOut">
              <a:rPr lang="en-US" smtClean="0"/>
              <a:t>4/16/2024</a:t>
            </a:fld>
            <a:endParaRPr lang="en-US"/>
          </a:p>
        </p:txBody>
      </p:sp>
      <p:sp>
        <p:nvSpPr>
          <p:cNvPr id="5" name="Footer Placeholder 4">
            <a:extLst>
              <a:ext uri="{FF2B5EF4-FFF2-40B4-BE49-F238E27FC236}">
                <a16:creationId xmlns:a16="http://schemas.microsoft.com/office/drawing/2014/main" id="{ABC3D5FD-C2DE-CD54-C8EC-933FCABFC1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0A2A6-0BC7-694D-E41D-37A0EF488751}"/>
              </a:ext>
            </a:extLst>
          </p:cNvPr>
          <p:cNvSpPr>
            <a:spLocks noGrp="1"/>
          </p:cNvSpPr>
          <p:nvPr>
            <p:ph type="sldNum" sz="quarter" idx="12"/>
          </p:nvPr>
        </p:nvSpPr>
        <p:spPr/>
        <p:txBody>
          <a:bodyPr/>
          <a:lstStyle/>
          <a:p>
            <a:fld id="{A97535CB-5100-C148-882F-E8DE8111629B}" type="slidenum">
              <a:rPr lang="en-US" smtClean="0"/>
              <a:t>‹#›</a:t>
            </a:fld>
            <a:endParaRPr lang="en-US"/>
          </a:p>
        </p:txBody>
      </p:sp>
    </p:spTree>
    <p:extLst>
      <p:ext uri="{BB962C8B-B14F-4D97-AF65-F5344CB8AC3E}">
        <p14:creationId xmlns:p14="http://schemas.microsoft.com/office/powerpoint/2010/main" val="554254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AD39-4D8B-D8C4-F0A1-AE1C4AC8E4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26852C-E725-84B8-FCA4-058B7F94F7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68BDDE-D4CD-9356-955A-5433F537E57D}"/>
              </a:ext>
            </a:extLst>
          </p:cNvPr>
          <p:cNvSpPr>
            <a:spLocks noGrp="1"/>
          </p:cNvSpPr>
          <p:nvPr>
            <p:ph type="dt" sz="half" idx="10"/>
          </p:nvPr>
        </p:nvSpPr>
        <p:spPr/>
        <p:txBody>
          <a:bodyPr/>
          <a:lstStyle/>
          <a:p>
            <a:fld id="{807D8582-7DC5-4D4B-BA3D-48797BBE4987}" type="datetimeFigureOut">
              <a:rPr lang="en-US" smtClean="0"/>
              <a:t>4/16/2024</a:t>
            </a:fld>
            <a:endParaRPr lang="en-US"/>
          </a:p>
        </p:txBody>
      </p:sp>
      <p:sp>
        <p:nvSpPr>
          <p:cNvPr id="5" name="Footer Placeholder 4">
            <a:extLst>
              <a:ext uri="{FF2B5EF4-FFF2-40B4-BE49-F238E27FC236}">
                <a16:creationId xmlns:a16="http://schemas.microsoft.com/office/drawing/2014/main" id="{88E88833-2B17-0590-F7E9-9DD2E4B1F1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FECA24-5506-CD81-EF68-BF9176470434}"/>
              </a:ext>
            </a:extLst>
          </p:cNvPr>
          <p:cNvSpPr>
            <a:spLocks noGrp="1"/>
          </p:cNvSpPr>
          <p:nvPr>
            <p:ph type="sldNum" sz="quarter" idx="12"/>
          </p:nvPr>
        </p:nvSpPr>
        <p:spPr/>
        <p:txBody>
          <a:bodyPr/>
          <a:lstStyle/>
          <a:p>
            <a:fld id="{A97535CB-5100-C148-882F-E8DE8111629B}" type="slidenum">
              <a:rPr lang="en-US" smtClean="0"/>
              <a:t>‹#›</a:t>
            </a:fld>
            <a:endParaRPr lang="en-US"/>
          </a:p>
        </p:txBody>
      </p:sp>
    </p:spTree>
    <p:extLst>
      <p:ext uri="{BB962C8B-B14F-4D97-AF65-F5344CB8AC3E}">
        <p14:creationId xmlns:p14="http://schemas.microsoft.com/office/powerpoint/2010/main" val="120914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EB413F-2A9D-CA34-8315-CBF3CDDAC0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030842-6AD5-74B4-B366-D7A09FAAAF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5784E-5334-D9E7-9B1E-E80EA970D049}"/>
              </a:ext>
            </a:extLst>
          </p:cNvPr>
          <p:cNvSpPr>
            <a:spLocks noGrp="1"/>
          </p:cNvSpPr>
          <p:nvPr>
            <p:ph type="dt" sz="half" idx="10"/>
          </p:nvPr>
        </p:nvSpPr>
        <p:spPr/>
        <p:txBody>
          <a:bodyPr/>
          <a:lstStyle/>
          <a:p>
            <a:fld id="{807D8582-7DC5-4D4B-BA3D-48797BBE4987}" type="datetimeFigureOut">
              <a:rPr lang="en-US" smtClean="0"/>
              <a:t>4/16/2024</a:t>
            </a:fld>
            <a:endParaRPr lang="en-US"/>
          </a:p>
        </p:txBody>
      </p:sp>
      <p:sp>
        <p:nvSpPr>
          <p:cNvPr id="5" name="Footer Placeholder 4">
            <a:extLst>
              <a:ext uri="{FF2B5EF4-FFF2-40B4-BE49-F238E27FC236}">
                <a16:creationId xmlns:a16="http://schemas.microsoft.com/office/drawing/2014/main" id="{1D8EB865-3469-BF89-84DB-6DB6B6AA9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B2573-A549-FAF3-11A3-15078978E44C}"/>
              </a:ext>
            </a:extLst>
          </p:cNvPr>
          <p:cNvSpPr>
            <a:spLocks noGrp="1"/>
          </p:cNvSpPr>
          <p:nvPr>
            <p:ph type="sldNum" sz="quarter" idx="12"/>
          </p:nvPr>
        </p:nvSpPr>
        <p:spPr/>
        <p:txBody>
          <a:bodyPr/>
          <a:lstStyle/>
          <a:p>
            <a:fld id="{A97535CB-5100-C148-882F-E8DE8111629B}" type="slidenum">
              <a:rPr lang="en-US" smtClean="0"/>
              <a:t>‹#›</a:t>
            </a:fld>
            <a:endParaRPr lang="en-US"/>
          </a:p>
        </p:txBody>
      </p:sp>
    </p:spTree>
    <p:extLst>
      <p:ext uri="{BB962C8B-B14F-4D97-AF65-F5344CB8AC3E}">
        <p14:creationId xmlns:p14="http://schemas.microsoft.com/office/powerpoint/2010/main" val="4178648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C9910-B278-145C-5A2E-E1F8AAE423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CA15E5-74C4-7456-722D-EFE5506D88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99DDCE-E3E3-24C3-63D6-3A37D8C8AD95}"/>
              </a:ext>
            </a:extLst>
          </p:cNvPr>
          <p:cNvSpPr>
            <a:spLocks noGrp="1"/>
          </p:cNvSpPr>
          <p:nvPr>
            <p:ph type="dt" sz="half" idx="10"/>
          </p:nvPr>
        </p:nvSpPr>
        <p:spPr/>
        <p:txBody>
          <a:bodyPr/>
          <a:lstStyle/>
          <a:p>
            <a:fld id="{807D8582-7DC5-4D4B-BA3D-48797BBE4987}" type="datetimeFigureOut">
              <a:rPr lang="en-US" smtClean="0"/>
              <a:t>4/16/2024</a:t>
            </a:fld>
            <a:endParaRPr lang="en-US"/>
          </a:p>
        </p:txBody>
      </p:sp>
      <p:sp>
        <p:nvSpPr>
          <p:cNvPr id="5" name="Footer Placeholder 4">
            <a:extLst>
              <a:ext uri="{FF2B5EF4-FFF2-40B4-BE49-F238E27FC236}">
                <a16:creationId xmlns:a16="http://schemas.microsoft.com/office/drawing/2014/main" id="{5BB6ABB1-8B74-2136-A11C-7097A90061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C769F-F706-0C37-BA7D-9E329E46746B}"/>
              </a:ext>
            </a:extLst>
          </p:cNvPr>
          <p:cNvSpPr>
            <a:spLocks noGrp="1"/>
          </p:cNvSpPr>
          <p:nvPr>
            <p:ph type="sldNum" sz="quarter" idx="12"/>
          </p:nvPr>
        </p:nvSpPr>
        <p:spPr/>
        <p:txBody>
          <a:bodyPr/>
          <a:lstStyle/>
          <a:p>
            <a:fld id="{A97535CB-5100-C148-882F-E8DE8111629B}" type="slidenum">
              <a:rPr lang="en-US" smtClean="0"/>
              <a:t>‹#›</a:t>
            </a:fld>
            <a:endParaRPr lang="en-US"/>
          </a:p>
        </p:txBody>
      </p:sp>
    </p:spTree>
    <p:extLst>
      <p:ext uri="{BB962C8B-B14F-4D97-AF65-F5344CB8AC3E}">
        <p14:creationId xmlns:p14="http://schemas.microsoft.com/office/powerpoint/2010/main" val="3140720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75BBC-D095-C813-E3F0-362861FABE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EA9713-076C-3E68-B326-C2D5000827E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8E00E3-658F-9BB9-7543-4DAEFF898DA1}"/>
              </a:ext>
            </a:extLst>
          </p:cNvPr>
          <p:cNvSpPr>
            <a:spLocks noGrp="1"/>
          </p:cNvSpPr>
          <p:nvPr>
            <p:ph type="dt" sz="half" idx="10"/>
          </p:nvPr>
        </p:nvSpPr>
        <p:spPr/>
        <p:txBody>
          <a:bodyPr/>
          <a:lstStyle/>
          <a:p>
            <a:fld id="{807D8582-7DC5-4D4B-BA3D-48797BBE4987}" type="datetimeFigureOut">
              <a:rPr lang="en-US" smtClean="0"/>
              <a:t>4/16/2024</a:t>
            </a:fld>
            <a:endParaRPr lang="en-US"/>
          </a:p>
        </p:txBody>
      </p:sp>
      <p:sp>
        <p:nvSpPr>
          <p:cNvPr id="5" name="Footer Placeholder 4">
            <a:extLst>
              <a:ext uri="{FF2B5EF4-FFF2-40B4-BE49-F238E27FC236}">
                <a16:creationId xmlns:a16="http://schemas.microsoft.com/office/drawing/2014/main" id="{59DC7748-EEB8-C103-233C-2CB5FD8A69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9F085-6157-8383-F927-A978FCBFC134}"/>
              </a:ext>
            </a:extLst>
          </p:cNvPr>
          <p:cNvSpPr>
            <a:spLocks noGrp="1"/>
          </p:cNvSpPr>
          <p:nvPr>
            <p:ph type="sldNum" sz="quarter" idx="12"/>
          </p:nvPr>
        </p:nvSpPr>
        <p:spPr/>
        <p:txBody>
          <a:bodyPr/>
          <a:lstStyle/>
          <a:p>
            <a:fld id="{A97535CB-5100-C148-882F-E8DE8111629B}" type="slidenum">
              <a:rPr lang="en-US" smtClean="0"/>
              <a:t>‹#›</a:t>
            </a:fld>
            <a:endParaRPr lang="en-US"/>
          </a:p>
        </p:txBody>
      </p:sp>
    </p:spTree>
    <p:extLst>
      <p:ext uri="{BB962C8B-B14F-4D97-AF65-F5344CB8AC3E}">
        <p14:creationId xmlns:p14="http://schemas.microsoft.com/office/powerpoint/2010/main" val="3114408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B0BE3-89FC-4D3D-12AF-430807ECED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80280C-2BCD-788F-5998-4DAD118939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7834C9-9664-5C3D-BDC6-E146868081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158D7B-28DD-42E9-EC2F-A01975D28F4B}"/>
              </a:ext>
            </a:extLst>
          </p:cNvPr>
          <p:cNvSpPr>
            <a:spLocks noGrp="1"/>
          </p:cNvSpPr>
          <p:nvPr>
            <p:ph type="dt" sz="half" idx="10"/>
          </p:nvPr>
        </p:nvSpPr>
        <p:spPr/>
        <p:txBody>
          <a:bodyPr/>
          <a:lstStyle/>
          <a:p>
            <a:fld id="{807D8582-7DC5-4D4B-BA3D-48797BBE4987}" type="datetimeFigureOut">
              <a:rPr lang="en-US" smtClean="0"/>
              <a:t>4/16/2024</a:t>
            </a:fld>
            <a:endParaRPr lang="en-US"/>
          </a:p>
        </p:txBody>
      </p:sp>
      <p:sp>
        <p:nvSpPr>
          <p:cNvPr id="6" name="Footer Placeholder 5">
            <a:extLst>
              <a:ext uri="{FF2B5EF4-FFF2-40B4-BE49-F238E27FC236}">
                <a16:creationId xmlns:a16="http://schemas.microsoft.com/office/drawing/2014/main" id="{845475A9-004F-AFA3-F1F6-6DB84A65EC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643063-BC79-BD2B-AF65-8BDCEEA76D0D}"/>
              </a:ext>
            </a:extLst>
          </p:cNvPr>
          <p:cNvSpPr>
            <a:spLocks noGrp="1"/>
          </p:cNvSpPr>
          <p:nvPr>
            <p:ph type="sldNum" sz="quarter" idx="12"/>
          </p:nvPr>
        </p:nvSpPr>
        <p:spPr/>
        <p:txBody>
          <a:bodyPr/>
          <a:lstStyle/>
          <a:p>
            <a:fld id="{A97535CB-5100-C148-882F-E8DE8111629B}" type="slidenum">
              <a:rPr lang="en-US" smtClean="0"/>
              <a:t>‹#›</a:t>
            </a:fld>
            <a:endParaRPr lang="en-US"/>
          </a:p>
        </p:txBody>
      </p:sp>
    </p:spTree>
    <p:extLst>
      <p:ext uri="{BB962C8B-B14F-4D97-AF65-F5344CB8AC3E}">
        <p14:creationId xmlns:p14="http://schemas.microsoft.com/office/powerpoint/2010/main" val="2050984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5CB86-B1C1-B368-95FD-51E0753AD3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6504C5-1A15-D095-7FA9-223EE505C9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5E00BA-9BFA-C4A8-AF67-C861EBEA4A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063149-C7DF-895F-29DE-E90567E2E2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374F37-39E5-0688-482E-DFE28200E0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ED2E8A-B144-C7EF-E4E1-E6F6B27D1602}"/>
              </a:ext>
            </a:extLst>
          </p:cNvPr>
          <p:cNvSpPr>
            <a:spLocks noGrp="1"/>
          </p:cNvSpPr>
          <p:nvPr>
            <p:ph type="dt" sz="half" idx="10"/>
          </p:nvPr>
        </p:nvSpPr>
        <p:spPr/>
        <p:txBody>
          <a:bodyPr/>
          <a:lstStyle/>
          <a:p>
            <a:fld id="{807D8582-7DC5-4D4B-BA3D-48797BBE4987}" type="datetimeFigureOut">
              <a:rPr lang="en-US" smtClean="0"/>
              <a:t>4/16/2024</a:t>
            </a:fld>
            <a:endParaRPr lang="en-US"/>
          </a:p>
        </p:txBody>
      </p:sp>
      <p:sp>
        <p:nvSpPr>
          <p:cNvPr id="8" name="Footer Placeholder 7">
            <a:extLst>
              <a:ext uri="{FF2B5EF4-FFF2-40B4-BE49-F238E27FC236}">
                <a16:creationId xmlns:a16="http://schemas.microsoft.com/office/drawing/2014/main" id="{44AD6D3E-A3B9-CB84-DDAF-40D999A4D3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3921EA-D143-67A2-72B3-085F56918FD3}"/>
              </a:ext>
            </a:extLst>
          </p:cNvPr>
          <p:cNvSpPr>
            <a:spLocks noGrp="1"/>
          </p:cNvSpPr>
          <p:nvPr>
            <p:ph type="sldNum" sz="quarter" idx="12"/>
          </p:nvPr>
        </p:nvSpPr>
        <p:spPr/>
        <p:txBody>
          <a:bodyPr/>
          <a:lstStyle/>
          <a:p>
            <a:fld id="{A97535CB-5100-C148-882F-E8DE8111629B}" type="slidenum">
              <a:rPr lang="en-US" smtClean="0"/>
              <a:t>‹#›</a:t>
            </a:fld>
            <a:endParaRPr lang="en-US"/>
          </a:p>
        </p:txBody>
      </p:sp>
    </p:spTree>
    <p:extLst>
      <p:ext uri="{BB962C8B-B14F-4D97-AF65-F5344CB8AC3E}">
        <p14:creationId xmlns:p14="http://schemas.microsoft.com/office/powerpoint/2010/main" val="663503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4A269-CE91-C48F-C876-A9AA5CD3D0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4C8415-1660-ADAF-D039-3A0C08B93CD1}"/>
              </a:ext>
            </a:extLst>
          </p:cNvPr>
          <p:cNvSpPr>
            <a:spLocks noGrp="1"/>
          </p:cNvSpPr>
          <p:nvPr>
            <p:ph type="dt" sz="half" idx="10"/>
          </p:nvPr>
        </p:nvSpPr>
        <p:spPr/>
        <p:txBody>
          <a:bodyPr/>
          <a:lstStyle/>
          <a:p>
            <a:fld id="{807D8582-7DC5-4D4B-BA3D-48797BBE4987}" type="datetimeFigureOut">
              <a:rPr lang="en-US" smtClean="0"/>
              <a:t>4/16/2024</a:t>
            </a:fld>
            <a:endParaRPr lang="en-US"/>
          </a:p>
        </p:txBody>
      </p:sp>
      <p:sp>
        <p:nvSpPr>
          <p:cNvPr id="4" name="Footer Placeholder 3">
            <a:extLst>
              <a:ext uri="{FF2B5EF4-FFF2-40B4-BE49-F238E27FC236}">
                <a16:creationId xmlns:a16="http://schemas.microsoft.com/office/drawing/2014/main" id="{4746F01D-059D-02FB-B3D7-33C46D4479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594042-F950-7073-17CA-8CF4B511F510}"/>
              </a:ext>
            </a:extLst>
          </p:cNvPr>
          <p:cNvSpPr>
            <a:spLocks noGrp="1"/>
          </p:cNvSpPr>
          <p:nvPr>
            <p:ph type="sldNum" sz="quarter" idx="12"/>
          </p:nvPr>
        </p:nvSpPr>
        <p:spPr/>
        <p:txBody>
          <a:bodyPr/>
          <a:lstStyle/>
          <a:p>
            <a:fld id="{A97535CB-5100-C148-882F-E8DE8111629B}" type="slidenum">
              <a:rPr lang="en-US" smtClean="0"/>
              <a:t>‹#›</a:t>
            </a:fld>
            <a:endParaRPr lang="en-US"/>
          </a:p>
        </p:txBody>
      </p:sp>
    </p:spTree>
    <p:extLst>
      <p:ext uri="{BB962C8B-B14F-4D97-AF65-F5344CB8AC3E}">
        <p14:creationId xmlns:p14="http://schemas.microsoft.com/office/powerpoint/2010/main" val="555458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B604D-010B-A9F1-FB80-F86726BA6C06}"/>
              </a:ext>
            </a:extLst>
          </p:cNvPr>
          <p:cNvSpPr>
            <a:spLocks noGrp="1"/>
          </p:cNvSpPr>
          <p:nvPr>
            <p:ph type="dt" sz="half" idx="10"/>
          </p:nvPr>
        </p:nvSpPr>
        <p:spPr/>
        <p:txBody>
          <a:bodyPr/>
          <a:lstStyle/>
          <a:p>
            <a:fld id="{807D8582-7DC5-4D4B-BA3D-48797BBE4987}" type="datetimeFigureOut">
              <a:rPr lang="en-US" smtClean="0"/>
              <a:t>4/16/2024</a:t>
            </a:fld>
            <a:endParaRPr lang="en-US"/>
          </a:p>
        </p:txBody>
      </p:sp>
      <p:sp>
        <p:nvSpPr>
          <p:cNvPr id="3" name="Footer Placeholder 2">
            <a:extLst>
              <a:ext uri="{FF2B5EF4-FFF2-40B4-BE49-F238E27FC236}">
                <a16:creationId xmlns:a16="http://schemas.microsoft.com/office/drawing/2014/main" id="{388A284E-CA74-B04F-7D01-43024B1D2F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B85AF9-2228-0F40-8ADC-C04C423DC8E5}"/>
              </a:ext>
            </a:extLst>
          </p:cNvPr>
          <p:cNvSpPr>
            <a:spLocks noGrp="1"/>
          </p:cNvSpPr>
          <p:nvPr>
            <p:ph type="sldNum" sz="quarter" idx="12"/>
          </p:nvPr>
        </p:nvSpPr>
        <p:spPr/>
        <p:txBody>
          <a:bodyPr/>
          <a:lstStyle/>
          <a:p>
            <a:fld id="{A97535CB-5100-C148-882F-E8DE8111629B}" type="slidenum">
              <a:rPr lang="en-US" smtClean="0"/>
              <a:t>‹#›</a:t>
            </a:fld>
            <a:endParaRPr lang="en-US"/>
          </a:p>
        </p:txBody>
      </p:sp>
    </p:spTree>
    <p:extLst>
      <p:ext uri="{BB962C8B-B14F-4D97-AF65-F5344CB8AC3E}">
        <p14:creationId xmlns:p14="http://schemas.microsoft.com/office/powerpoint/2010/main" val="812373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DB4A-C5A7-578B-D004-8C339FFDF0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B0C5FE-1EED-F4D8-A2C5-909E05F13B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547817-2769-30C9-36EB-86E68FED61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AAD2F4-E0C0-5E5D-B03A-B18EBCB3698A}"/>
              </a:ext>
            </a:extLst>
          </p:cNvPr>
          <p:cNvSpPr>
            <a:spLocks noGrp="1"/>
          </p:cNvSpPr>
          <p:nvPr>
            <p:ph type="dt" sz="half" idx="10"/>
          </p:nvPr>
        </p:nvSpPr>
        <p:spPr/>
        <p:txBody>
          <a:bodyPr/>
          <a:lstStyle/>
          <a:p>
            <a:fld id="{807D8582-7DC5-4D4B-BA3D-48797BBE4987}" type="datetimeFigureOut">
              <a:rPr lang="en-US" smtClean="0"/>
              <a:t>4/16/2024</a:t>
            </a:fld>
            <a:endParaRPr lang="en-US"/>
          </a:p>
        </p:txBody>
      </p:sp>
      <p:sp>
        <p:nvSpPr>
          <p:cNvPr id="6" name="Footer Placeholder 5">
            <a:extLst>
              <a:ext uri="{FF2B5EF4-FFF2-40B4-BE49-F238E27FC236}">
                <a16:creationId xmlns:a16="http://schemas.microsoft.com/office/drawing/2014/main" id="{DE55CDE9-5930-E271-A2F6-D80A1CA7AF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78B80-CDCC-565B-FA9A-0119CA605E5A}"/>
              </a:ext>
            </a:extLst>
          </p:cNvPr>
          <p:cNvSpPr>
            <a:spLocks noGrp="1"/>
          </p:cNvSpPr>
          <p:nvPr>
            <p:ph type="sldNum" sz="quarter" idx="12"/>
          </p:nvPr>
        </p:nvSpPr>
        <p:spPr/>
        <p:txBody>
          <a:bodyPr/>
          <a:lstStyle/>
          <a:p>
            <a:fld id="{A97535CB-5100-C148-882F-E8DE8111629B}" type="slidenum">
              <a:rPr lang="en-US" smtClean="0"/>
              <a:t>‹#›</a:t>
            </a:fld>
            <a:endParaRPr lang="en-US"/>
          </a:p>
        </p:txBody>
      </p:sp>
    </p:spTree>
    <p:extLst>
      <p:ext uri="{BB962C8B-B14F-4D97-AF65-F5344CB8AC3E}">
        <p14:creationId xmlns:p14="http://schemas.microsoft.com/office/powerpoint/2010/main" val="2640627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F1CC8-3A64-9EFD-F042-667F15F0B9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0488E6-D0AE-8080-EC34-0C852F4EC9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ABAAC8-DCF1-A611-C5BF-2131D4AECE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5984E7-0CCF-3BC7-7F1D-EAF34D3F9A9C}"/>
              </a:ext>
            </a:extLst>
          </p:cNvPr>
          <p:cNvSpPr>
            <a:spLocks noGrp="1"/>
          </p:cNvSpPr>
          <p:nvPr>
            <p:ph type="dt" sz="half" idx="10"/>
          </p:nvPr>
        </p:nvSpPr>
        <p:spPr/>
        <p:txBody>
          <a:bodyPr/>
          <a:lstStyle/>
          <a:p>
            <a:fld id="{807D8582-7DC5-4D4B-BA3D-48797BBE4987}" type="datetimeFigureOut">
              <a:rPr lang="en-US" smtClean="0"/>
              <a:t>4/16/2024</a:t>
            </a:fld>
            <a:endParaRPr lang="en-US"/>
          </a:p>
        </p:txBody>
      </p:sp>
      <p:sp>
        <p:nvSpPr>
          <p:cNvPr id="6" name="Footer Placeholder 5">
            <a:extLst>
              <a:ext uri="{FF2B5EF4-FFF2-40B4-BE49-F238E27FC236}">
                <a16:creationId xmlns:a16="http://schemas.microsoft.com/office/drawing/2014/main" id="{240D7E55-B2B4-5373-9952-B5F33A8289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0F9E9A-4625-0099-24E0-8A0E5A7FF2B0}"/>
              </a:ext>
            </a:extLst>
          </p:cNvPr>
          <p:cNvSpPr>
            <a:spLocks noGrp="1"/>
          </p:cNvSpPr>
          <p:nvPr>
            <p:ph type="sldNum" sz="quarter" idx="12"/>
          </p:nvPr>
        </p:nvSpPr>
        <p:spPr/>
        <p:txBody>
          <a:bodyPr/>
          <a:lstStyle/>
          <a:p>
            <a:fld id="{A97535CB-5100-C148-882F-E8DE8111629B}" type="slidenum">
              <a:rPr lang="en-US" smtClean="0"/>
              <a:t>‹#›</a:t>
            </a:fld>
            <a:endParaRPr lang="en-US"/>
          </a:p>
        </p:txBody>
      </p:sp>
    </p:spTree>
    <p:extLst>
      <p:ext uri="{BB962C8B-B14F-4D97-AF65-F5344CB8AC3E}">
        <p14:creationId xmlns:p14="http://schemas.microsoft.com/office/powerpoint/2010/main" val="107891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A5B322-2DF0-4883-E1A0-8893F38013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660855-5453-7837-CCC4-D9F49445F9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0B7BB3-374A-E9D5-7332-0FDBCD268C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07D8582-7DC5-4D4B-BA3D-48797BBE4987}" type="datetimeFigureOut">
              <a:rPr lang="en-US" smtClean="0"/>
              <a:t>4/16/2024</a:t>
            </a:fld>
            <a:endParaRPr lang="en-US"/>
          </a:p>
        </p:txBody>
      </p:sp>
      <p:sp>
        <p:nvSpPr>
          <p:cNvPr id="5" name="Footer Placeholder 4">
            <a:extLst>
              <a:ext uri="{FF2B5EF4-FFF2-40B4-BE49-F238E27FC236}">
                <a16:creationId xmlns:a16="http://schemas.microsoft.com/office/drawing/2014/main" id="{F03451FC-B2B3-DC01-7950-8C2836616E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48D2D28-62D7-7CF8-165E-5ED1FCDF83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7535CB-5100-C148-882F-E8DE8111629B}" type="slidenum">
              <a:rPr lang="en-US" smtClean="0"/>
              <a:t>‹#›</a:t>
            </a:fld>
            <a:endParaRPr lang="en-US"/>
          </a:p>
        </p:txBody>
      </p:sp>
    </p:spTree>
    <p:extLst>
      <p:ext uri="{BB962C8B-B14F-4D97-AF65-F5344CB8AC3E}">
        <p14:creationId xmlns:p14="http://schemas.microsoft.com/office/powerpoint/2010/main" val="2541421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A"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57F48E-BBC9-2A2C-84EB-5DA5D4737C7C}"/>
              </a:ext>
            </a:extLst>
          </p:cNvPr>
          <p:cNvSpPr>
            <a:spLocks noGrp="1"/>
          </p:cNvSpPr>
          <p:nvPr>
            <p:ph type="ctrTitle"/>
          </p:nvPr>
        </p:nvSpPr>
        <p:spPr>
          <a:xfrm>
            <a:off x="1386865" y="818984"/>
            <a:ext cx="6596245" cy="3268520"/>
          </a:xfrm>
        </p:spPr>
        <p:txBody>
          <a:bodyPr>
            <a:normAutofit/>
          </a:bodyPr>
          <a:lstStyle/>
          <a:p>
            <a:pPr algn="r" fontAlgn="base"/>
            <a:r>
              <a:rPr lang="en-IN" sz="4800" dirty="0">
                <a:solidFill>
                  <a:srgbClr val="FFFFFF"/>
                </a:solidFill>
                <a:latin typeface="Times New Roman" panose="02020603050405020304" pitchFamily="18" charset="0"/>
                <a:cs typeface="Times New Roman" panose="02020603050405020304" pitchFamily="18" charset="0"/>
              </a:rPr>
              <a:t>ASTHMA Disease Prediction</a:t>
            </a:r>
          </a:p>
        </p:txBody>
      </p:sp>
      <p:sp>
        <p:nvSpPr>
          <p:cNvPr id="28" name="Rectangle 2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B36F64F-288B-8E44-F5B2-C6828275E414}"/>
              </a:ext>
            </a:extLst>
          </p:cNvPr>
          <p:cNvSpPr>
            <a:spLocks noGrp="1"/>
          </p:cNvSpPr>
          <p:nvPr>
            <p:ph type="subTitle" idx="1"/>
          </p:nvPr>
        </p:nvSpPr>
        <p:spPr>
          <a:xfrm>
            <a:off x="1931874" y="4797188"/>
            <a:ext cx="6051236" cy="1241828"/>
          </a:xfrm>
        </p:spPr>
        <p:txBody>
          <a:bodyPr>
            <a:normAutofit/>
          </a:bodyPr>
          <a:lstStyle/>
          <a:p>
            <a:pPr algn="r"/>
            <a:r>
              <a:rPr lang="en-IN" sz="2000" b="1" dirty="0">
                <a:solidFill>
                  <a:srgbClr val="FFFFFF"/>
                </a:solidFill>
                <a:latin typeface="Times New Roman" panose="02020603050405020304" pitchFamily="18" charset="0"/>
                <a:cs typeface="Times New Roman" panose="02020603050405020304" pitchFamily="18" charset="0"/>
              </a:rPr>
              <a:t>Preethi Mathari	</a:t>
            </a:r>
          </a:p>
          <a:p>
            <a:pPr algn="r"/>
            <a:r>
              <a:rPr lang="en-IN" sz="2000" b="1" dirty="0">
                <a:solidFill>
                  <a:srgbClr val="FFFFFF"/>
                </a:solidFill>
                <a:latin typeface="Times New Roman" panose="02020603050405020304" pitchFamily="18" charset="0"/>
                <a:cs typeface="Times New Roman" panose="02020603050405020304" pitchFamily="18" charset="0"/>
              </a:rPr>
              <a:t>SOWMYA ILA</a:t>
            </a:r>
          </a:p>
          <a:p>
            <a:pPr algn="r"/>
            <a:r>
              <a:rPr lang="en-IN" sz="2000" b="1" dirty="0">
                <a:solidFill>
                  <a:srgbClr val="FFFFFF"/>
                </a:solidFill>
                <a:latin typeface="Times New Roman" panose="02020603050405020304" pitchFamily="18" charset="0"/>
                <a:cs typeface="Times New Roman" panose="02020603050405020304" pitchFamily="18" charset="0"/>
              </a:rPr>
              <a:t>SRILEKHA</a:t>
            </a:r>
          </a:p>
        </p:txBody>
      </p:sp>
      <p:sp>
        <p:nvSpPr>
          <p:cNvPr id="29" name="Rectangle 28">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134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EEBB464-B995-A67F-48CB-176F534C6559}"/>
              </a:ext>
            </a:extLst>
          </p:cNvPr>
          <p:cNvSpPr txBox="1"/>
          <p:nvPr/>
        </p:nvSpPr>
        <p:spPr>
          <a:xfrm>
            <a:off x="761802" y="858982"/>
            <a:ext cx="3160341" cy="515293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kern="1200" dirty="0">
                <a:solidFill>
                  <a:schemeClr val="tx1"/>
                </a:solidFill>
                <a:latin typeface="Times New Roman" panose="02020603050405020304" pitchFamily="18" charset="0"/>
                <a:ea typeface="+mj-ea"/>
                <a:cs typeface="Times New Roman" panose="02020603050405020304" pitchFamily="18" charset="0"/>
              </a:rPr>
              <a:t>Random Forest Classifier</a:t>
            </a:r>
            <a:endParaRPr lang="en-US" sz="3200" kern="1200" dirty="0">
              <a:solidFill>
                <a:schemeClr val="tx1"/>
              </a:solidFill>
              <a:latin typeface="Times New Roman" panose="02020603050405020304" pitchFamily="18" charset="0"/>
              <a:ea typeface="+mj-ea"/>
              <a:cs typeface="Times New Roman" panose="02020603050405020304" pitchFamily="18" charset="0"/>
            </a:endParaRPr>
          </a:p>
        </p:txBody>
      </p:sp>
      <p:graphicFrame>
        <p:nvGraphicFramePr>
          <p:cNvPr id="40" name="TextBox 2">
            <a:extLst>
              <a:ext uri="{FF2B5EF4-FFF2-40B4-BE49-F238E27FC236}">
                <a16:creationId xmlns:a16="http://schemas.microsoft.com/office/drawing/2014/main" id="{871A84BF-C2E7-7CF8-1131-7CA371A2DED9}"/>
              </a:ext>
            </a:extLst>
          </p:cNvPr>
          <p:cNvGraphicFramePr/>
          <p:nvPr>
            <p:extLst>
              <p:ext uri="{D42A27DB-BD31-4B8C-83A1-F6EECF244321}">
                <p14:modId xmlns:p14="http://schemas.microsoft.com/office/powerpoint/2010/main" val="3503616428"/>
              </p:ext>
            </p:extLst>
          </p:nvPr>
        </p:nvGraphicFramePr>
        <p:xfrm>
          <a:off x="5297762" y="2706624"/>
          <a:ext cx="6251110" cy="3483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3016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12A2F37-4675-33BC-7AEE-A6C7253C0A5A}"/>
              </a:ext>
            </a:extLst>
          </p:cNvPr>
          <p:cNvPicPr>
            <a:picLocks noChangeAspect="1"/>
          </p:cNvPicPr>
          <p:nvPr/>
        </p:nvPicPr>
        <p:blipFill>
          <a:blip r:embed="rId2"/>
          <a:stretch>
            <a:fillRect/>
          </a:stretch>
        </p:blipFill>
        <p:spPr>
          <a:xfrm>
            <a:off x="643466" y="1702191"/>
            <a:ext cx="5814887" cy="2699711"/>
          </a:xfrm>
          <a:prstGeom prst="rect">
            <a:avLst/>
          </a:prstGeom>
        </p:spPr>
      </p:pic>
      <p:cxnSp>
        <p:nvCxnSpPr>
          <p:cNvPr id="2059" name="Straight Connector 2058">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9F017EB9-6612-715A-6DB0-A49E03A90F1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35373" y="1264785"/>
            <a:ext cx="4613159" cy="4328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831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FA559-0F0D-35C0-07BF-3162AA8C0C0D}"/>
              </a:ext>
            </a:extLst>
          </p:cNvPr>
          <p:cNvSpPr>
            <a:spLocks noGrp="1"/>
          </p:cNvSpPr>
          <p:nvPr>
            <p:ph type="title"/>
          </p:nvPr>
        </p:nvSpPr>
        <p:spPr>
          <a:xfrm>
            <a:off x="6803409" y="762001"/>
            <a:ext cx="4156512" cy="1708244"/>
          </a:xfrm>
        </p:spPr>
        <p:txBody>
          <a:bodyPr anchor="ctr">
            <a:normAutofit/>
          </a:bodyPr>
          <a:lstStyle/>
          <a:p>
            <a:r>
              <a:rPr lang="en-IN" sz="3200" dirty="0">
                <a:latin typeface="Times New Roman" panose="02020603050405020304" pitchFamily="18" charset="0"/>
                <a:cs typeface="Times New Roman" panose="02020603050405020304" pitchFamily="18" charset="0"/>
              </a:rPr>
              <a:t>Model Validation</a:t>
            </a:r>
          </a:p>
        </p:txBody>
      </p:sp>
      <p:pic>
        <p:nvPicPr>
          <p:cNvPr id="5" name="Picture 4" descr="Graph on document with pen">
            <a:extLst>
              <a:ext uri="{FF2B5EF4-FFF2-40B4-BE49-F238E27FC236}">
                <a16:creationId xmlns:a16="http://schemas.microsoft.com/office/drawing/2014/main" id="{C0B09B63-294C-18FA-B4BA-5F8A5CF10096}"/>
              </a:ext>
            </a:extLst>
          </p:cNvPr>
          <p:cNvPicPr>
            <a:picLocks noChangeAspect="1"/>
          </p:cNvPicPr>
          <p:nvPr/>
        </p:nvPicPr>
        <p:blipFill rotWithShape="1">
          <a:blip r:embed="rId2"/>
          <a:srcRect l="27194" r="13471" b="-2"/>
          <a:stretch/>
        </p:blipFill>
        <p:spPr>
          <a:xfrm>
            <a:off x="-1" y="-2"/>
            <a:ext cx="6096001" cy="6858002"/>
          </a:xfrm>
          <a:prstGeom prst="rect">
            <a:avLst/>
          </a:prstGeom>
        </p:spPr>
      </p:pic>
      <p:sp>
        <p:nvSpPr>
          <p:cNvPr id="3" name="Content Placeholder 2">
            <a:extLst>
              <a:ext uri="{FF2B5EF4-FFF2-40B4-BE49-F238E27FC236}">
                <a16:creationId xmlns:a16="http://schemas.microsoft.com/office/drawing/2014/main" id="{C8CEB06F-42C2-ED21-2711-4AA3F101846E}"/>
              </a:ext>
            </a:extLst>
          </p:cNvPr>
          <p:cNvSpPr>
            <a:spLocks noGrp="1"/>
          </p:cNvSpPr>
          <p:nvPr>
            <p:ph idx="1"/>
          </p:nvPr>
        </p:nvSpPr>
        <p:spPr>
          <a:xfrm>
            <a:off x="6803409" y="2470245"/>
            <a:ext cx="4156512" cy="3769835"/>
          </a:xfrm>
        </p:spPr>
        <p:txBody>
          <a:bodyPr anchor="ctr">
            <a:normAutofit/>
          </a:bodyPr>
          <a:lstStyle/>
          <a:p>
            <a:r>
              <a:rPr lang="en-US" sz="1600" dirty="0">
                <a:latin typeface="Times New Roman" panose="02020603050405020304" pitchFamily="18" charset="0"/>
                <a:cs typeface="Times New Roman" panose="02020603050405020304" pitchFamily="18" charset="0"/>
              </a:rPr>
              <a:t>We used pipelines integrated with SMOTE (Synthetic Minority Over-sampling Technique) to balance the dataset, which is important for handling class imbalance.</a:t>
            </a:r>
          </a:p>
          <a:p>
            <a:r>
              <a:rPr lang="en-US" sz="1600" dirty="0">
                <a:latin typeface="Times New Roman" panose="02020603050405020304" pitchFamily="18" charset="0"/>
                <a:cs typeface="Times New Roman" panose="02020603050405020304" pitchFamily="18" charset="0"/>
              </a:rPr>
              <a:t>We employed multiple classifiers (Random Forest, Gradient Boosting, and K-Nearest Neighbors) and tuned them using </a:t>
            </a:r>
            <a:r>
              <a:rPr lang="en-US" sz="1600" dirty="0" err="1">
                <a:latin typeface="Times New Roman" panose="02020603050405020304" pitchFamily="18" charset="0"/>
                <a:cs typeface="Times New Roman" panose="02020603050405020304" pitchFamily="18" charset="0"/>
              </a:rPr>
              <a:t>GridSearchCV</a:t>
            </a:r>
            <a:r>
              <a:rPr lang="en-US" sz="1600" dirty="0">
                <a:latin typeface="Times New Roman" panose="02020603050405020304" pitchFamily="18" charset="0"/>
                <a:cs typeface="Times New Roman" panose="02020603050405020304" pitchFamily="18" charset="0"/>
              </a:rPr>
              <a:t> to find the best parameters. This approach helps in selecting the most effective model and parameters.</a:t>
            </a:r>
          </a:p>
          <a:p>
            <a:r>
              <a:rPr lang="en-US" sz="1600" dirty="0">
                <a:latin typeface="Times New Roman" panose="02020603050405020304" pitchFamily="18" charset="0"/>
                <a:cs typeface="Times New Roman" panose="02020603050405020304" pitchFamily="18" charset="0"/>
              </a:rPr>
              <a:t>For each model, you have provided a detailed evaluation using accuracy, confusion matrices, and classification reports, allowing for a thorough assessment of each model's performance.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9957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D1D7B9-6575-9DDB-7CBC-079ACF8B8FED}"/>
            </a:ext>
          </a:extLst>
        </p:cNvPr>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09D7F9B-C432-723A-3557-C09DC1F6255E}"/>
              </a:ext>
            </a:extLst>
          </p:cNvPr>
          <p:cNvSpPr txBox="1"/>
          <p:nvPr/>
        </p:nvSpPr>
        <p:spPr>
          <a:xfrm>
            <a:off x="572493" y="238539"/>
            <a:ext cx="11047013" cy="143441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1" dirty="0">
                <a:latin typeface="Times New Roman" panose="02020603050405020304" pitchFamily="18" charset="0"/>
                <a:ea typeface="+mj-ea"/>
                <a:cs typeface="Times New Roman" panose="02020603050405020304" pitchFamily="18" charset="0"/>
              </a:rPr>
              <a:t>KNN Classifier</a:t>
            </a:r>
            <a:endParaRPr lang="en-US" sz="3200" dirty="0">
              <a:latin typeface="Times New Roman" panose="02020603050405020304" pitchFamily="18" charset="0"/>
              <a:ea typeface="+mj-ea"/>
              <a:cs typeface="Times New Roman" panose="02020603050405020304" pitchFamily="18" charset="0"/>
            </a:endParaRPr>
          </a:p>
        </p:txBody>
      </p:sp>
      <p:sp>
        <p:nvSpPr>
          <p:cNvPr id="40"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Periodic table of elements">
            <a:extLst>
              <a:ext uri="{FF2B5EF4-FFF2-40B4-BE49-F238E27FC236}">
                <a16:creationId xmlns:a16="http://schemas.microsoft.com/office/drawing/2014/main" id="{A0C37525-D26C-E12A-CB85-425234DA921E}"/>
              </a:ext>
            </a:extLst>
          </p:cNvPr>
          <p:cNvPicPr>
            <a:picLocks noChangeAspect="1"/>
          </p:cNvPicPr>
          <p:nvPr/>
        </p:nvPicPr>
        <p:blipFill rotWithShape="1">
          <a:blip r:embed="rId2"/>
          <a:srcRect l="19920" r="17399" b="3"/>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2" name="TextBox 1">
            <a:extLst>
              <a:ext uri="{FF2B5EF4-FFF2-40B4-BE49-F238E27FC236}">
                <a16:creationId xmlns:a16="http://schemas.microsoft.com/office/drawing/2014/main" id="{1D5E9636-F582-A0CE-A700-0F0A45574274}"/>
              </a:ext>
            </a:extLst>
          </p:cNvPr>
          <p:cNvSpPr txBox="1"/>
          <p:nvPr/>
        </p:nvSpPr>
        <p:spPr>
          <a:xfrm>
            <a:off x="4905955" y="2071316"/>
            <a:ext cx="6713552" cy="4114800"/>
          </a:xfrm>
          <a:prstGeom prst="rect">
            <a:avLst/>
          </a:prstGeom>
        </p:spPr>
        <p:txBody>
          <a:bodyPr vert="horz" lIns="91440" tIns="45720" rIns="91440" bIns="45720" rtlCol="0" anchor="t">
            <a:normAutofit/>
          </a:bodyPr>
          <a:lstStyle/>
          <a:p>
            <a:pPr marL="342900" indent="-228600">
              <a:lnSpc>
                <a:spcPct val="90000"/>
              </a:lnSpc>
              <a:spcAft>
                <a:spcPts val="600"/>
              </a:spcAft>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marL="342900" indent="-228600">
              <a:lnSpc>
                <a:spcPct val="90000"/>
              </a:lnSpc>
              <a:spcAft>
                <a:spcPts val="600"/>
              </a:spcAft>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marL="342900" indent="-228600">
              <a:lnSpc>
                <a:spcPct val="90000"/>
              </a:lnSpc>
              <a:spcAft>
                <a:spcPts val="600"/>
              </a:spcAft>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A K-Nearest Neighbors (KNN) classifier with 5 neighbors was trained using the training data (</a:t>
            </a:r>
            <a:r>
              <a:rPr lang="en-US" sz="1700" dirty="0" err="1">
                <a:latin typeface="Times New Roman" panose="02020603050405020304" pitchFamily="18" charset="0"/>
                <a:cs typeface="Times New Roman" panose="02020603050405020304" pitchFamily="18" charset="0"/>
              </a:rPr>
              <a:t>X_train</a:t>
            </a:r>
            <a:r>
              <a:rPr lang="en-US" sz="1700" dirty="0">
                <a:latin typeface="Times New Roman" panose="02020603050405020304" pitchFamily="18" charset="0"/>
                <a:cs typeface="Times New Roman" panose="02020603050405020304" pitchFamily="18" charset="0"/>
              </a:rPr>
              <a:t> and </a:t>
            </a:r>
            <a:r>
              <a:rPr lang="en-US" sz="1700" dirty="0" err="1">
                <a:latin typeface="Times New Roman" panose="02020603050405020304" pitchFamily="18" charset="0"/>
                <a:cs typeface="Times New Roman" panose="02020603050405020304" pitchFamily="18" charset="0"/>
              </a:rPr>
              <a:t>y_train</a:t>
            </a:r>
            <a:r>
              <a:rPr lang="en-US" sz="1700" dirty="0">
                <a:latin typeface="Times New Roman" panose="02020603050405020304" pitchFamily="18" charset="0"/>
                <a:cs typeface="Times New Roman" panose="02020603050405020304" pitchFamily="18" charset="0"/>
              </a:rPr>
              <a:t>) to learn patterns for prediction.</a:t>
            </a:r>
          </a:p>
          <a:p>
            <a:pPr marL="342900" indent="-228600">
              <a:lnSpc>
                <a:spcPct val="90000"/>
              </a:lnSpc>
              <a:spcAft>
                <a:spcPts val="600"/>
              </a:spcAft>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marL="342900" indent="-228600">
              <a:lnSpc>
                <a:spcPct val="90000"/>
              </a:lnSpc>
              <a:spcAft>
                <a:spcPts val="600"/>
              </a:spcAft>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The model predicted outcomes on test data (</a:t>
            </a:r>
            <a:r>
              <a:rPr lang="en-US" sz="1700" dirty="0" err="1">
                <a:latin typeface="Times New Roman" panose="02020603050405020304" pitchFamily="18" charset="0"/>
                <a:cs typeface="Times New Roman" panose="02020603050405020304" pitchFamily="18" charset="0"/>
              </a:rPr>
              <a:t>X_test</a:t>
            </a:r>
            <a:r>
              <a:rPr lang="en-US" sz="1700" dirty="0">
                <a:latin typeface="Times New Roman" panose="02020603050405020304" pitchFamily="18" charset="0"/>
                <a:cs typeface="Times New Roman" panose="02020603050405020304" pitchFamily="18" charset="0"/>
              </a:rPr>
              <a:t>), achieving an overall accuracy of 74.53%, indicating a fair level of prediction correctness.</a:t>
            </a:r>
          </a:p>
          <a:p>
            <a:pPr marL="342900" indent="-228600">
              <a:lnSpc>
                <a:spcPct val="90000"/>
              </a:lnSpc>
              <a:spcAft>
                <a:spcPts val="600"/>
              </a:spcAft>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marL="342900" indent="-228600">
              <a:lnSpc>
                <a:spcPct val="90000"/>
              </a:lnSpc>
              <a:spcAft>
                <a:spcPts val="600"/>
              </a:spcAft>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The confusion matrix revealed 39,431 true negatives and 7,954 true positives, with a precision and recall of 83% and 49% for negative and positive classes respectively, showing better performance in identifying negative instances.</a:t>
            </a:r>
          </a:p>
          <a:p>
            <a:pPr marL="342900" indent="-228600">
              <a:lnSpc>
                <a:spcPct val="90000"/>
              </a:lnSpc>
              <a:spcAft>
                <a:spcPts val="600"/>
              </a:spcAft>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marL="342900" indent="-228600">
              <a:lnSpc>
                <a:spcPct val="90000"/>
              </a:lnSpc>
              <a:spcAft>
                <a:spcPts val="600"/>
              </a:spcAft>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marL="342900" indent="-228600">
              <a:lnSpc>
                <a:spcPct val="90000"/>
              </a:lnSpc>
              <a:spcAft>
                <a:spcPts val="600"/>
              </a:spcAft>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F812B53-9698-C0E9-B3AF-3422906F1BCF}"/>
              </a:ext>
            </a:extLst>
          </p:cNvPr>
          <p:cNvSpPr txBox="1"/>
          <p:nvPr/>
        </p:nvSpPr>
        <p:spPr>
          <a:xfrm>
            <a:off x="1155548" y="2123725"/>
            <a:ext cx="9880893" cy="39596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9830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6"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87"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88" name="Rectangle 3087">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3074" name="Picture 2">
            <a:extLst>
              <a:ext uri="{FF2B5EF4-FFF2-40B4-BE49-F238E27FC236}">
                <a16:creationId xmlns:a16="http://schemas.microsoft.com/office/drawing/2014/main" id="{00FD24FA-AE9F-5540-B5C9-1DC99DD3B6F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40934" y="1452471"/>
            <a:ext cx="3965636" cy="3773935"/>
          </a:xfrm>
          <a:prstGeom prst="rect">
            <a:avLst/>
          </a:prstGeom>
          <a:noFill/>
          <a:extLst>
            <a:ext uri="{909E8E84-426E-40DD-AFC4-6F175D3DCCD1}">
              <a14:hiddenFill xmlns:a14="http://schemas.microsoft.com/office/drawing/2010/main">
                <a:solidFill>
                  <a:srgbClr val="FFFFFF"/>
                </a:solidFill>
              </a14:hiddenFill>
            </a:ext>
          </a:extLst>
        </p:spPr>
      </p:pic>
      <p:cxnSp>
        <p:nvCxnSpPr>
          <p:cNvPr id="3085" name="Straight Connector 3084">
            <a:extLst>
              <a:ext uri="{FF2B5EF4-FFF2-40B4-BE49-F238E27FC236}">
                <a16:creationId xmlns:a16="http://schemas.microsoft.com/office/drawing/2014/main" id="{02E9B2EE-76CA-47F3-9977-3F2FCB7FD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739239"/>
            <a:ext cx="0" cy="3200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9D80EAF-F873-2125-D191-E6C56578C22A}"/>
              </a:ext>
            </a:extLst>
          </p:cNvPr>
          <p:cNvPicPr>
            <a:picLocks noChangeAspect="1"/>
          </p:cNvPicPr>
          <p:nvPr/>
        </p:nvPicPr>
        <p:blipFill>
          <a:blip r:embed="rId3"/>
          <a:stretch>
            <a:fillRect/>
          </a:stretch>
        </p:blipFill>
        <p:spPr>
          <a:xfrm>
            <a:off x="6231991" y="1739239"/>
            <a:ext cx="5120636" cy="2496747"/>
          </a:xfrm>
          <a:prstGeom prst="rect">
            <a:avLst/>
          </a:prstGeom>
        </p:spPr>
      </p:pic>
    </p:spTree>
    <p:extLst>
      <p:ext uri="{BB962C8B-B14F-4D97-AF65-F5344CB8AC3E}">
        <p14:creationId xmlns:p14="http://schemas.microsoft.com/office/powerpoint/2010/main" val="65180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94E4D846-3AFC-4F86-8C35-24B0542A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3" name="Picture 82" descr="Blood in a test tube">
            <a:extLst>
              <a:ext uri="{FF2B5EF4-FFF2-40B4-BE49-F238E27FC236}">
                <a16:creationId xmlns:a16="http://schemas.microsoft.com/office/drawing/2014/main" id="{35E81661-B6EF-464C-C564-BE9A4D56DFEE}"/>
              </a:ext>
            </a:extLst>
          </p:cNvPr>
          <p:cNvPicPr>
            <a:picLocks noChangeAspect="1"/>
          </p:cNvPicPr>
          <p:nvPr/>
        </p:nvPicPr>
        <p:blipFill rotWithShape="1">
          <a:blip r:embed="rId2"/>
          <a:srcRect l="23298" t="3158" b="5933"/>
          <a:stretch/>
        </p:blipFill>
        <p:spPr>
          <a:xfrm>
            <a:off x="20" y="10"/>
            <a:ext cx="8668492" cy="6857990"/>
          </a:xfrm>
          <a:prstGeom prst="rect">
            <a:avLst/>
          </a:prstGeom>
        </p:spPr>
      </p:pic>
      <p:sp>
        <p:nvSpPr>
          <p:cNvPr id="114" name="Rectangle 113">
            <a:extLst>
              <a:ext uri="{FF2B5EF4-FFF2-40B4-BE49-F238E27FC236}">
                <a16:creationId xmlns:a16="http://schemas.microsoft.com/office/drawing/2014/main" id="{284781B9-12CB-45C3-907A-9ED93FF72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F60B2A89-885D-705C-459A-16EE95243E66}"/>
              </a:ext>
            </a:extLst>
          </p:cNvPr>
          <p:cNvSpPr txBox="1"/>
          <p:nvPr/>
        </p:nvSpPr>
        <p:spPr>
          <a:xfrm>
            <a:off x="6738425" y="1161288"/>
            <a:ext cx="5070189" cy="112471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400" b="1" dirty="0">
                <a:latin typeface="Times New Roman" panose="02020603050405020304" pitchFamily="18" charset="0"/>
                <a:ea typeface="+mj-ea"/>
                <a:cs typeface="Times New Roman" panose="02020603050405020304" pitchFamily="18" charset="0"/>
              </a:rPr>
              <a:t>CONCLUSION</a:t>
            </a:r>
          </a:p>
        </p:txBody>
      </p:sp>
      <p:sp>
        <p:nvSpPr>
          <p:cNvPr id="116" name="Rectangle 1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8" name="Rectangle 1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9C75B041-507C-A318-F951-B8F2A724D425}"/>
              </a:ext>
            </a:extLst>
          </p:cNvPr>
          <p:cNvSpPr txBox="1"/>
          <p:nvPr/>
        </p:nvSpPr>
        <p:spPr>
          <a:xfrm>
            <a:off x="5542671" y="2718054"/>
            <a:ext cx="6266705"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Random Forest and Gradient Boosting showed 100% recall, meaning they detected all actual cases of asthma but also had many false positives.</a:t>
            </a:r>
          </a:p>
          <a:p>
            <a:pPr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K-Nearest Neighbors had slightly lower overall accuracy but provided a more balanced performance in terms of precision and recall.</a:t>
            </a:r>
          </a:p>
          <a:p>
            <a:pPr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High sensitivity is valuable in medical settings to ensure no asthma case is missed, but the high false positive rate could lead to unnecessary treatments or anxiety, suggesting a need for model refinement.</a:t>
            </a:r>
          </a:p>
        </p:txBody>
      </p:sp>
      <p:sp>
        <p:nvSpPr>
          <p:cNvPr id="2" name="TextBox 1">
            <a:extLst>
              <a:ext uri="{FF2B5EF4-FFF2-40B4-BE49-F238E27FC236}">
                <a16:creationId xmlns:a16="http://schemas.microsoft.com/office/drawing/2014/main" id="{E3B07605-BDFE-1213-BABB-C998CDBA987F}"/>
              </a:ext>
            </a:extLst>
          </p:cNvPr>
          <p:cNvSpPr txBox="1"/>
          <p:nvPr/>
        </p:nvSpPr>
        <p:spPr>
          <a:xfrm>
            <a:off x="0" y="429030"/>
            <a:ext cx="3489960" cy="5457589"/>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4000" kern="1200" dirty="0">
              <a:solidFill>
                <a:schemeClr val="tx1"/>
              </a:solidFill>
              <a:latin typeface="+mj-lt"/>
              <a:ea typeface="+mj-ea"/>
              <a:cs typeface="+mj-cs"/>
            </a:endParaRPr>
          </a:p>
        </p:txBody>
      </p:sp>
    </p:spTree>
    <p:extLst>
      <p:ext uri="{BB962C8B-B14F-4D97-AF65-F5344CB8AC3E}">
        <p14:creationId xmlns:p14="http://schemas.microsoft.com/office/powerpoint/2010/main" val="1906959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C83D322-5808-6593-E854-3E46187192FE}"/>
              </a:ext>
            </a:extLst>
          </p:cNvPr>
          <p:cNvSpPr txBox="1"/>
          <p:nvPr/>
        </p:nvSpPr>
        <p:spPr>
          <a:xfrm>
            <a:off x="572493" y="238539"/>
            <a:ext cx="11018520" cy="143441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1" dirty="0">
                <a:latin typeface="Times New Roman" panose="02020603050405020304" pitchFamily="18" charset="0"/>
                <a:ea typeface="+mj-ea"/>
                <a:cs typeface="Times New Roman" panose="02020603050405020304" pitchFamily="18" charset="0"/>
              </a:rPr>
              <a:t>CHALLENGES</a:t>
            </a:r>
          </a:p>
        </p:txBody>
      </p:sp>
      <p:sp>
        <p:nvSpPr>
          <p:cNvPr id="8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EB920409-A4B1-E60A-4535-EC74E6865C08}"/>
              </a:ext>
            </a:extLst>
          </p:cNvPr>
          <p:cNvSpPr txBox="1"/>
          <p:nvPr/>
        </p:nvSpPr>
        <p:spPr>
          <a:xfrm>
            <a:off x="572493" y="2071316"/>
            <a:ext cx="6713552" cy="41191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Identifying and engineering the most predictive features, especially from medical datasets, can be challenging. The current model may benefit from more detailed symptom data or environmental factors that could influence asthma conditions.</a:t>
            </a:r>
          </a:p>
          <a:p>
            <a:pPr marL="285750"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Handling class imbalance effectively remains a challenge. Techniques like SMOTE are used, but they can introduce their own issues like overfitting or bias towards minority classes. Testing alternative methods or adjusting class weights within the model could provide improvements.</a:t>
            </a:r>
          </a:p>
          <a:p>
            <a:pPr marL="285750"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The asthma prediction model must work well not just with the data it was trained on, but also with new data it hasn't seen before, especially from different types of people and places. This means checking to make sure the model is reliable for everyone, no matter where they're from or their background</a:t>
            </a:r>
          </a:p>
        </p:txBody>
      </p:sp>
      <p:pic>
        <p:nvPicPr>
          <p:cNvPr id="7" name="Picture 6" descr="Maze">
            <a:extLst>
              <a:ext uri="{FF2B5EF4-FFF2-40B4-BE49-F238E27FC236}">
                <a16:creationId xmlns:a16="http://schemas.microsoft.com/office/drawing/2014/main" id="{FA155210-6AA7-E972-756F-FDB478CEAB30}"/>
              </a:ext>
            </a:extLst>
          </p:cNvPr>
          <p:cNvPicPr>
            <a:picLocks noChangeAspect="1"/>
          </p:cNvPicPr>
          <p:nvPr/>
        </p:nvPicPr>
        <p:blipFill rotWithShape="1">
          <a:blip r:embed="rId2"/>
          <a:srcRect l="14880" r="20904" b="2"/>
          <a:stretch/>
        </p:blipFill>
        <p:spPr>
          <a:xfrm>
            <a:off x="7675658" y="2093976"/>
            <a:ext cx="3941064" cy="4096512"/>
          </a:xfrm>
          <a:prstGeom prst="rect">
            <a:avLst/>
          </a:prstGeom>
        </p:spPr>
      </p:pic>
    </p:spTree>
    <p:extLst>
      <p:ext uri="{BB962C8B-B14F-4D97-AF65-F5344CB8AC3E}">
        <p14:creationId xmlns:p14="http://schemas.microsoft.com/office/powerpoint/2010/main" val="3045157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DFC851A-CAF8-70A5-00AC-82F1547D1AE4}"/>
              </a:ext>
            </a:extLst>
          </p:cNvPr>
          <p:cNvSpPr txBox="1"/>
          <p:nvPr/>
        </p:nvSpPr>
        <p:spPr>
          <a:xfrm>
            <a:off x="918948" y="0"/>
            <a:ext cx="5427525" cy="166799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dirty="0">
                <a:latin typeface="Times New Roman" panose="02020603050405020304" pitchFamily="18" charset="0"/>
                <a:ea typeface="+mj-ea"/>
                <a:cs typeface="Times New Roman" panose="02020603050405020304" pitchFamily="18" charset="0"/>
              </a:rPr>
              <a:t>FUTURE GOALS</a:t>
            </a:r>
          </a:p>
        </p:txBody>
      </p:sp>
      <p:sp>
        <p:nvSpPr>
          <p:cNvPr id="4" name="TextBox 3">
            <a:extLst>
              <a:ext uri="{FF2B5EF4-FFF2-40B4-BE49-F238E27FC236}">
                <a16:creationId xmlns:a16="http://schemas.microsoft.com/office/drawing/2014/main" id="{AF16D8B0-23D5-5DFC-4552-F6595E90A67C}"/>
              </a:ext>
            </a:extLst>
          </p:cNvPr>
          <p:cNvSpPr txBox="1"/>
          <p:nvPr/>
        </p:nvSpPr>
        <p:spPr>
          <a:xfrm>
            <a:off x="1136398" y="2405467"/>
            <a:ext cx="5427526" cy="3535083"/>
          </a:xfrm>
          <a:prstGeom prst="rect">
            <a:avLst/>
          </a:prstGeom>
        </p:spPr>
        <p:txBody>
          <a:bodyPr vert="horz" lIns="91440" tIns="45720" rIns="91440" bIns="45720" rtlCol="0" anchor="t">
            <a:noAutofit/>
          </a:bodyPr>
          <a:lstStyle/>
          <a:p>
            <a:pPr marL="285750"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By including a wider range of information like a patient's previous health history, where they live, and their genetic background, the model can make better and more accurate predictions about whether someone might have asthma.</a:t>
            </a:r>
          </a:p>
          <a:p>
            <a:pPr marL="285750" indent="-228600">
              <a:lnSpc>
                <a:spcPct val="90000"/>
              </a:lnSpc>
              <a:spcAft>
                <a:spcPts val="600"/>
              </a:spcAf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Using newer and more complex methods in machine learning, like neural networks (which are models inspired by human brain function) or combining several different models to work together, could help make the predictions more precise.</a:t>
            </a:r>
          </a:p>
          <a:p>
            <a:pPr marL="285750" indent="-228600">
              <a:lnSpc>
                <a:spcPct val="90000"/>
              </a:lnSpc>
              <a:spcAft>
                <a:spcPts val="600"/>
              </a:spcAf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Further tuning of model parameters and exploring more sophisticated machine learning algorithms could enhance performance.</a:t>
            </a:r>
          </a:p>
        </p:txBody>
      </p:sp>
      <p:pic>
        <p:nvPicPr>
          <p:cNvPr id="6" name="Picture 5" descr="3D Hologram from iPad">
            <a:extLst>
              <a:ext uri="{FF2B5EF4-FFF2-40B4-BE49-F238E27FC236}">
                <a16:creationId xmlns:a16="http://schemas.microsoft.com/office/drawing/2014/main" id="{C14FD0E0-46AC-A7CB-1CBD-610E8BA73AF9}"/>
              </a:ext>
            </a:extLst>
          </p:cNvPr>
          <p:cNvPicPr>
            <a:picLocks noChangeAspect="1"/>
          </p:cNvPicPr>
          <p:nvPr/>
        </p:nvPicPr>
        <p:blipFill rotWithShape="1">
          <a:blip r:embed="rId2"/>
          <a:srcRect l="13282" r="19967" b="-1"/>
          <a:stretch/>
        </p:blipFill>
        <p:spPr>
          <a:xfrm>
            <a:off x="7047513" y="975645"/>
            <a:ext cx="4443447" cy="44434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p:spPr>
      </p:pic>
      <p:sp>
        <p:nvSpPr>
          <p:cNvPr id="13" name="Rectangle 1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95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7DC9005-8232-1E62-44E0-7EDBDECFD355}"/>
              </a:ext>
            </a:extLst>
          </p:cNvPr>
          <p:cNvSpPr txBox="1"/>
          <p:nvPr/>
        </p:nvSpPr>
        <p:spPr>
          <a:xfrm>
            <a:off x="4406224" y="1123527"/>
            <a:ext cx="6122361" cy="2455293"/>
          </a:xfrm>
          <a:prstGeom prst="rect">
            <a:avLst/>
          </a:prstGeom>
        </p:spPr>
        <p:txBody>
          <a:bodyPr vert="horz" lIns="91440" tIns="45720" rIns="91440" bIns="45720" rtlCol="0" anchor="b">
            <a:normAutofit/>
          </a:bodyPr>
          <a:lstStyle/>
          <a:p>
            <a:pPr algn="ctr" defTabSz="969264">
              <a:lnSpc>
                <a:spcPct val="90000"/>
              </a:lnSpc>
              <a:spcBef>
                <a:spcPct val="0"/>
              </a:spcBef>
              <a:spcAft>
                <a:spcPts val="636"/>
              </a:spcAft>
            </a:pPr>
            <a:r>
              <a:rPr lang="en-US" sz="5512" kern="1200" dirty="0">
                <a:solidFill>
                  <a:schemeClr val="bg2">
                    <a:lumMod val="10000"/>
                  </a:schemeClr>
                </a:solidFill>
                <a:latin typeface="Felix Titling" pitchFamily="82" charset="77"/>
                <a:ea typeface="+mj-ea"/>
                <a:cs typeface="Al Bayan Plain" pitchFamily="2" charset="-78"/>
              </a:rPr>
              <a:t>THANK YOU</a:t>
            </a:r>
            <a:endParaRPr lang="en-US" sz="5200" kern="1200" dirty="0">
              <a:solidFill>
                <a:schemeClr val="bg2">
                  <a:lumMod val="10000"/>
                </a:schemeClr>
              </a:solidFill>
              <a:latin typeface="Felix Titling" pitchFamily="82" charset="77"/>
              <a:ea typeface="+mj-ea"/>
              <a:cs typeface="Al Bayan Plain" pitchFamily="2" charset="-78"/>
            </a:endParaRPr>
          </a:p>
        </p:txBody>
      </p:sp>
      <p:sp>
        <p:nvSpPr>
          <p:cNvPr id="8" name="TextBox 7">
            <a:extLst>
              <a:ext uri="{FF2B5EF4-FFF2-40B4-BE49-F238E27FC236}">
                <a16:creationId xmlns:a16="http://schemas.microsoft.com/office/drawing/2014/main" id="{FDEF5629-AD29-6558-1D40-74508BADC0DF}"/>
              </a:ext>
            </a:extLst>
          </p:cNvPr>
          <p:cNvSpPr txBox="1"/>
          <p:nvPr/>
        </p:nvSpPr>
        <p:spPr>
          <a:xfrm>
            <a:off x="1663409" y="4387255"/>
            <a:ext cx="5895938" cy="1546257"/>
          </a:xfrm>
          <a:prstGeom prst="rect">
            <a:avLst/>
          </a:prstGeom>
          <a:noFill/>
        </p:spPr>
        <p:txBody>
          <a:bodyPr wrap="square" rtlCol="0">
            <a:spAutoFit/>
          </a:bodyPr>
          <a:lstStyle/>
          <a:p>
            <a:pPr defTabSz="969264">
              <a:spcAft>
                <a:spcPts val="600"/>
              </a:spcAft>
            </a:pPr>
            <a:r>
              <a:rPr lang="en-US" sz="2120" b="1" kern="1200">
                <a:solidFill>
                  <a:schemeClr val="tx1"/>
                </a:solidFill>
                <a:latin typeface="Times New Roman" panose="02020603050405020304" pitchFamily="18" charset="0"/>
                <a:ea typeface="+mn-ea"/>
                <a:cs typeface="Times New Roman" panose="02020603050405020304" pitchFamily="18" charset="0"/>
              </a:rPr>
              <a:t>Dataset link:</a:t>
            </a:r>
          </a:p>
          <a:p>
            <a:pPr defTabSz="969264">
              <a:spcAft>
                <a:spcPts val="600"/>
              </a:spcAft>
            </a:pPr>
            <a:endParaRPr lang="en-US" sz="2120" b="1" kern="1200">
              <a:solidFill>
                <a:schemeClr val="tx1"/>
              </a:solidFill>
              <a:latin typeface="Times New Roman" panose="02020603050405020304" pitchFamily="18" charset="0"/>
              <a:ea typeface="+mn-ea"/>
              <a:cs typeface="Times New Roman" panose="02020603050405020304" pitchFamily="18" charset="0"/>
            </a:endParaRPr>
          </a:p>
          <a:p>
            <a:pPr defTabSz="969264">
              <a:spcAft>
                <a:spcPts val="600"/>
              </a:spcAft>
            </a:pPr>
            <a:r>
              <a:rPr lang="en-US" sz="1908" kern="1200">
                <a:solidFill>
                  <a:schemeClr val="tx1">
                    <a:lumMod val="95000"/>
                    <a:lumOff val="5000"/>
                  </a:schemeClr>
                </a:solidFill>
                <a:latin typeface="Times New Roman" panose="02020603050405020304" pitchFamily="18" charset="0"/>
                <a:ea typeface="+mn-ea"/>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https://www.kaggle.com/code/hsingc/asthma-disease</a:t>
            </a:r>
            <a:endParaRPr lang="en-US" sz="1908" kern="1200">
              <a:solidFill>
                <a:schemeClr val="tx1">
                  <a:lumMod val="95000"/>
                  <a:lumOff val="5000"/>
                </a:schemeClr>
              </a:solidFill>
              <a:latin typeface="Times New Roman" panose="02020603050405020304" pitchFamily="18" charset="0"/>
              <a:ea typeface="+mn-ea"/>
              <a:cs typeface="Times New Roman" panose="02020603050405020304" pitchFamily="18" charset="0"/>
            </a:endParaRPr>
          </a:p>
          <a:p>
            <a:pPr>
              <a:spcAft>
                <a:spcPts val="600"/>
              </a:spcAft>
            </a:pPr>
            <a:endParaRPr lang="en-US" sz="1800">
              <a:solidFill>
                <a:srgbClr val="467886"/>
              </a:solidFill>
              <a:hlinkClick r:id="rId2">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48881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FE8ACB7-04A4-8203-2BE8-8697B2859DD1}"/>
              </a:ext>
            </a:extLst>
          </p:cNvPr>
          <p:cNvSpPr txBox="1"/>
          <p:nvPr/>
        </p:nvSpPr>
        <p:spPr>
          <a:xfrm>
            <a:off x="-3056" y="1554234"/>
            <a:ext cx="3622648" cy="879468"/>
          </a:xfrm>
          <a:prstGeom prst="rect">
            <a:avLst/>
          </a:prstGeom>
        </p:spPr>
        <p:txBody>
          <a:bodyPr vert="horz" lIns="91440" tIns="45720" rIns="91440" bIns="45720" rtlCol="0" anchor="b">
            <a:normAutofit fontScale="85000" lnSpcReduction="10000"/>
          </a:bodyPr>
          <a:lstStyle/>
          <a:p>
            <a:pPr algn="r">
              <a:lnSpc>
                <a:spcPct val="90000"/>
              </a:lnSpc>
              <a:spcBef>
                <a:spcPct val="0"/>
              </a:spcBef>
              <a:spcAft>
                <a:spcPts val="600"/>
              </a:spcAft>
            </a:pPr>
            <a:r>
              <a:rPr lang="en-US" sz="4000" kern="1200" dirty="0">
                <a:solidFill>
                  <a:srgbClr val="FFFFFF"/>
                </a:solidFill>
                <a:latin typeface="Times New Roman" panose="02020603050405020304" pitchFamily="18" charset="0"/>
                <a:ea typeface="+mj-ea"/>
                <a:cs typeface="Times New Roman" panose="02020603050405020304" pitchFamily="18" charset="0"/>
              </a:rPr>
              <a:t>INTRODUCTION</a:t>
            </a:r>
          </a:p>
        </p:txBody>
      </p:sp>
      <p:sp>
        <p:nvSpPr>
          <p:cNvPr id="24" name="TextBox 23">
            <a:extLst>
              <a:ext uri="{FF2B5EF4-FFF2-40B4-BE49-F238E27FC236}">
                <a16:creationId xmlns:a16="http://schemas.microsoft.com/office/drawing/2014/main" id="{D03789F1-14FD-9648-0FB3-3DDAEDF66043}"/>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a:lnSpc>
                <a:spcPct val="90000"/>
              </a:lnSpc>
              <a:spcAft>
                <a:spcPts val="600"/>
              </a:spcAft>
            </a:pPr>
            <a:r>
              <a:rPr lang="en-US" dirty="0">
                <a:latin typeface="Times New Roman" panose="02020603050405020304" pitchFamily="18" charset="0"/>
                <a:cs typeface="Times New Roman" panose="02020603050405020304" pitchFamily="18" charset="0"/>
              </a:rPr>
              <a:t> Asthma is a chronic respiratory condition characterized by inflammation of the airways, resulting in symptoms such as wheezing, shortness of breath, coughing, and chest tightness.</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utilize a dataset containing various patient characteristics and asthma severity levels.</a:t>
            </a:r>
          </a:p>
          <a:p>
            <a:pPr>
              <a:lnSpc>
                <a:spcPct val="90000"/>
              </a:lnSpc>
              <a:spcAft>
                <a:spcPts val="600"/>
              </a:spcAft>
            </a:pPr>
            <a:r>
              <a:rPr lang="en-US" dirty="0">
                <a:latin typeface="Times New Roman" panose="02020603050405020304" pitchFamily="18" charset="0"/>
                <a:cs typeface="Times New Roman" panose="02020603050405020304" pitchFamily="18" charset="0"/>
              </a:rPr>
              <a:t>• Our analysis involves exploring features, visualizing data distributions, and training multiple classifiers including Random Forest, Gradient Boosting, and K-Nearest Neighbors.</a:t>
            </a:r>
          </a:p>
          <a:p>
            <a:pPr>
              <a:lnSpc>
                <a:spcPct val="90000"/>
              </a:lnSpc>
              <a:spcAft>
                <a:spcPts val="600"/>
              </a:spcAft>
            </a:pPr>
            <a:r>
              <a:rPr lang="en-US" dirty="0">
                <a:latin typeface="Times New Roman" panose="02020603050405020304" pitchFamily="18" charset="0"/>
                <a:cs typeface="Times New Roman" panose="02020603050405020304" pitchFamily="18" charset="0"/>
              </a:rPr>
              <a:t>• By evaluating model performance metrics like accuracy and confusion matrices, we aim to improve asthma prediction for proactive healthcare interventions.</a:t>
            </a:r>
          </a:p>
          <a:p>
            <a:pPr>
              <a:lnSpc>
                <a:spcPct val="90000"/>
              </a:lnSpc>
              <a:spcAft>
                <a:spcPts val="600"/>
              </a:spcAft>
            </a:pPr>
            <a:r>
              <a:rPr lang="en-US" dirty="0">
                <a:latin typeface="Times New Roman" panose="02020603050405020304" pitchFamily="18" charset="0"/>
                <a:cs typeface="Times New Roman" panose="02020603050405020304" pitchFamily="18" charset="0"/>
              </a:rPr>
              <a:t>• Early prediction can aid in better management and treatment, reducing the severity of attacks.</a:t>
            </a:r>
          </a:p>
        </p:txBody>
      </p:sp>
    </p:spTree>
    <p:extLst>
      <p:ext uri="{BB962C8B-B14F-4D97-AF65-F5344CB8AC3E}">
        <p14:creationId xmlns:p14="http://schemas.microsoft.com/office/powerpoint/2010/main" val="3239096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07EA4BF-08E0-F61E-FFB4-F4015D312E27}"/>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rgbClr val="FFFFFF"/>
                </a:solidFill>
                <a:latin typeface="Times New Roman" panose="02020603050405020304" pitchFamily="18" charset="0"/>
                <a:ea typeface="+mj-ea"/>
                <a:cs typeface="Times New Roman" panose="02020603050405020304" pitchFamily="18" charset="0"/>
              </a:rPr>
              <a:t>DATASET OVERVIEW</a:t>
            </a:r>
          </a:p>
        </p:txBody>
      </p:sp>
      <p:sp>
        <p:nvSpPr>
          <p:cNvPr id="5" name="TextBox 4">
            <a:extLst>
              <a:ext uri="{FF2B5EF4-FFF2-40B4-BE49-F238E27FC236}">
                <a16:creationId xmlns:a16="http://schemas.microsoft.com/office/drawing/2014/main" id="{5365954F-2C68-3948-9EB4-A1F465A0E1C0}"/>
              </a:ext>
            </a:extLst>
          </p:cNvPr>
          <p:cNvSpPr txBox="1"/>
          <p:nvPr/>
        </p:nvSpPr>
        <p:spPr>
          <a:xfrm>
            <a:off x="1371599" y="2318197"/>
            <a:ext cx="9724031" cy="3683358"/>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dataset used for this project was sourced from Kaggle</a:t>
            </a:r>
          </a:p>
          <a:p>
            <a:pPr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main features used in this analysis include:</a:t>
            </a:r>
          </a:p>
          <a:p>
            <a:pPr marL="285750"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Tiredness</a:t>
            </a:r>
          </a:p>
          <a:p>
            <a:pPr marL="285750"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Dry-Cough</a:t>
            </a:r>
          </a:p>
          <a:p>
            <a:pPr marL="285750"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Difficulty-in-Breathing</a:t>
            </a:r>
          </a:p>
          <a:p>
            <a:pPr marL="285750"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Sore-Throat</a:t>
            </a:r>
          </a:p>
          <a:p>
            <a:pPr marL="285750" indent="-228600">
              <a:lnSpc>
                <a:spcPct val="90000"/>
              </a:lnSpc>
              <a:spcAft>
                <a:spcPts val="600"/>
              </a:spcAft>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None_Symptom</a:t>
            </a:r>
            <a:endParaRPr lang="en-US" sz="1600" dirty="0">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Pains</a:t>
            </a:r>
          </a:p>
          <a:p>
            <a:pPr marL="285750"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Nasal-Congestion</a:t>
            </a:r>
          </a:p>
          <a:p>
            <a:pPr marL="285750"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Runny-Nose</a:t>
            </a:r>
          </a:p>
          <a:p>
            <a:pPr marL="285750" indent="-228600">
              <a:lnSpc>
                <a:spcPct val="90000"/>
              </a:lnSpc>
              <a:spcAft>
                <a:spcPts val="600"/>
              </a:spcAft>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None_Experiencing</a:t>
            </a:r>
            <a:endParaRPr lang="en-US" sz="1600" dirty="0">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Age groups (Age_0-9, Age_10-19, Age_20-24, Age_25-59, Age_60+)</a:t>
            </a:r>
          </a:p>
          <a:p>
            <a:pPr marL="285750"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Gender (</a:t>
            </a:r>
            <a:r>
              <a:rPr lang="en-US" sz="1600" dirty="0" err="1">
                <a:latin typeface="Times New Roman" panose="02020603050405020304" pitchFamily="18" charset="0"/>
                <a:cs typeface="Times New Roman" panose="02020603050405020304" pitchFamily="18" charset="0"/>
              </a:rPr>
              <a:t>Gender_Female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Gender_Male</a:t>
            </a:r>
            <a:r>
              <a:rPr lang="en-US" sz="1600" dirty="0">
                <a:latin typeface="Times New Roman" panose="02020603050405020304" pitchFamily="18" charset="0"/>
                <a:cs typeface="Times New Roman" panose="02020603050405020304" pitchFamily="18" charset="0"/>
              </a:rPr>
              <a:t>)</a:t>
            </a:r>
          </a:p>
          <a:p>
            <a:pPr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Target Variable: The target variable in this analysis is '</a:t>
            </a:r>
            <a:r>
              <a:rPr lang="en-US" sz="1600" dirty="0" err="1">
                <a:latin typeface="Times New Roman" panose="02020603050405020304" pitchFamily="18" charset="0"/>
                <a:cs typeface="Times New Roman" panose="02020603050405020304" pitchFamily="18" charset="0"/>
              </a:rPr>
              <a:t>Severity_Mild</a:t>
            </a:r>
            <a:r>
              <a:rPr lang="en-US" sz="1600" dirty="0">
                <a:latin typeface="Times New Roman" panose="02020603050405020304" pitchFamily="18" charset="0"/>
                <a:cs typeface="Times New Roman" panose="02020603050405020304" pitchFamily="18" charset="0"/>
              </a:rPr>
              <a:t>'. This variable indicates the severity level of asthma episodes and is crucial for predicting and managing asthma exacerbations.</a:t>
            </a:r>
          </a:p>
        </p:txBody>
      </p:sp>
    </p:spTree>
    <p:extLst>
      <p:ext uri="{BB962C8B-B14F-4D97-AF65-F5344CB8AC3E}">
        <p14:creationId xmlns:p14="http://schemas.microsoft.com/office/powerpoint/2010/main" val="425532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207A427-9DE7-1FCC-D647-91CAA6D7A2AE}"/>
              </a:ext>
            </a:extLst>
          </p:cNvPr>
          <p:cNvSpPr txBox="1"/>
          <p:nvPr/>
        </p:nvSpPr>
        <p:spPr>
          <a:xfrm>
            <a:off x="630936" y="640080"/>
            <a:ext cx="4818888" cy="148132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1" kern="1200" dirty="0">
                <a:solidFill>
                  <a:schemeClr val="tx1"/>
                </a:solidFill>
                <a:latin typeface="Times New Roman" panose="02020603050405020304" pitchFamily="18" charset="0"/>
                <a:ea typeface="+mj-ea"/>
                <a:cs typeface="Times New Roman" panose="02020603050405020304" pitchFamily="18" charset="0"/>
              </a:rPr>
              <a:t>DATA PREPROCESSING</a:t>
            </a:r>
          </a:p>
        </p:txBody>
      </p:sp>
      <p:sp>
        <p:nvSpPr>
          <p:cNvPr id="9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5" name="TextBox 1">
            <a:extLst>
              <a:ext uri="{FF2B5EF4-FFF2-40B4-BE49-F238E27FC236}">
                <a16:creationId xmlns:a16="http://schemas.microsoft.com/office/drawing/2014/main" id="{B1AA3D3B-E11E-5F76-FDA2-87ED13FF63EE}"/>
              </a:ext>
            </a:extLst>
          </p:cNvPr>
          <p:cNvGraphicFramePr/>
          <p:nvPr>
            <p:extLst>
              <p:ext uri="{D42A27DB-BD31-4B8C-83A1-F6EECF244321}">
                <p14:modId xmlns:p14="http://schemas.microsoft.com/office/powerpoint/2010/main" val="774107603"/>
              </p:ext>
            </p:extLst>
          </p:nvPr>
        </p:nvGraphicFramePr>
        <p:xfrm>
          <a:off x="630935" y="2614343"/>
          <a:ext cx="5458967" cy="3594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3336F249-541C-26F9-A7EF-00853E2EB292}"/>
              </a:ext>
            </a:extLst>
          </p:cNvPr>
          <p:cNvPicPr>
            <a:picLocks noChangeAspect="1"/>
          </p:cNvPicPr>
          <p:nvPr/>
        </p:nvPicPr>
        <p:blipFill>
          <a:blip r:embed="rId7"/>
          <a:stretch>
            <a:fillRect/>
          </a:stretch>
        </p:blipFill>
        <p:spPr>
          <a:xfrm>
            <a:off x="6089902" y="640080"/>
            <a:ext cx="6089900" cy="2048161"/>
          </a:xfrm>
          <a:prstGeom prst="rect">
            <a:avLst/>
          </a:prstGeom>
        </p:spPr>
      </p:pic>
      <p:pic>
        <p:nvPicPr>
          <p:cNvPr id="7" name="Picture 6">
            <a:extLst>
              <a:ext uri="{FF2B5EF4-FFF2-40B4-BE49-F238E27FC236}">
                <a16:creationId xmlns:a16="http://schemas.microsoft.com/office/drawing/2014/main" id="{F714E940-8B94-831C-02BA-B8FE5571E09A}"/>
              </a:ext>
            </a:extLst>
          </p:cNvPr>
          <p:cNvPicPr>
            <a:picLocks noChangeAspect="1"/>
          </p:cNvPicPr>
          <p:nvPr/>
        </p:nvPicPr>
        <p:blipFill>
          <a:blip r:embed="rId8"/>
          <a:stretch>
            <a:fillRect/>
          </a:stretch>
        </p:blipFill>
        <p:spPr>
          <a:xfrm>
            <a:off x="6229456" y="2688241"/>
            <a:ext cx="2972215" cy="3781953"/>
          </a:xfrm>
          <a:prstGeom prst="rect">
            <a:avLst/>
          </a:prstGeom>
        </p:spPr>
      </p:pic>
    </p:spTree>
    <p:extLst>
      <p:ext uri="{BB962C8B-B14F-4D97-AF65-F5344CB8AC3E}">
        <p14:creationId xmlns:p14="http://schemas.microsoft.com/office/powerpoint/2010/main" val="3668456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3" name="TextBox 2">
            <a:extLst>
              <a:ext uri="{FF2B5EF4-FFF2-40B4-BE49-F238E27FC236}">
                <a16:creationId xmlns:a16="http://schemas.microsoft.com/office/drawing/2014/main" id="{5AC8B477-1B39-CF8D-F718-FDBF4D85F024}"/>
              </a:ext>
            </a:extLst>
          </p:cNvPr>
          <p:cNvGraphicFramePr/>
          <p:nvPr>
            <p:extLst>
              <p:ext uri="{D42A27DB-BD31-4B8C-83A1-F6EECF244321}">
                <p14:modId xmlns:p14="http://schemas.microsoft.com/office/powerpoint/2010/main" val="171884044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D3BD0814-3599-9C1E-C079-9B4F0808C945}"/>
              </a:ext>
            </a:extLst>
          </p:cNvPr>
          <p:cNvSpPr txBox="1"/>
          <p:nvPr/>
        </p:nvSpPr>
        <p:spPr>
          <a:xfrm>
            <a:off x="1223319" y="815546"/>
            <a:ext cx="8563232" cy="646331"/>
          </a:xfrm>
          <a:prstGeom prst="rect">
            <a:avLst/>
          </a:prstGeom>
          <a:noFill/>
        </p:spPr>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EXPLORATORY DATA ANALYSIS (EDA):</a:t>
            </a:r>
          </a:p>
        </p:txBody>
      </p:sp>
    </p:spTree>
    <p:extLst>
      <p:ext uri="{BB962C8B-B14F-4D97-AF65-F5344CB8AC3E}">
        <p14:creationId xmlns:p14="http://schemas.microsoft.com/office/powerpoint/2010/main" val="100611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A graph of a number of cases&#10;&#10;Description automatically generated">
            <a:extLst>
              <a:ext uri="{FF2B5EF4-FFF2-40B4-BE49-F238E27FC236}">
                <a16:creationId xmlns:a16="http://schemas.microsoft.com/office/drawing/2014/main" id="{2A8116CD-1DCC-0847-2078-D4246E81AEC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781018"/>
            <a:ext cx="5294716" cy="3295961"/>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Straight Connector 50">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2" name="Picture 2">
            <a:extLst>
              <a:ext uri="{FF2B5EF4-FFF2-40B4-BE49-F238E27FC236}">
                <a16:creationId xmlns:a16="http://schemas.microsoft.com/office/drawing/2014/main" id="{A00CEF13-C002-D8D6-5CD3-A8F1383CC8F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3817" y="1059615"/>
            <a:ext cx="5294715" cy="47387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8E8375F-9F32-F072-F111-623A7739F9F8}"/>
              </a:ext>
            </a:extLst>
          </p:cNvPr>
          <p:cNvSpPr txBox="1"/>
          <p:nvPr/>
        </p:nvSpPr>
        <p:spPr>
          <a:xfrm>
            <a:off x="630936" y="2660904"/>
            <a:ext cx="4818888" cy="3547872"/>
          </a:xfrm>
          <a:prstGeom prst="rect">
            <a:avLst/>
          </a:prstGeom>
        </p:spPr>
        <p:txBody>
          <a:bodyPr vert="horz" lIns="91440" tIns="45720" rIns="91440" bIns="45720" rtlCol="0" anchor="t">
            <a:normAutofit/>
          </a:bodyPr>
          <a:lstStyle/>
          <a:p>
            <a:pPr>
              <a:lnSpc>
                <a:spcPct val="90000"/>
              </a:lnSpc>
              <a:spcAft>
                <a:spcPts val="600"/>
              </a:spcAft>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9222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6" name="Rectangle 25">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E29C56B-5074-2070-1C55-A7453E9F15E5}"/>
              </a:ext>
            </a:extLst>
          </p:cNvPr>
          <p:cNvSpPr txBox="1"/>
          <p:nvPr/>
        </p:nvSpPr>
        <p:spPr>
          <a:xfrm>
            <a:off x="1055715" y="2508105"/>
            <a:ext cx="5040285" cy="3632493"/>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Age group distribution is displayed with a pie chart, giving insight into the dataset using potential age-related patterns in asthma severity.</a:t>
            </a:r>
          </a:p>
          <a:p>
            <a:pPr marL="285750"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Present gender distribution among asthma patients via a pie chart, offering a clear view of the proportion of male and female individuals in the dataset.</a:t>
            </a:r>
          </a:p>
          <a:p>
            <a:pPr marL="285750" indent="-228600">
              <a:lnSpc>
                <a:spcPct val="90000"/>
              </a:lnSpc>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D38240D1-F3E0-29FD-B642-48B2B16DB6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29"/>
          <a:stretch/>
        </p:blipFill>
        <p:spPr bwMode="auto">
          <a:xfrm>
            <a:off x="7896739" y="774285"/>
            <a:ext cx="2488976" cy="25811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 blue and red circle with text&#10;&#10;Description automatically generated">
            <a:extLst>
              <a:ext uri="{FF2B5EF4-FFF2-40B4-BE49-F238E27FC236}">
                <a16:creationId xmlns:a16="http://schemas.microsoft.com/office/drawing/2014/main" id="{B5484B0F-C813-D855-94C7-B2972D96581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44895" y="3575074"/>
            <a:ext cx="2992664" cy="2581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700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A49AD9B-13C5-5D29-1631-C2181B53FEE7}"/>
              </a:ext>
            </a:extLst>
          </p:cNvPr>
          <p:cNvSpPr txBox="1"/>
          <p:nvPr/>
        </p:nvSpPr>
        <p:spPr>
          <a:xfrm>
            <a:off x="761800" y="774358"/>
            <a:ext cx="5334197" cy="170824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a:latin typeface="Times New Roman" panose="02020603050405020304" pitchFamily="18" charset="0"/>
                <a:ea typeface="+mj-ea"/>
                <a:cs typeface="Times New Roman" panose="02020603050405020304" pitchFamily="18" charset="0"/>
              </a:rPr>
              <a:t>MODEL ANALYSIS</a:t>
            </a:r>
          </a:p>
        </p:txBody>
      </p:sp>
      <p:sp>
        <p:nvSpPr>
          <p:cNvPr id="27" name="TextBox 26">
            <a:extLst>
              <a:ext uri="{FF2B5EF4-FFF2-40B4-BE49-F238E27FC236}">
                <a16:creationId xmlns:a16="http://schemas.microsoft.com/office/drawing/2014/main" id="{4871C3BE-59FA-CE98-6844-7FF3E7166FED}"/>
              </a:ext>
            </a:extLst>
          </p:cNvPr>
          <p:cNvSpPr txBox="1"/>
          <p:nvPr/>
        </p:nvSpPr>
        <p:spPr>
          <a:xfrm>
            <a:off x="761800" y="2470244"/>
            <a:ext cx="5334197" cy="3769835"/>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Data Splitting: </a:t>
            </a:r>
          </a:p>
          <a:p>
            <a:pPr>
              <a:lnSpc>
                <a:spcPct val="90000"/>
              </a:lnSpc>
              <a:spcAft>
                <a:spcPts val="600"/>
              </a:spcAft>
            </a:pPr>
            <a:r>
              <a:rPr lang="en-US" sz="1400" dirty="0">
                <a:latin typeface="Times New Roman" panose="02020603050405020304" pitchFamily="18" charset="0"/>
                <a:cs typeface="Times New Roman" panose="02020603050405020304" pitchFamily="18" charset="0"/>
              </a:rPr>
              <a:t>The dataset is split into features (X) and the target variable (Y). It's assumed that the features are stored in a </a:t>
            </a:r>
            <a:r>
              <a:rPr lang="en-US" sz="1400" dirty="0" err="1">
                <a:latin typeface="Times New Roman" panose="02020603050405020304" pitchFamily="18" charset="0"/>
                <a:cs typeface="Times New Roman" panose="02020603050405020304" pitchFamily="18" charset="0"/>
              </a:rPr>
              <a:t>DataFrame</a:t>
            </a:r>
            <a:r>
              <a:rPr lang="en-US" sz="1400" dirty="0">
                <a:latin typeface="Times New Roman" panose="02020603050405020304" pitchFamily="18" charset="0"/>
                <a:cs typeface="Times New Roman" panose="02020603050405020304" pitchFamily="18" charset="0"/>
              </a:rPr>
              <a:t> named </a:t>
            </a:r>
            <a:r>
              <a:rPr lang="en-US" sz="1400" dirty="0" err="1">
                <a:latin typeface="Times New Roman" panose="02020603050405020304" pitchFamily="18" charset="0"/>
                <a:cs typeface="Times New Roman" panose="02020603050405020304" pitchFamily="18" charset="0"/>
              </a:rPr>
              <a:t>df</a:t>
            </a:r>
            <a:r>
              <a:rPr lang="en-US" sz="1400" dirty="0">
                <a:latin typeface="Times New Roman" panose="02020603050405020304" pitchFamily="18" charset="0"/>
                <a:cs typeface="Times New Roman" panose="02020603050405020304" pitchFamily="18" charset="0"/>
              </a:rPr>
              <a:t>, and the target variable is named ‘severity mild'. The data is split into training and testing sets using the </a:t>
            </a:r>
            <a:r>
              <a:rPr lang="en-US" sz="1400" dirty="0" err="1">
                <a:latin typeface="Times New Roman" panose="02020603050405020304" pitchFamily="18" charset="0"/>
                <a:cs typeface="Times New Roman" panose="02020603050405020304" pitchFamily="18" charset="0"/>
              </a:rPr>
              <a:t>train_test_split</a:t>
            </a:r>
            <a:r>
              <a:rPr lang="en-US" sz="1400" dirty="0">
                <a:latin typeface="Times New Roman" panose="02020603050405020304" pitchFamily="18" charset="0"/>
                <a:cs typeface="Times New Roman" panose="02020603050405020304" pitchFamily="18" charset="0"/>
              </a:rPr>
              <a:t> function.</a:t>
            </a:r>
          </a:p>
          <a:p>
            <a:pPr indent="-228600">
              <a:lnSpc>
                <a:spcPct val="90000"/>
              </a:lnSpc>
              <a:spcAft>
                <a:spcPts val="600"/>
              </a:spcAft>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GRADIENT BOOSTING CLASSIFIER: </a:t>
            </a:r>
          </a:p>
          <a:p>
            <a:pPr indent="-228600">
              <a:lnSpc>
                <a:spcPct val="90000"/>
              </a:lnSpc>
              <a:spcAft>
                <a:spcPts val="600"/>
              </a:spcAf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Utilized a Gradient Boosting Classifier with 100 decision trees, trained on provided data to predict outcomes.</a:t>
            </a:r>
          </a:p>
          <a:p>
            <a:pPr indent="-228600">
              <a:lnSpc>
                <a:spcPct val="90000"/>
              </a:lnSpc>
              <a:spcAft>
                <a:spcPts val="60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model made predictions on test data, achieving an accuracy of 75.08%,  signifying its capability to correctly classify instances.</a:t>
            </a:r>
          </a:p>
          <a:p>
            <a:pPr indent="-228600">
              <a:lnSpc>
                <a:spcPct val="90000"/>
              </a:lnSpc>
              <a:spcAft>
                <a:spcPts val="60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confusion matrix displayed that out of the total test cases, 31,666 were true negatives, reflecting the model's strong ability to correctly identify negative instances. Meanwhile, it also recorded 15,975 true positives, indicating that it correctly identified all positive cases in the dataset. However, there were 15,719 false positives, which implies a considerable number of instances were incorrectly classified as positive.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Utilized Confusion </a:t>
            </a:r>
            <a:r>
              <a:rPr lang="en-US" sz="1400" dirty="0" err="1">
                <a:latin typeface="Times New Roman" panose="02020603050405020304" pitchFamily="18" charset="0"/>
                <a:cs typeface="Times New Roman" panose="02020603050405020304" pitchFamily="18" charset="0"/>
              </a:rPr>
              <a:t>MatrixDisplay</a:t>
            </a:r>
            <a:r>
              <a:rPr lang="en-US" sz="1400" dirty="0">
                <a:latin typeface="Times New Roman" panose="02020603050405020304" pitchFamily="18" charset="0"/>
                <a:cs typeface="Times New Roman" panose="02020603050405020304" pitchFamily="18" charset="0"/>
              </a:rPr>
              <a:t> to visually present the confusion matrix, providing insights into the model's classification performance, particularly its strengths and areas for improvement.</a:t>
            </a:r>
          </a:p>
        </p:txBody>
      </p:sp>
      <p:pic>
        <p:nvPicPr>
          <p:cNvPr id="36" name="Picture 35" descr="Financial graphs on a dark display">
            <a:extLst>
              <a:ext uri="{FF2B5EF4-FFF2-40B4-BE49-F238E27FC236}">
                <a16:creationId xmlns:a16="http://schemas.microsoft.com/office/drawing/2014/main" id="{143D4D0A-2EA4-974E-1CF0-765E60E6E901}"/>
              </a:ext>
            </a:extLst>
          </p:cNvPr>
          <p:cNvPicPr>
            <a:picLocks noChangeAspect="1"/>
          </p:cNvPicPr>
          <p:nvPr/>
        </p:nvPicPr>
        <p:blipFill rotWithShape="1">
          <a:blip r:embed="rId2"/>
          <a:srcRect l="22827" r="28637" b="2"/>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491465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FF6E3E0-663B-6836-D07E-A9BBD127FC49}"/>
              </a:ext>
            </a:extLst>
          </p:cNvPr>
          <p:cNvPicPr>
            <a:picLocks noChangeAspect="1"/>
          </p:cNvPicPr>
          <p:nvPr/>
        </p:nvPicPr>
        <p:blipFill>
          <a:blip r:embed="rId2"/>
          <a:stretch>
            <a:fillRect/>
          </a:stretch>
        </p:blipFill>
        <p:spPr>
          <a:xfrm>
            <a:off x="643466" y="1264786"/>
            <a:ext cx="5968347" cy="3057696"/>
          </a:xfrm>
          <a:prstGeom prst="rect">
            <a:avLst/>
          </a:prstGeom>
        </p:spPr>
      </p:pic>
      <p:cxnSp>
        <p:nvCxnSpPr>
          <p:cNvPr id="1035" name="Straight Connector 1034">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5F43033E-E2B4-B7B7-66B6-538E195014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29270" y="1264785"/>
            <a:ext cx="4219262" cy="4328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573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1332</TotalTime>
  <Words>1225</Words>
  <Application>Microsoft Office PowerPoint</Application>
  <PresentationFormat>Widescreen</PresentationFormat>
  <Paragraphs>78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Aptos Display</vt:lpstr>
      <vt:lpstr>Arial</vt:lpstr>
      <vt:lpstr>Calibri</vt:lpstr>
      <vt:lpstr>Felix Titling</vt:lpstr>
      <vt:lpstr>Times New Roman</vt:lpstr>
      <vt:lpstr>Office Theme</vt:lpstr>
      <vt:lpstr>ASTHMA Disease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Validation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sila</dc:creator>
  <cp:lastModifiedBy>Preethi Mathari</cp:lastModifiedBy>
  <cp:revision>7</cp:revision>
  <dcterms:created xsi:type="dcterms:W3CDTF">2024-04-16T16:29:49Z</dcterms:created>
  <dcterms:modified xsi:type="dcterms:W3CDTF">2024-04-17T15:57:28Z</dcterms:modified>
</cp:coreProperties>
</file>