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6" r:id="rId5"/>
  </p:sldIdLst>
  <p:sldSz cx="30267275" cy="42794238"/>
  <p:notesSz cx="6858000" cy="9144000"/>
  <p:defaultTextStyle>
    <a:defPPr>
      <a:defRPr lang="en-US"/>
    </a:defPPr>
    <a:lvl1pPr marL="0" algn="l" defTabSz="4174876" rtl="0" eaLnBrk="1" latinLnBrk="0" hangingPunct="1">
      <a:defRPr sz="8218" kern="1200">
        <a:solidFill>
          <a:schemeClr val="tx1"/>
        </a:solidFill>
        <a:latin typeface="+mn-lt"/>
        <a:ea typeface="+mn-ea"/>
        <a:cs typeface="+mn-cs"/>
      </a:defRPr>
    </a:lvl1pPr>
    <a:lvl2pPr marL="2087438" algn="l" defTabSz="4174876" rtl="0" eaLnBrk="1" latinLnBrk="0" hangingPunct="1">
      <a:defRPr sz="8218" kern="1200">
        <a:solidFill>
          <a:schemeClr val="tx1"/>
        </a:solidFill>
        <a:latin typeface="+mn-lt"/>
        <a:ea typeface="+mn-ea"/>
        <a:cs typeface="+mn-cs"/>
      </a:defRPr>
    </a:lvl2pPr>
    <a:lvl3pPr marL="4174876" algn="l" defTabSz="4174876" rtl="0" eaLnBrk="1" latinLnBrk="0" hangingPunct="1">
      <a:defRPr sz="8218" kern="1200">
        <a:solidFill>
          <a:schemeClr val="tx1"/>
        </a:solidFill>
        <a:latin typeface="+mn-lt"/>
        <a:ea typeface="+mn-ea"/>
        <a:cs typeface="+mn-cs"/>
      </a:defRPr>
    </a:lvl3pPr>
    <a:lvl4pPr marL="6262314" algn="l" defTabSz="4174876" rtl="0" eaLnBrk="1" latinLnBrk="0" hangingPunct="1">
      <a:defRPr sz="8218" kern="1200">
        <a:solidFill>
          <a:schemeClr val="tx1"/>
        </a:solidFill>
        <a:latin typeface="+mn-lt"/>
        <a:ea typeface="+mn-ea"/>
        <a:cs typeface="+mn-cs"/>
      </a:defRPr>
    </a:lvl4pPr>
    <a:lvl5pPr marL="8349752" algn="l" defTabSz="4174876" rtl="0" eaLnBrk="1" latinLnBrk="0" hangingPunct="1">
      <a:defRPr sz="8218" kern="1200">
        <a:solidFill>
          <a:schemeClr val="tx1"/>
        </a:solidFill>
        <a:latin typeface="+mn-lt"/>
        <a:ea typeface="+mn-ea"/>
        <a:cs typeface="+mn-cs"/>
      </a:defRPr>
    </a:lvl5pPr>
    <a:lvl6pPr marL="10437190" algn="l" defTabSz="4174876" rtl="0" eaLnBrk="1" latinLnBrk="0" hangingPunct="1">
      <a:defRPr sz="8218" kern="1200">
        <a:solidFill>
          <a:schemeClr val="tx1"/>
        </a:solidFill>
        <a:latin typeface="+mn-lt"/>
        <a:ea typeface="+mn-ea"/>
        <a:cs typeface="+mn-cs"/>
      </a:defRPr>
    </a:lvl6pPr>
    <a:lvl7pPr marL="12524628" algn="l" defTabSz="4174876" rtl="0" eaLnBrk="1" latinLnBrk="0" hangingPunct="1">
      <a:defRPr sz="8218" kern="1200">
        <a:solidFill>
          <a:schemeClr val="tx1"/>
        </a:solidFill>
        <a:latin typeface="+mn-lt"/>
        <a:ea typeface="+mn-ea"/>
        <a:cs typeface="+mn-cs"/>
      </a:defRPr>
    </a:lvl7pPr>
    <a:lvl8pPr marL="14612066" algn="l" defTabSz="4174876" rtl="0" eaLnBrk="1" latinLnBrk="0" hangingPunct="1">
      <a:defRPr sz="8218" kern="1200">
        <a:solidFill>
          <a:schemeClr val="tx1"/>
        </a:solidFill>
        <a:latin typeface="+mn-lt"/>
        <a:ea typeface="+mn-ea"/>
        <a:cs typeface="+mn-cs"/>
      </a:defRPr>
    </a:lvl8pPr>
    <a:lvl9pPr marL="16699504" algn="l" defTabSz="4174876" rtl="0" eaLnBrk="1" latinLnBrk="0" hangingPunct="1">
      <a:defRPr sz="821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F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CFAC1-F860-4B1C-B7F6-F8EED49CB1AA}" v="1" dt="2025-03-26T14:01:29.222"/>
    <p1510:client id="{ADA25633-25FA-B128-D54E-5979D2945010}" v="67" dt="2025-03-26T13:54:02.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 d="100"/>
          <a:sy n="12" d="100"/>
        </p:scale>
        <p:origin x="2717"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B919A-8E4D-468A-9861-DF186E27738E}" type="datetimeFigureOut">
              <a:rPr lang="en-GB" smtClean="0"/>
              <a:t>26/03/2025</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EECE3-97D9-4D17-9784-6733D0DEEB5C}" type="slidenum">
              <a:rPr lang="en-GB" smtClean="0"/>
              <a:t>‹#›</a:t>
            </a:fld>
            <a:endParaRPr lang="en-GB"/>
          </a:p>
        </p:txBody>
      </p:sp>
    </p:spTree>
    <p:extLst>
      <p:ext uri="{BB962C8B-B14F-4D97-AF65-F5344CB8AC3E}">
        <p14:creationId xmlns:p14="http://schemas.microsoft.com/office/powerpoint/2010/main" val="776105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a:p>
        </p:txBody>
      </p:sp>
      <p:sp>
        <p:nvSpPr>
          <p:cNvPr id="4" name="Slide Number Placeholder 3"/>
          <p:cNvSpPr>
            <a:spLocks noGrp="1"/>
          </p:cNvSpPr>
          <p:nvPr>
            <p:ph type="sldNum" sz="quarter" idx="10"/>
          </p:nvPr>
        </p:nvSpPr>
        <p:spPr/>
        <p:txBody>
          <a:bodyPr/>
          <a:lstStyle/>
          <a:p>
            <a:fld id="{FC8EECE3-97D9-4D17-9784-6733D0DEEB5C}" type="slidenum">
              <a:rPr lang="en-GB" smtClean="0"/>
              <a:t>1</a:t>
            </a:fld>
            <a:endParaRPr lang="en-GB"/>
          </a:p>
        </p:txBody>
      </p:sp>
    </p:spTree>
    <p:extLst>
      <p:ext uri="{BB962C8B-B14F-4D97-AF65-F5344CB8AC3E}">
        <p14:creationId xmlns:p14="http://schemas.microsoft.com/office/powerpoint/2010/main" val="325059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p>
        </p:txBody>
      </p:sp>
      <p:sp>
        <p:nvSpPr>
          <p:cNvPr id="4" name="Date Placeholder 3"/>
          <p:cNvSpPr>
            <a:spLocks noGrp="1"/>
          </p:cNvSpPr>
          <p:nvPr>
            <p:ph type="dt" sz="half" idx="10"/>
          </p:nvPr>
        </p:nvSpPr>
        <p:spPr/>
        <p:txBody>
          <a:bodyPr/>
          <a:lstStyle/>
          <a:p>
            <a:fld id="{8881569C-B6E6-4B33-A02E-59E2E11C726A}" type="datetimeFigureOut">
              <a:rPr lang="en-GB" smtClean="0"/>
              <a:t>26/03/2025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3222907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1569C-B6E6-4B33-A02E-59E2E11C726A}" type="datetimeFigureOut">
              <a:rPr lang="en-GB" smtClean="0"/>
              <a:t>26/03/2025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92683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1569C-B6E6-4B33-A02E-59E2E11C726A}" type="datetimeFigureOut">
              <a:rPr lang="en-GB" smtClean="0"/>
              <a:t>26/03/2025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68826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1569C-B6E6-4B33-A02E-59E2E11C726A}" type="datetimeFigureOut">
              <a:rPr lang="en-GB" smtClean="0"/>
              <a:t>26/03/2025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2628396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81569C-B6E6-4B33-A02E-59E2E11C726A}" type="datetimeFigureOut">
              <a:rPr lang="en-GB" smtClean="0"/>
              <a:t>26/03/2025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411065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81569C-B6E6-4B33-A02E-59E2E11C726A}" type="datetimeFigureOut">
              <a:rPr lang="en-GB" smtClean="0"/>
              <a:t>26/03/2025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70769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81569C-B6E6-4B33-A02E-59E2E11C726A}" type="datetimeFigureOut">
              <a:rPr lang="en-GB" smtClean="0"/>
              <a:t>26/03/2025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319546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81569C-B6E6-4B33-A02E-59E2E11C726A}" type="datetimeFigureOut">
              <a:rPr lang="en-GB" smtClean="0"/>
              <a:t>26/03/2025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343803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1569C-B6E6-4B33-A02E-59E2E11C726A}" type="datetimeFigureOut">
              <a:rPr lang="en-GB" smtClean="0"/>
              <a:t>26/03/2025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1054189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8881569C-B6E6-4B33-A02E-59E2E11C726A}" type="datetimeFigureOut">
              <a:rPr lang="en-GB" smtClean="0"/>
              <a:t>26/03/2025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135265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8881569C-B6E6-4B33-A02E-59E2E11C726A}" type="datetimeFigureOut">
              <a:rPr lang="en-GB" smtClean="0"/>
              <a:t>26/03/2025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9EE5DB-E3C9-4C46-A567-C7E139DE9289}" type="slidenum">
              <a:rPr lang="en-GB" smtClean="0"/>
              <a:t>‹#›</a:t>
            </a:fld>
            <a:endParaRPr lang="en-GB"/>
          </a:p>
        </p:txBody>
      </p:sp>
    </p:spTree>
    <p:extLst>
      <p:ext uri="{BB962C8B-B14F-4D97-AF65-F5344CB8AC3E}">
        <p14:creationId xmlns:p14="http://schemas.microsoft.com/office/powerpoint/2010/main" val="3699657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8881569C-B6E6-4B33-A02E-59E2E11C726A}" type="datetimeFigureOut">
              <a:rPr lang="en-GB" smtClean="0"/>
              <a:t>26/03/2025</a:t>
            </a:fld>
            <a:endParaRPr lang="en-GB"/>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DC9EE5DB-E3C9-4C46-A567-C7E139DE9289}" type="slidenum">
              <a:rPr lang="en-GB" smtClean="0"/>
              <a:t>‹#›</a:t>
            </a:fld>
            <a:endParaRPr lang="en-GB"/>
          </a:p>
        </p:txBody>
      </p:sp>
    </p:spTree>
    <p:extLst>
      <p:ext uri="{BB962C8B-B14F-4D97-AF65-F5344CB8AC3E}">
        <p14:creationId xmlns:p14="http://schemas.microsoft.com/office/powerpoint/2010/main" val="22456967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txBox="1">
            <a:spLocks/>
          </p:cNvSpPr>
          <p:nvPr/>
        </p:nvSpPr>
        <p:spPr>
          <a:xfrm>
            <a:off x="914400" y="489423"/>
            <a:ext cx="28437838" cy="1641727"/>
          </a:xfrm>
          <a:prstGeom prst="rect">
            <a:avLst/>
          </a:prstGeom>
          <a:solidFill>
            <a:schemeClr val="accent3">
              <a:lumMod val="50000"/>
            </a:schemeClr>
          </a:solidFill>
        </p:spPr>
        <p:txBody>
          <a:bodyPr lIns="91440" tIns="45720" rIns="91440" bIns="45720" anchor="t"/>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US" sz="3200">
                <a:solidFill>
                  <a:schemeClr val="bg1"/>
                </a:solidFill>
              </a:rPr>
              <a:t>SMART IOT BASED IRRIGATION DECISIVE SYSTEM</a:t>
            </a:r>
          </a:p>
          <a:p>
            <a:pPr algn="ctr"/>
            <a:r>
              <a:rPr lang="en-US" sz="3200">
                <a:solidFill>
                  <a:schemeClr val="bg1"/>
                </a:solidFill>
              </a:rPr>
              <a:t>MPS AKHIL,I HEMA VARDHAN REDDY,PADIGALA NANDINI, Amrita Viswa Vidyapeetham</a:t>
            </a:r>
            <a:endParaRPr lang="en-GB" sz="3200">
              <a:solidFill>
                <a:schemeClr val="bg1"/>
              </a:solidFill>
            </a:endParaRPr>
          </a:p>
        </p:txBody>
      </p:sp>
      <p:sp>
        <p:nvSpPr>
          <p:cNvPr id="100" name="Rectangle 99"/>
          <p:cNvSpPr/>
          <p:nvPr/>
        </p:nvSpPr>
        <p:spPr>
          <a:xfrm>
            <a:off x="0" y="0"/>
            <a:ext cx="3026664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100"/>
          <p:cNvSpPr/>
          <p:nvPr/>
        </p:nvSpPr>
        <p:spPr>
          <a:xfrm>
            <a:off x="-1" y="41879838"/>
            <a:ext cx="3026664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Rectangle 101"/>
          <p:cNvSpPr/>
          <p:nvPr/>
        </p:nvSpPr>
        <p:spPr>
          <a:xfrm>
            <a:off x="0" y="444912"/>
            <a:ext cx="914400" cy="42793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ectangle 103"/>
          <p:cNvSpPr/>
          <p:nvPr/>
        </p:nvSpPr>
        <p:spPr>
          <a:xfrm>
            <a:off x="14676438" y="0"/>
            <a:ext cx="914400" cy="42793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Title 1"/>
          <p:cNvSpPr txBox="1">
            <a:spLocks/>
          </p:cNvSpPr>
          <p:nvPr/>
        </p:nvSpPr>
        <p:spPr>
          <a:xfrm>
            <a:off x="1039560" y="6457598"/>
            <a:ext cx="13511719" cy="491447"/>
          </a:xfrm>
          <a:prstGeom prst="rect">
            <a:avLst/>
          </a:prstGeom>
          <a:solidFill>
            <a:srgbClr val="92D050"/>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US" sz="3200">
                <a:solidFill>
                  <a:schemeClr val="bg1"/>
                </a:solidFill>
              </a:rPr>
              <a:t>(B) Random Forest and LSTM</a:t>
            </a:r>
            <a:endParaRPr lang="en-GB" sz="3200">
              <a:solidFill>
                <a:schemeClr val="bg1"/>
              </a:solidFill>
            </a:endParaRPr>
          </a:p>
        </p:txBody>
      </p:sp>
      <p:sp>
        <p:nvSpPr>
          <p:cNvPr id="147" name="Title 1"/>
          <p:cNvSpPr txBox="1">
            <a:spLocks/>
          </p:cNvSpPr>
          <p:nvPr/>
        </p:nvSpPr>
        <p:spPr>
          <a:xfrm>
            <a:off x="15694023" y="2320541"/>
            <a:ext cx="13511719" cy="491447"/>
          </a:xfrm>
          <a:prstGeom prst="rect">
            <a:avLst/>
          </a:prstGeom>
          <a:solidFill>
            <a:srgbClr val="92D050"/>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GB" sz="3200">
                <a:solidFill>
                  <a:schemeClr val="bg1"/>
                </a:solidFill>
              </a:rPr>
              <a:t>(E) Web Dashboard </a:t>
            </a:r>
          </a:p>
        </p:txBody>
      </p:sp>
      <p:sp>
        <p:nvSpPr>
          <p:cNvPr id="171" name="Title 1"/>
          <p:cNvSpPr txBox="1">
            <a:spLocks/>
          </p:cNvSpPr>
          <p:nvPr/>
        </p:nvSpPr>
        <p:spPr>
          <a:xfrm>
            <a:off x="15647988" y="16559419"/>
            <a:ext cx="13511719" cy="491447"/>
          </a:xfrm>
          <a:prstGeom prst="rect">
            <a:avLst/>
          </a:prstGeom>
          <a:solidFill>
            <a:srgbClr val="92D050"/>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GB" sz="3200">
                <a:solidFill>
                  <a:schemeClr val="bg1"/>
                </a:solidFill>
              </a:rPr>
              <a:t>(G) DATA ANALYSIS</a:t>
            </a:r>
          </a:p>
        </p:txBody>
      </p:sp>
      <p:sp>
        <p:nvSpPr>
          <p:cNvPr id="127" name="Title 1"/>
          <p:cNvSpPr txBox="1">
            <a:spLocks/>
          </p:cNvSpPr>
          <p:nvPr/>
        </p:nvSpPr>
        <p:spPr>
          <a:xfrm>
            <a:off x="15748092" y="34210213"/>
            <a:ext cx="13511719" cy="491447"/>
          </a:xfrm>
          <a:prstGeom prst="rect">
            <a:avLst/>
          </a:prstGeom>
          <a:solidFill>
            <a:srgbClr val="92D050"/>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r>
              <a:rPr lang="en-US" sz="3200">
                <a:solidFill>
                  <a:schemeClr val="bg1"/>
                </a:solidFill>
              </a:rPr>
              <a:t>(H) TECHNICAL STACK</a:t>
            </a:r>
            <a:endParaRPr lang="en-GB" sz="3200">
              <a:solidFill>
                <a:schemeClr val="bg1"/>
              </a:solidFill>
            </a:endParaRPr>
          </a:p>
        </p:txBody>
      </p:sp>
      <p:sp>
        <p:nvSpPr>
          <p:cNvPr id="200" name="Title 1"/>
          <p:cNvSpPr txBox="1">
            <a:spLocks/>
          </p:cNvSpPr>
          <p:nvPr/>
        </p:nvSpPr>
        <p:spPr>
          <a:xfrm>
            <a:off x="1028788" y="2310664"/>
            <a:ext cx="13511719" cy="491447"/>
          </a:xfrm>
          <a:prstGeom prst="rect">
            <a:avLst/>
          </a:prstGeom>
          <a:solidFill>
            <a:srgbClr val="92D050"/>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US" sz="3200">
                <a:solidFill>
                  <a:schemeClr val="bg1"/>
                </a:solidFill>
              </a:rPr>
              <a:t>(A) GOAL &amp; CONTRIBUTIONS</a:t>
            </a:r>
            <a:endParaRPr lang="en-GB" sz="3200">
              <a:solidFill>
                <a:schemeClr val="bg1"/>
              </a:solidFill>
            </a:endParaRPr>
          </a:p>
        </p:txBody>
      </p:sp>
      <p:sp>
        <p:nvSpPr>
          <p:cNvPr id="207" name="Title 1"/>
          <p:cNvSpPr txBox="1">
            <a:spLocks/>
          </p:cNvSpPr>
          <p:nvPr/>
        </p:nvSpPr>
        <p:spPr>
          <a:xfrm>
            <a:off x="1283553" y="34354647"/>
            <a:ext cx="13511719" cy="491447"/>
          </a:xfrm>
          <a:prstGeom prst="rect">
            <a:avLst/>
          </a:prstGeom>
          <a:solidFill>
            <a:srgbClr val="92D050"/>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GB" sz="3200">
                <a:solidFill>
                  <a:schemeClr val="bg1"/>
                </a:solidFill>
              </a:rPr>
              <a:t>(D) Mobile Access</a:t>
            </a:r>
          </a:p>
        </p:txBody>
      </p:sp>
      <p:cxnSp>
        <p:nvCxnSpPr>
          <p:cNvPr id="744" name="Straight Connector 743"/>
          <p:cNvCxnSpPr>
            <a:cxnSpLocks/>
            <a:stCxn id="4" idx="2"/>
            <a:endCxn id="101" idx="0"/>
          </p:cNvCxnSpPr>
          <p:nvPr/>
        </p:nvCxnSpPr>
        <p:spPr>
          <a:xfrm>
            <a:off x="15133319" y="2131150"/>
            <a:ext cx="0" cy="39748688"/>
          </a:xfrm>
          <a:prstGeom prst="line">
            <a:avLst/>
          </a:prstGeom>
          <a:ln w="57150">
            <a:solidFill>
              <a:srgbClr val="0F1F43"/>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AE4A2172-0EE2-4D26-8145-B8650371B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8703" y="614331"/>
            <a:ext cx="3421464" cy="1279735"/>
          </a:xfrm>
          <a:prstGeom prst="roundRect">
            <a:avLst>
              <a:gd name="adj" fmla="val 8594"/>
            </a:avLst>
          </a:prstGeom>
          <a:solidFill>
            <a:srgbClr val="FFFFFF">
              <a:shade val="85000"/>
            </a:srgbClr>
          </a:solidFill>
          <a:ln>
            <a:noFill/>
          </a:ln>
          <a:effectLst/>
        </p:spPr>
      </p:pic>
      <p:sp>
        <p:nvSpPr>
          <p:cNvPr id="40" name="TextBox 39">
            <a:extLst>
              <a:ext uri="{FF2B5EF4-FFF2-40B4-BE49-F238E27FC236}">
                <a16:creationId xmlns:a16="http://schemas.microsoft.com/office/drawing/2014/main" id="{3C763479-2FA7-4527-9600-46160605C0EC}"/>
              </a:ext>
            </a:extLst>
          </p:cNvPr>
          <p:cNvSpPr txBox="1"/>
          <p:nvPr/>
        </p:nvSpPr>
        <p:spPr>
          <a:xfrm>
            <a:off x="1371281" y="7270517"/>
            <a:ext cx="6856640" cy="2677656"/>
          </a:xfrm>
          <a:prstGeom prst="rect">
            <a:avLst/>
          </a:prstGeom>
          <a:noFill/>
        </p:spPr>
        <p:txBody>
          <a:bodyPr wrap="square" lIns="91440" tIns="45720" rIns="91440" bIns="45720" rtlCol="0" anchor="t">
            <a:spAutoFit/>
          </a:bodyPr>
          <a:lstStyle/>
          <a:p>
            <a:r>
              <a:rPr lang="en-US" sz="2400">
                <a:latin typeface="Arial"/>
                <a:cs typeface="Arial"/>
              </a:rPr>
              <a:t>A </a:t>
            </a:r>
            <a:r>
              <a:rPr lang="en-US" sz="2400" b="1">
                <a:latin typeface="Arial"/>
                <a:cs typeface="Arial"/>
              </a:rPr>
              <a:t>Random Forest</a:t>
            </a:r>
            <a:r>
              <a:rPr lang="en-US" sz="2400">
                <a:latin typeface="Arial"/>
                <a:cs typeface="Arial"/>
              </a:rPr>
              <a:t> is a powerful ensemble learning algorithm that combines multiple decision trees to improve accuracy and reduce overfitting. It is widely used for both classification and regression tasks. The model aggregates the predictions of multiple trees, resulting in a more stable and reliable outcome</a:t>
            </a:r>
          </a:p>
        </p:txBody>
      </p:sp>
      <p:sp>
        <p:nvSpPr>
          <p:cNvPr id="22" name="TextBox 21">
            <a:extLst>
              <a:ext uri="{FF2B5EF4-FFF2-40B4-BE49-F238E27FC236}">
                <a16:creationId xmlns:a16="http://schemas.microsoft.com/office/drawing/2014/main" id="{49707EAD-E9F1-4766-AF12-27B9206BFDB6}"/>
              </a:ext>
            </a:extLst>
          </p:cNvPr>
          <p:cNvSpPr txBox="1"/>
          <p:nvPr/>
        </p:nvSpPr>
        <p:spPr>
          <a:xfrm>
            <a:off x="1283553" y="14123584"/>
            <a:ext cx="5684205" cy="2800767"/>
          </a:xfrm>
          <a:prstGeom prst="rect">
            <a:avLst/>
          </a:prstGeom>
          <a:noFill/>
        </p:spPr>
        <p:txBody>
          <a:bodyPr wrap="square" rtlCol="0">
            <a:spAutoFit/>
          </a:bodyPr>
          <a:lstStyle/>
          <a:p>
            <a:pPr>
              <a:buNone/>
            </a:pPr>
            <a:r>
              <a:rPr lang="en-US" sz="1900" b="1"/>
              <a:t>Residual Plot Analysis</a:t>
            </a:r>
          </a:p>
          <a:p>
            <a:pPr>
              <a:buNone/>
            </a:pPr>
            <a:r>
              <a:rPr lang="en-US" sz="1900"/>
              <a:t>The </a:t>
            </a:r>
            <a:r>
              <a:rPr lang="en-US" sz="1900" b="1"/>
              <a:t>residual plot</a:t>
            </a:r>
            <a:r>
              <a:rPr lang="en-US" sz="1900"/>
              <a:t> shows the difference between the actual and predicted values.</a:t>
            </a:r>
          </a:p>
          <a:p>
            <a:pPr>
              <a:buFont typeface="Arial" panose="020B0604020202020204" pitchFamily="34" charset="0"/>
              <a:buChar char="•"/>
            </a:pPr>
            <a:r>
              <a:rPr lang="en-US" sz="1900" b="1"/>
              <a:t>Residuals close to zero</a:t>
            </a:r>
            <a:r>
              <a:rPr lang="en-US" sz="1900"/>
              <a:t> indicate a good fit.</a:t>
            </a:r>
          </a:p>
          <a:p>
            <a:pPr>
              <a:buFont typeface="Arial" panose="020B0604020202020204" pitchFamily="34" charset="0"/>
              <a:buChar char="•"/>
            </a:pPr>
            <a:r>
              <a:rPr lang="en-US" sz="1900"/>
              <a:t>Random scatter of residuals around zero shows that the model makes unbiased predictions.</a:t>
            </a:r>
          </a:p>
          <a:p>
            <a:pPr>
              <a:buFont typeface="Arial" panose="020B0604020202020204" pitchFamily="34" charset="0"/>
              <a:buChar char="•"/>
            </a:pPr>
            <a:r>
              <a:rPr lang="en-US" sz="1900"/>
              <a:t>Patterns or trends in the residual plot indicate potential model bias or non-linearity in the data.</a:t>
            </a:r>
          </a:p>
          <a:p>
            <a:pPr algn="ctr"/>
            <a:endParaRPr lang="en-IN"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F82AF1D-46BD-804A-1EBD-A85242B936E9}"/>
              </a:ext>
            </a:extLst>
          </p:cNvPr>
          <p:cNvSpPr txBox="1"/>
          <p:nvPr/>
        </p:nvSpPr>
        <p:spPr>
          <a:xfrm>
            <a:off x="1317481" y="38906607"/>
            <a:ext cx="13283278" cy="2831544"/>
          </a:xfrm>
          <a:prstGeom prst="rect">
            <a:avLst/>
          </a:prstGeom>
          <a:noFill/>
        </p:spPr>
        <p:txBody>
          <a:bodyPr wrap="square" lIns="91440" tIns="45720" rIns="91440" bIns="45720" rtlCol="0" anchor="t">
            <a:spAutoFit/>
          </a:bodyPr>
          <a:lstStyle/>
          <a:p>
            <a:pPr>
              <a:buNone/>
            </a:pPr>
            <a:r>
              <a:rPr lang="en-US" sz="2200"/>
              <a:t>The </a:t>
            </a:r>
            <a:r>
              <a:rPr lang="en-US" sz="2200" b="1" err="1"/>
              <a:t>Blynk</a:t>
            </a:r>
            <a:r>
              <a:rPr lang="en-US" sz="2200" b="1"/>
              <a:t> integration</a:t>
            </a:r>
            <a:r>
              <a:rPr lang="en-US" sz="2200"/>
              <a:t> in the </a:t>
            </a:r>
            <a:r>
              <a:rPr lang="en-US" sz="2200" b="1"/>
              <a:t>IoT Smart Irrigation System</a:t>
            </a:r>
            <a:r>
              <a:rPr lang="en-US" sz="2200"/>
              <a:t> enables </a:t>
            </a:r>
            <a:r>
              <a:rPr lang="en-US" sz="2200" b="1"/>
              <a:t>remote monitoring and control</a:t>
            </a:r>
            <a:r>
              <a:rPr lang="en-US" sz="2200"/>
              <a:t> through a mobile app, enhancing accessibility and convenience for farmers. The </a:t>
            </a:r>
            <a:r>
              <a:rPr lang="en-US" sz="2200" b="1" err="1"/>
              <a:t>Blynk</a:t>
            </a:r>
            <a:r>
              <a:rPr lang="en-US" sz="2200" b="1"/>
              <a:t> platform</a:t>
            </a:r>
            <a:r>
              <a:rPr lang="en-US" sz="2200"/>
              <a:t> displays </a:t>
            </a:r>
            <a:r>
              <a:rPr lang="en-US" sz="2200" b="1"/>
              <a:t>real-time sensor data</a:t>
            </a:r>
            <a:r>
              <a:rPr lang="en-US" sz="2200"/>
              <a:t>, including temperature, humidity, soil moisture, and water levels. The app provides </a:t>
            </a:r>
            <a:r>
              <a:rPr lang="en-US" sz="2200" b="1"/>
              <a:t>live status updates</a:t>
            </a:r>
            <a:r>
              <a:rPr lang="en-US" sz="2200"/>
              <a:t> on the irrigation system, including the </a:t>
            </a:r>
            <a:r>
              <a:rPr lang="en-US" sz="2200" b="1"/>
              <a:t>pump’s operational state</a:t>
            </a:r>
            <a:r>
              <a:rPr lang="en-US" sz="2200"/>
              <a:t> and error alerts, through </a:t>
            </a:r>
            <a:r>
              <a:rPr lang="en-US" sz="2200" b="1"/>
              <a:t>LED status indicators</a:t>
            </a:r>
            <a:r>
              <a:rPr lang="en-US" sz="2200"/>
              <a:t>.</a:t>
            </a:r>
          </a:p>
          <a:p>
            <a:r>
              <a:rPr lang="en-US" sz="2200"/>
              <a:t>Farmers can </a:t>
            </a:r>
            <a:r>
              <a:rPr lang="en-US" sz="2200" b="1"/>
              <a:t>remotely control the water pump</a:t>
            </a:r>
            <a:r>
              <a:rPr lang="en-US" sz="2200"/>
              <a:t> based on moisture levels or manually override it. The app also offers </a:t>
            </a:r>
            <a:r>
              <a:rPr lang="en-US" sz="2200" b="1"/>
              <a:t>historical data visualization</a:t>
            </a:r>
            <a:r>
              <a:rPr lang="en-US" sz="2200"/>
              <a:t>, predictive maintenance alerts, and weather forecasts using </a:t>
            </a:r>
            <a:r>
              <a:rPr lang="en-US" sz="2200" b="1"/>
              <a:t>ML-powered LSTM models</a:t>
            </a:r>
            <a:r>
              <a:rPr lang="en-US" sz="2200"/>
              <a:t>, ensuring </a:t>
            </a:r>
            <a:r>
              <a:rPr lang="en-US" sz="2200" b="1"/>
              <a:t>data-driven irrigation scheduling</a:t>
            </a:r>
            <a:r>
              <a:rPr lang="en-US" sz="2200"/>
              <a:t> for optimal water usage and improved crop health.</a:t>
            </a:r>
          </a:p>
        </p:txBody>
      </p:sp>
      <p:sp>
        <p:nvSpPr>
          <p:cNvPr id="92" name="Title 1">
            <a:extLst>
              <a:ext uri="{FF2B5EF4-FFF2-40B4-BE49-F238E27FC236}">
                <a16:creationId xmlns:a16="http://schemas.microsoft.com/office/drawing/2014/main" id="{B3A7A851-1860-4C59-B909-A0C143A9714B}"/>
              </a:ext>
            </a:extLst>
          </p:cNvPr>
          <p:cNvSpPr txBox="1">
            <a:spLocks/>
          </p:cNvSpPr>
          <p:nvPr/>
        </p:nvSpPr>
        <p:spPr>
          <a:xfrm>
            <a:off x="15753838" y="10361342"/>
            <a:ext cx="13511719" cy="491447"/>
          </a:xfrm>
          <a:prstGeom prst="rect">
            <a:avLst/>
          </a:prstGeom>
          <a:solidFill>
            <a:srgbClr val="92D050"/>
          </a:solidFill>
        </p:spPr>
        <p:txBody>
          <a:bodyPr lIns="91440" tIns="45720" rIns="91440" bIns="45720" anchor="t"/>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GB" sz="3200">
                <a:solidFill>
                  <a:schemeClr val="bg1"/>
                </a:solidFill>
              </a:rPr>
              <a:t>(F) Real-Time Weather Tracking</a:t>
            </a:r>
          </a:p>
        </p:txBody>
      </p:sp>
      <p:sp>
        <p:nvSpPr>
          <p:cNvPr id="95" name="TextBox 94">
            <a:extLst>
              <a:ext uri="{FF2B5EF4-FFF2-40B4-BE49-F238E27FC236}">
                <a16:creationId xmlns:a16="http://schemas.microsoft.com/office/drawing/2014/main" id="{37FF8834-DA05-7FBB-BC42-4D9F2A2B263B}"/>
              </a:ext>
            </a:extLst>
          </p:cNvPr>
          <p:cNvSpPr txBox="1"/>
          <p:nvPr/>
        </p:nvSpPr>
        <p:spPr>
          <a:xfrm>
            <a:off x="22259959" y="11251799"/>
            <a:ext cx="6234984" cy="5600957"/>
          </a:xfrm>
          <a:prstGeom prst="rect">
            <a:avLst/>
          </a:prstGeom>
          <a:noFill/>
        </p:spPr>
        <p:txBody>
          <a:bodyPr wrap="square" rtlCol="0">
            <a:spAutoFit/>
          </a:bodyPr>
          <a:lstStyle/>
          <a:p>
            <a:pPr marL="342900" indent="-342900">
              <a:buFont typeface="Arial" panose="020B0604020202020204" pitchFamily="34" charset="0"/>
              <a:buChar char="•"/>
            </a:pPr>
            <a:r>
              <a:rPr lang="en-US" sz="2000"/>
              <a:t>Interactive Map Display:</a:t>
            </a:r>
          </a:p>
          <a:p>
            <a:pPr marL="342900" indent="-342900">
              <a:buFont typeface="Arial" panose="020B0604020202020204" pitchFamily="34" charset="0"/>
              <a:buChar char="•"/>
            </a:pPr>
            <a:r>
              <a:rPr lang="en-US" sz="2000"/>
              <a:t>Uses Leaflet.js to render a detailed, interactive map.</a:t>
            </a:r>
          </a:p>
          <a:p>
            <a:pPr marL="342900" indent="-342900">
              <a:buFont typeface="Arial" panose="020B0604020202020204" pitchFamily="34" charset="0"/>
              <a:buChar char="•"/>
            </a:pPr>
            <a:r>
              <a:rPr lang="en-US" sz="2000"/>
              <a:t>Displays the current location of the irrigation system.</a:t>
            </a:r>
          </a:p>
          <a:p>
            <a:pPr marL="342900" indent="-342900">
              <a:buFont typeface="Arial" panose="020B0604020202020204" pitchFamily="34" charset="0"/>
              <a:buChar char="•"/>
            </a:pPr>
            <a:r>
              <a:rPr lang="en-US" sz="2000"/>
              <a:t>Real-Time Location Tracking:</a:t>
            </a:r>
          </a:p>
          <a:p>
            <a:pPr marL="342900" indent="-342900">
              <a:buFont typeface="Arial" panose="020B0604020202020204" pitchFamily="34" charset="0"/>
              <a:buChar char="•"/>
            </a:pPr>
            <a:r>
              <a:rPr lang="en-US" sz="2000"/>
              <a:t>Automatically retrieves and updates the system's GPS coordinates.</a:t>
            </a:r>
          </a:p>
          <a:p>
            <a:pPr marL="342900" indent="-342900">
              <a:buFont typeface="Arial" panose="020B0604020202020204" pitchFamily="34" charset="0"/>
              <a:buChar char="•"/>
            </a:pPr>
            <a:r>
              <a:rPr lang="en-US" sz="2000"/>
              <a:t>Shows live location details with markers on the map.</a:t>
            </a:r>
          </a:p>
          <a:p>
            <a:pPr marL="342900" indent="-342900">
              <a:buFont typeface="Arial" panose="020B0604020202020204" pitchFamily="34" charset="0"/>
              <a:buChar char="•"/>
            </a:pPr>
            <a:r>
              <a:rPr lang="en-US" sz="2000"/>
              <a:t>Location Details Popup:</a:t>
            </a:r>
          </a:p>
          <a:p>
            <a:pPr marL="342900" indent="-342900">
              <a:buFont typeface="Arial" panose="020B0604020202020204" pitchFamily="34" charset="0"/>
              <a:buChar char="•"/>
            </a:pPr>
            <a:r>
              <a:rPr lang="en-US" sz="2000"/>
              <a:t>Clicking on the marker displays location-specific details, such as:</a:t>
            </a:r>
          </a:p>
          <a:p>
            <a:pPr marL="342900" indent="-342900">
              <a:buFont typeface="Arial" panose="020B0604020202020204" pitchFamily="34" charset="0"/>
              <a:buChar char="•"/>
            </a:pPr>
            <a:r>
              <a:rPr lang="en-US" sz="2000"/>
              <a:t>Latitude and longitude coordinates.</a:t>
            </a:r>
          </a:p>
          <a:p>
            <a:pPr marL="342900" indent="-342900">
              <a:buFont typeface="Arial" panose="020B0604020202020204" pitchFamily="34" charset="0"/>
              <a:buChar char="•"/>
            </a:pPr>
            <a:r>
              <a:rPr lang="en-US" sz="2000"/>
              <a:t>Nearby landmarks or geographical information.</a:t>
            </a:r>
          </a:p>
          <a:p>
            <a:pPr marL="342900" indent="-342900">
              <a:buFont typeface="Arial" panose="020B0604020202020204" pitchFamily="34" charset="0"/>
              <a:buChar char="•"/>
            </a:pPr>
            <a:r>
              <a:rPr lang="en-US" sz="2000"/>
              <a:t>Responsive Map Controls:</a:t>
            </a:r>
          </a:p>
          <a:p>
            <a:pPr marL="342900" indent="-342900">
              <a:buFont typeface="Arial" panose="020B0604020202020204" pitchFamily="34" charset="0"/>
              <a:buChar char="•"/>
            </a:pPr>
            <a:r>
              <a:rPr lang="en-US" sz="2000"/>
              <a:t>Zoom, pan, and navigation features for easy exploration.</a:t>
            </a:r>
          </a:p>
          <a:p>
            <a:pPr marL="342900" indent="-342900">
              <a:buFont typeface="Arial" panose="020B0604020202020204" pitchFamily="34" charset="0"/>
              <a:buChar char="•"/>
            </a:pPr>
            <a:r>
              <a:rPr lang="en-US" sz="2000"/>
              <a:t>Fully accessible on desktops, tablets, and mobile devices.</a:t>
            </a:r>
          </a:p>
          <a:p>
            <a:pPr marL="457200">
              <a:lnSpc>
                <a:spcPct val="107000"/>
              </a:lnSpc>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6" name="Title 1">
            <a:extLst>
              <a:ext uri="{FF2B5EF4-FFF2-40B4-BE49-F238E27FC236}">
                <a16:creationId xmlns:a16="http://schemas.microsoft.com/office/drawing/2014/main" id="{8B1707C6-665F-30A1-CA02-1B2BA574E65B}"/>
              </a:ext>
            </a:extLst>
          </p:cNvPr>
          <p:cNvSpPr txBox="1">
            <a:spLocks/>
          </p:cNvSpPr>
          <p:nvPr/>
        </p:nvSpPr>
        <p:spPr>
          <a:xfrm>
            <a:off x="1095146" y="22902785"/>
            <a:ext cx="13511719" cy="491447"/>
          </a:xfrm>
          <a:prstGeom prst="rect">
            <a:avLst/>
          </a:prstGeom>
          <a:solidFill>
            <a:srgbClr val="92D050"/>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pPr algn="ctr"/>
            <a:r>
              <a:rPr lang="en-GB" sz="3200">
                <a:solidFill>
                  <a:schemeClr val="bg1"/>
                </a:solidFill>
              </a:rPr>
              <a:t>(C) Architecture Diagram</a:t>
            </a:r>
          </a:p>
        </p:txBody>
      </p:sp>
      <p:sp>
        <p:nvSpPr>
          <p:cNvPr id="2" name="TextBox 1">
            <a:extLst>
              <a:ext uri="{FF2B5EF4-FFF2-40B4-BE49-F238E27FC236}">
                <a16:creationId xmlns:a16="http://schemas.microsoft.com/office/drawing/2014/main" id="{0F43C92D-2152-3BA0-FA90-D6C0A7753DE8}"/>
              </a:ext>
            </a:extLst>
          </p:cNvPr>
          <p:cNvSpPr txBox="1"/>
          <p:nvPr/>
        </p:nvSpPr>
        <p:spPr>
          <a:xfrm>
            <a:off x="15748092" y="35208570"/>
            <a:ext cx="13465684" cy="738664"/>
          </a:xfrm>
          <a:prstGeom prst="rect">
            <a:avLst/>
          </a:prstGeom>
          <a:noFill/>
        </p:spPr>
        <p:txBody>
          <a:bodyPr wrap="square" rtlCol="0">
            <a:spAutoFit/>
          </a:bodyPr>
          <a:lstStyle/>
          <a:p>
            <a:pPr lvl="0" algn="just">
              <a:tabLst>
                <a:tab pos="274320" algn="l"/>
                <a:tab pos="457200" algn="l"/>
              </a:tabLst>
            </a:pPr>
            <a:br>
              <a:rPr lang="en-US" sz="1800">
                <a:effectLst/>
                <a:latin typeface="Times New Roman" panose="02020603050405020304" pitchFamily="18" charset="0"/>
                <a:ea typeface="SimSun" panose="02010600030101010101" pitchFamily="2" charset="-122"/>
              </a:rPr>
            </a:br>
            <a:endParaRPr lang="en-IN" sz="240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6D13F1C2-8B35-97F1-24FA-4787316D5BFB}"/>
              </a:ext>
            </a:extLst>
          </p:cNvPr>
          <p:cNvSpPr>
            <a:spLocks noChangeArrowheads="1"/>
          </p:cNvSpPr>
          <p:nvPr/>
        </p:nvSpPr>
        <p:spPr bwMode="auto">
          <a:xfrm>
            <a:off x="1054512" y="2793002"/>
            <a:ext cx="1338727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panose="020B0604020202020204" pitchFamily="34" charset="0"/>
              </a:rPr>
              <a:t>Goal:</a:t>
            </a:r>
            <a:r>
              <a:rPr kumimoji="0" lang="en-US" altLang="en-US" sz="2400" b="0" i="0" u="none" strike="noStrike" cap="none" normalizeH="0" baseline="0">
                <a:ln>
                  <a:noFill/>
                </a:ln>
                <a:solidFill>
                  <a:schemeClr val="tx1"/>
                </a:solidFill>
                <a:effectLst/>
                <a:latin typeface="Arial" panose="020B0604020202020204" pitchFamily="34" charset="0"/>
              </a:rPr>
              <a:t> Develop a smart IoT-based irrigation system to optimize water usage and improve crop health through automated, data-driven irrigation.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a:ln>
                  <a:noFill/>
                </a:ln>
                <a:solidFill>
                  <a:schemeClr val="tx1"/>
                </a:solidFill>
                <a:effectLst/>
                <a:latin typeface="Arial" panose="020B0604020202020204" pitchFamily="34" charset="0"/>
              </a:rPr>
              <a:t> Contributions:</a:t>
            </a:r>
            <a:endParaRPr kumimoji="0" lang="en-US" altLang="en-US" sz="24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a:ln>
                  <a:noFill/>
                </a:ln>
                <a:solidFill>
                  <a:schemeClr val="tx1"/>
                </a:solidFill>
                <a:effectLst/>
                <a:latin typeface="Arial" panose="020B0604020202020204" pitchFamily="34" charset="0"/>
              </a:rPr>
              <a:t> Automated irrigation based on real-time soil moisture levels.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a:ln>
                  <a:noFill/>
                </a:ln>
                <a:effectLst/>
                <a:latin typeface="Arial"/>
                <a:cs typeface="Arial"/>
              </a:rPr>
              <a:t> Remote monitoring and control via </a:t>
            </a:r>
            <a:r>
              <a:rPr lang="en-US" altLang="en-US" sz="2400">
                <a:latin typeface="Arial"/>
                <a:cs typeface="Arial"/>
              </a:rPr>
              <a:t>Blynk</a:t>
            </a:r>
            <a:r>
              <a:rPr kumimoji="0" lang="en-US" altLang="en-US" sz="2400" b="0" i="0" u="none" strike="noStrike" cap="none" normalizeH="0" baseline="0">
                <a:ln>
                  <a:noFill/>
                </a:ln>
                <a:effectLst/>
                <a:latin typeface="Arial"/>
                <a:cs typeface="Arial"/>
              </a:rPr>
              <a:t> and web dashboard.</a:t>
            </a:r>
            <a:endParaRPr lang="en-US" altLang="en-US" sz="2400" b="0" i="0" u="none" strike="noStrike" cap="none" normalizeH="0" baseline="0">
              <a:ln>
                <a:noFill/>
              </a:ln>
              <a:effectLst/>
              <a:latin typeface="Arial"/>
              <a:cs typeface="Arial"/>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a:ln>
                  <a:noFill/>
                </a:ln>
                <a:solidFill>
                  <a:schemeClr val="tx1"/>
                </a:solidFill>
                <a:effectLst/>
                <a:latin typeface="Arial" panose="020B0604020202020204" pitchFamily="34" charset="0"/>
              </a:rPr>
              <a:t> Machine learning models for predicting motor on and next motor on time.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a:ln>
                  <a:noFill/>
                </a:ln>
                <a:solidFill>
                  <a:schemeClr val="tx1"/>
                </a:solidFill>
                <a:effectLst/>
                <a:latin typeface="Arial" panose="020B0604020202020204" pitchFamily="34" charset="0"/>
              </a:rPr>
              <a:t> Residual plot analysis for model accuracy evaluation.</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a:latin typeface="Arial" panose="020B0604020202020204" pitchFamily="34" charset="0"/>
                <a:cs typeface="Arial" panose="020B0604020202020204" pitchFamily="34" charset="0"/>
              </a:rPr>
              <a:t>By using real-time data and predictive models, the system reduces water wastage by optimizing irrigation schedules, ensuring efficient resource utilization.</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1A0006CD-EE6D-2F72-0B31-1B92E7635B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7921" y="7200230"/>
            <a:ext cx="5684205" cy="5138330"/>
          </a:xfrm>
          <a:prstGeom prst="rect">
            <a:avLst/>
          </a:prstGeom>
        </p:spPr>
      </p:pic>
      <p:pic>
        <p:nvPicPr>
          <p:cNvPr id="17" name="Picture 16">
            <a:extLst>
              <a:ext uri="{FF2B5EF4-FFF2-40B4-BE49-F238E27FC236}">
                <a16:creationId xmlns:a16="http://schemas.microsoft.com/office/drawing/2014/main" id="{AC8D0673-6F35-39EA-7523-D278D64B3E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8484" y="12652529"/>
            <a:ext cx="5601480" cy="3562139"/>
          </a:xfrm>
          <a:prstGeom prst="rect">
            <a:avLst/>
          </a:prstGeom>
        </p:spPr>
      </p:pic>
      <p:pic>
        <p:nvPicPr>
          <p:cNvPr id="21" name="Picture 20">
            <a:extLst>
              <a:ext uri="{FF2B5EF4-FFF2-40B4-BE49-F238E27FC236}">
                <a16:creationId xmlns:a16="http://schemas.microsoft.com/office/drawing/2014/main" id="{1462579F-C94D-267B-3F66-A17CD4AABD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491" y="9952047"/>
            <a:ext cx="6463076" cy="4100231"/>
          </a:xfrm>
          <a:prstGeom prst="rect">
            <a:avLst/>
          </a:prstGeom>
        </p:spPr>
      </p:pic>
      <p:pic>
        <p:nvPicPr>
          <p:cNvPr id="27" name="Picture 26">
            <a:extLst>
              <a:ext uri="{FF2B5EF4-FFF2-40B4-BE49-F238E27FC236}">
                <a16:creationId xmlns:a16="http://schemas.microsoft.com/office/drawing/2014/main" id="{AC63F61C-CE76-E412-7F8F-C58B2516A1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3893" y="16633117"/>
            <a:ext cx="8245980" cy="5709375"/>
          </a:xfrm>
          <a:prstGeom prst="rect">
            <a:avLst/>
          </a:prstGeom>
        </p:spPr>
      </p:pic>
      <p:sp>
        <p:nvSpPr>
          <p:cNvPr id="53" name="TextBox 52">
            <a:extLst>
              <a:ext uri="{FF2B5EF4-FFF2-40B4-BE49-F238E27FC236}">
                <a16:creationId xmlns:a16="http://schemas.microsoft.com/office/drawing/2014/main" id="{B8EE0186-BC63-D4AE-E8C0-8A5353CF6353}"/>
              </a:ext>
            </a:extLst>
          </p:cNvPr>
          <p:cNvSpPr txBox="1"/>
          <p:nvPr/>
        </p:nvSpPr>
        <p:spPr>
          <a:xfrm>
            <a:off x="1205969" y="16705003"/>
            <a:ext cx="4617883" cy="6247864"/>
          </a:xfrm>
          <a:prstGeom prst="rect">
            <a:avLst/>
          </a:prstGeom>
          <a:noFill/>
        </p:spPr>
        <p:txBody>
          <a:bodyPr wrap="square">
            <a:spAutoFit/>
          </a:bodyPr>
          <a:lstStyle/>
          <a:p>
            <a:pPr>
              <a:buNone/>
            </a:pPr>
            <a:r>
              <a:rPr lang="en-US" sz="2000" b="1"/>
              <a:t>LSTM Model for Time Series Prediction</a:t>
            </a:r>
          </a:p>
          <a:p>
            <a:pPr>
              <a:buFont typeface="Arial" panose="020B0604020202020204" pitchFamily="34" charset="0"/>
              <a:buChar char="•"/>
            </a:pPr>
            <a:r>
              <a:rPr lang="en-US" sz="2000" b="1"/>
              <a:t>Model Type:</a:t>
            </a:r>
            <a:r>
              <a:rPr lang="en-US" sz="2000"/>
              <a:t> Long Short-Term Memory (LSTM), a recurrent neural network (RNN) designed for sequential data.</a:t>
            </a:r>
          </a:p>
          <a:p>
            <a:pPr>
              <a:buFont typeface="Arial" panose="020B0604020202020204" pitchFamily="34" charset="0"/>
              <a:buChar char="•"/>
            </a:pPr>
            <a:r>
              <a:rPr lang="en-US" sz="2000" b="1"/>
              <a:t>Forecasting Capability:</a:t>
            </a:r>
            <a:r>
              <a:rPr lang="en-US" sz="2000"/>
              <a:t> Captures long-term dependencies and temporal patterns, making it effective for time series prediction.</a:t>
            </a:r>
          </a:p>
          <a:p>
            <a:pPr>
              <a:buFont typeface="Arial" panose="020B0604020202020204" pitchFamily="34" charset="0"/>
              <a:buChar char="•"/>
            </a:pPr>
            <a:r>
              <a:rPr lang="en-US" sz="2000" b="1"/>
              <a:t>Memory Structure:</a:t>
            </a:r>
          </a:p>
          <a:p>
            <a:pPr>
              <a:buFont typeface="Arial" panose="020B0604020202020204" pitchFamily="34" charset="0"/>
              <a:buChar char="•"/>
            </a:pPr>
            <a:r>
              <a:rPr lang="en-US" sz="2000"/>
              <a:t>Uses </a:t>
            </a:r>
            <a:r>
              <a:rPr lang="en-US" sz="2000" b="1"/>
              <a:t>memory cells</a:t>
            </a:r>
            <a:r>
              <a:rPr lang="en-US" sz="2000"/>
              <a:t> to store information.</a:t>
            </a:r>
          </a:p>
          <a:p>
            <a:pPr>
              <a:buFont typeface="Arial" panose="020B0604020202020204" pitchFamily="34" charset="0"/>
              <a:buChar char="•"/>
            </a:pPr>
            <a:r>
              <a:rPr lang="en-US" sz="2000"/>
              <a:t>Employs </a:t>
            </a:r>
            <a:r>
              <a:rPr lang="en-US" sz="2000" b="1"/>
              <a:t>gates</a:t>
            </a:r>
            <a:r>
              <a:rPr lang="en-US" sz="2000"/>
              <a:t> (input, forget, and output) to regulate data flow.</a:t>
            </a:r>
          </a:p>
          <a:p>
            <a:pPr>
              <a:buFont typeface="Arial" panose="020B0604020202020204" pitchFamily="34" charset="0"/>
              <a:buChar char="•"/>
            </a:pPr>
            <a:r>
              <a:rPr lang="en-US" sz="2000" b="1"/>
              <a:t>Functionality:</a:t>
            </a:r>
          </a:p>
          <a:p>
            <a:pPr>
              <a:buFont typeface="Arial" panose="020B0604020202020204" pitchFamily="34" charset="0"/>
              <a:buChar char="•"/>
            </a:pPr>
            <a:r>
              <a:rPr lang="en-US" sz="2000"/>
              <a:t>Retains relevant historical data while discarding irrelevant information.</a:t>
            </a:r>
          </a:p>
          <a:p>
            <a:pPr>
              <a:buFont typeface="Arial" panose="020B0604020202020204" pitchFamily="34" charset="0"/>
              <a:buChar char="•"/>
            </a:pPr>
            <a:r>
              <a:rPr lang="en-US" sz="2000" b="1"/>
              <a:t>Input &amp; Output:</a:t>
            </a:r>
          </a:p>
          <a:p>
            <a:pPr>
              <a:buFont typeface="Arial" panose="020B0604020202020204" pitchFamily="34" charset="0"/>
              <a:buChar char="•"/>
            </a:pPr>
            <a:r>
              <a:rPr lang="en-US" sz="2000"/>
              <a:t>Takes the </a:t>
            </a:r>
            <a:r>
              <a:rPr lang="en-US" sz="2000" b="1"/>
              <a:t>last 24 hours of weather data</a:t>
            </a:r>
            <a:r>
              <a:rPr lang="en-US" sz="2000"/>
              <a:t> as input.</a:t>
            </a:r>
          </a:p>
          <a:p>
            <a:pPr>
              <a:buFont typeface="Arial" panose="020B0604020202020204" pitchFamily="34" charset="0"/>
              <a:buChar char="•"/>
            </a:pPr>
            <a:r>
              <a:rPr lang="en-US" sz="2000"/>
              <a:t>Predicts the </a:t>
            </a:r>
            <a:r>
              <a:rPr lang="en-US" sz="2000" b="1"/>
              <a:t>next 6 hours</a:t>
            </a:r>
            <a:r>
              <a:rPr lang="en-US" sz="2000"/>
              <a:t> of values.</a:t>
            </a:r>
          </a:p>
          <a:p>
            <a:endParaRPr lang="en-US" sz="2000"/>
          </a:p>
        </p:txBody>
      </p:sp>
      <p:sp>
        <p:nvSpPr>
          <p:cNvPr id="55" name="TextBox 54">
            <a:extLst>
              <a:ext uri="{FF2B5EF4-FFF2-40B4-BE49-F238E27FC236}">
                <a16:creationId xmlns:a16="http://schemas.microsoft.com/office/drawing/2014/main" id="{FE03B96A-E32A-967D-C491-7625A5B20716}"/>
              </a:ext>
            </a:extLst>
          </p:cNvPr>
          <p:cNvSpPr txBox="1"/>
          <p:nvPr/>
        </p:nvSpPr>
        <p:spPr>
          <a:xfrm>
            <a:off x="1293464" y="32264376"/>
            <a:ext cx="13247043" cy="1785104"/>
          </a:xfrm>
          <a:prstGeom prst="rect">
            <a:avLst/>
          </a:prstGeom>
          <a:noFill/>
        </p:spPr>
        <p:txBody>
          <a:bodyPr wrap="square">
            <a:spAutoFit/>
          </a:bodyPr>
          <a:lstStyle/>
          <a:p>
            <a:pPr>
              <a:buNone/>
            </a:pPr>
            <a:r>
              <a:rPr lang="en-US" sz="2200" b="1"/>
              <a:t>System Architecture Overview</a:t>
            </a:r>
          </a:p>
          <a:p>
            <a:r>
              <a:rPr lang="en-US" sz="2200"/>
              <a:t>The </a:t>
            </a:r>
            <a:r>
              <a:rPr lang="en-US" sz="2200" b="1"/>
              <a:t>Smart IoT-Based Agricultural Decision Support System</a:t>
            </a:r>
            <a:r>
              <a:rPr lang="en-US" sz="2200"/>
              <a:t> uses field sensors to measure temperature, humidity, soil moisture, and water levels. An </a:t>
            </a:r>
            <a:r>
              <a:rPr lang="en-US" sz="2200" b="1"/>
              <a:t>ESP32 microcontroller</a:t>
            </a:r>
            <a:r>
              <a:rPr lang="en-US" sz="2200"/>
              <a:t> processes the data, controls irrigation valves, and sends it to the cloud. Real-time data is displayed via </a:t>
            </a:r>
            <a:r>
              <a:rPr lang="en-US" sz="2200" b="1" err="1"/>
              <a:t>Blynk</a:t>
            </a:r>
            <a:r>
              <a:rPr lang="en-US" sz="2200"/>
              <a:t> on web and mobile apps, enabling remote monitoring and efficient irrigation management.</a:t>
            </a:r>
          </a:p>
        </p:txBody>
      </p:sp>
      <p:pic>
        <p:nvPicPr>
          <p:cNvPr id="57" name="Picture 56">
            <a:extLst>
              <a:ext uri="{FF2B5EF4-FFF2-40B4-BE49-F238E27FC236}">
                <a16:creationId xmlns:a16="http://schemas.microsoft.com/office/drawing/2014/main" id="{EF103403-53A8-8C77-0673-D3D5D02D22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0965" y="35701754"/>
            <a:ext cx="13106320" cy="2831545"/>
          </a:xfrm>
          <a:prstGeom prst="rect">
            <a:avLst/>
          </a:prstGeom>
        </p:spPr>
      </p:pic>
      <p:pic>
        <p:nvPicPr>
          <p:cNvPr id="59" name="Picture 58">
            <a:extLst>
              <a:ext uri="{FF2B5EF4-FFF2-40B4-BE49-F238E27FC236}">
                <a16:creationId xmlns:a16="http://schemas.microsoft.com/office/drawing/2014/main" id="{92A43524-EF0C-BE63-4E36-0F96496CDA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259959" y="2921949"/>
            <a:ext cx="6761825" cy="7429500"/>
          </a:xfrm>
          <a:prstGeom prst="rect">
            <a:avLst/>
          </a:prstGeom>
        </p:spPr>
      </p:pic>
      <p:sp>
        <p:nvSpPr>
          <p:cNvPr id="65" name="Rectangle 3">
            <a:extLst>
              <a:ext uri="{FF2B5EF4-FFF2-40B4-BE49-F238E27FC236}">
                <a16:creationId xmlns:a16="http://schemas.microsoft.com/office/drawing/2014/main" id="{C7E354D7-DDF0-41A4-E5E5-9AACC50DFAE1}"/>
              </a:ext>
            </a:extLst>
          </p:cNvPr>
          <p:cNvSpPr>
            <a:spLocks noChangeArrowheads="1"/>
          </p:cNvSpPr>
          <p:nvPr/>
        </p:nvSpPr>
        <p:spPr bwMode="auto">
          <a:xfrm>
            <a:off x="15703677" y="3304566"/>
            <a:ext cx="6234984"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The </a:t>
            </a:r>
            <a:r>
              <a:rPr kumimoji="0" lang="en-US" altLang="en-US" sz="2000" b="1" i="0" u="none" strike="noStrike" cap="none" normalizeH="0" baseline="0">
                <a:ln>
                  <a:noFill/>
                </a:ln>
                <a:solidFill>
                  <a:schemeClr val="tx1"/>
                </a:solidFill>
                <a:effectLst/>
                <a:latin typeface="Arial" panose="020B0604020202020204" pitchFamily="34" charset="0"/>
              </a:rPr>
              <a:t>web dashboard</a:t>
            </a:r>
            <a:r>
              <a:rPr kumimoji="0" lang="en-US" altLang="en-US" sz="2000" b="0" i="0" u="none" strike="noStrike" cap="none" normalizeH="0" baseline="0">
                <a:ln>
                  <a:noFill/>
                </a:ln>
                <a:solidFill>
                  <a:schemeClr val="tx1"/>
                </a:solidFill>
                <a:effectLst/>
                <a:latin typeface="Arial" panose="020B0604020202020204" pitchFamily="34" charset="0"/>
              </a:rPr>
              <a:t> for the </a:t>
            </a:r>
            <a:r>
              <a:rPr kumimoji="0" lang="en-US" altLang="en-US" sz="2000" b="1" i="0" u="none" strike="noStrike" cap="none" normalizeH="0" baseline="0">
                <a:ln>
                  <a:noFill/>
                </a:ln>
                <a:solidFill>
                  <a:schemeClr val="tx1"/>
                </a:solidFill>
                <a:effectLst/>
                <a:latin typeface="Arial" panose="020B0604020202020204" pitchFamily="34" charset="0"/>
              </a:rPr>
              <a:t>IoT Smart Irrigation System</a:t>
            </a:r>
            <a:r>
              <a:rPr kumimoji="0" lang="en-US" altLang="en-US" sz="2000" b="0" i="0" u="none" strike="noStrike" cap="none" normalizeH="0" baseline="0">
                <a:ln>
                  <a:noFill/>
                </a:ln>
                <a:solidFill>
                  <a:schemeClr val="tx1"/>
                </a:solidFill>
                <a:effectLst/>
                <a:latin typeface="Arial" panose="020B0604020202020204" pitchFamily="34" charset="0"/>
              </a:rPr>
              <a:t> offers an </a:t>
            </a:r>
            <a:r>
              <a:rPr kumimoji="0" lang="en-US" altLang="en-US" sz="2000" b="1" i="0" u="none" strike="noStrike" cap="none" normalizeH="0" baseline="0">
                <a:ln>
                  <a:noFill/>
                </a:ln>
                <a:solidFill>
                  <a:schemeClr val="tx1"/>
                </a:solidFill>
                <a:effectLst/>
                <a:latin typeface="Arial" panose="020B0604020202020204" pitchFamily="34" charset="0"/>
              </a:rPr>
              <a:t>interactive interface</a:t>
            </a:r>
            <a:r>
              <a:rPr kumimoji="0" lang="en-US" altLang="en-US" sz="2000" b="0" i="0" u="none" strike="noStrike" cap="none" normalizeH="0" baseline="0">
                <a:ln>
                  <a:noFill/>
                </a:ln>
                <a:solidFill>
                  <a:schemeClr val="tx1"/>
                </a:solidFill>
                <a:effectLst/>
                <a:latin typeface="Arial" panose="020B0604020202020204" pitchFamily="34" charset="0"/>
              </a:rPr>
              <a:t> for monitoring and controlling the irrigation process. It displays </a:t>
            </a:r>
            <a:r>
              <a:rPr kumimoji="0" lang="en-US" altLang="en-US" sz="2000" b="1" i="0" u="none" strike="noStrike" cap="none" normalizeH="0" baseline="0">
                <a:ln>
                  <a:noFill/>
                </a:ln>
                <a:solidFill>
                  <a:schemeClr val="tx1"/>
                </a:solidFill>
                <a:effectLst/>
                <a:latin typeface="Arial" panose="020B0604020202020204" pitchFamily="34" charset="0"/>
              </a:rPr>
              <a:t>real-time data</a:t>
            </a:r>
            <a:r>
              <a:rPr kumimoji="0" lang="en-US" altLang="en-US" sz="2000" b="0" i="0" u="none" strike="noStrike" cap="none" normalizeH="0" baseline="0">
                <a:ln>
                  <a:noFill/>
                </a:ln>
                <a:solidFill>
                  <a:schemeClr val="tx1"/>
                </a:solidFill>
                <a:effectLst/>
                <a:latin typeface="Arial" panose="020B0604020202020204" pitchFamily="34" charset="0"/>
              </a:rPr>
              <a:t> on temperature, humidity, soil moisture, and water levels.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The dashboard includes a </a:t>
            </a:r>
            <a:r>
              <a:rPr kumimoji="0" lang="en-US" altLang="en-US" sz="2000" b="1" i="0" u="none" strike="noStrike" cap="none" normalizeH="0" baseline="0">
                <a:ln>
                  <a:noFill/>
                </a:ln>
                <a:solidFill>
                  <a:schemeClr val="tx1"/>
                </a:solidFill>
                <a:effectLst/>
                <a:latin typeface="Arial" panose="020B0604020202020204" pitchFamily="34" charset="0"/>
              </a:rPr>
              <a:t>live status panel</a:t>
            </a:r>
            <a:r>
              <a:rPr kumimoji="0" lang="en-US" altLang="en-US" sz="2000" b="0" i="0" u="none" strike="noStrike" cap="none" normalizeH="0" baseline="0">
                <a:ln>
                  <a:noFill/>
                </a:ln>
                <a:solidFill>
                  <a:schemeClr val="tx1"/>
                </a:solidFill>
                <a:effectLst/>
                <a:latin typeface="Arial" panose="020B0604020202020204" pitchFamily="34" charset="0"/>
              </a:rPr>
              <a:t> with </a:t>
            </a:r>
            <a:r>
              <a:rPr kumimoji="0" lang="en-US" altLang="en-US" sz="2000" b="1" i="0" u="none" strike="noStrike" cap="none" normalizeH="0" baseline="0">
                <a:ln>
                  <a:noFill/>
                </a:ln>
                <a:solidFill>
                  <a:schemeClr val="tx1"/>
                </a:solidFill>
                <a:effectLst/>
                <a:latin typeface="Arial" panose="020B0604020202020204" pitchFamily="34" charset="0"/>
              </a:rPr>
              <a:t>LED indicators</a:t>
            </a:r>
            <a:r>
              <a:rPr kumimoji="0" lang="en-US" altLang="en-US" sz="2000" b="0" i="0" u="none" strike="noStrike" cap="none" normalizeH="0" baseline="0">
                <a:ln>
                  <a:noFill/>
                </a:ln>
                <a:solidFill>
                  <a:schemeClr val="tx1"/>
                </a:solidFill>
                <a:effectLst/>
                <a:latin typeface="Arial" panose="020B0604020202020204" pitchFamily="34" charset="0"/>
              </a:rPr>
              <a:t> for power state, pump activity, and sensor connectivity. Users can </a:t>
            </a:r>
            <a:r>
              <a:rPr kumimoji="0" lang="en-US" altLang="en-US" sz="2000" b="1" i="0" u="none" strike="noStrike" cap="none" normalizeH="0" baseline="0">
                <a:ln>
                  <a:noFill/>
                </a:ln>
                <a:solidFill>
                  <a:schemeClr val="tx1"/>
                </a:solidFill>
                <a:effectLst/>
                <a:latin typeface="Arial" panose="020B0604020202020204" pitchFamily="34" charset="0"/>
              </a:rPr>
              <a:t>remotely control</a:t>
            </a:r>
            <a:r>
              <a:rPr kumimoji="0" lang="en-US" altLang="en-US" sz="2000" b="0" i="0" u="none" strike="noStrike" cap="none" normalizeH="0" baseline="0">
                <a:ln>
                  <a:noFill/>
                </a:ln>
                <a:solidFill>
                  <a:schemeClr val="tx1"/>
                </a:solidFill>
                <a:effectLst/>
                <a:latin typeface="Arial" panose="020B0604020202020204" pitchFamily="34" charset="0"/>
              </a:rPr>
              <a:t> the pump manually or set it to </a:t>
            </a:r>
            <a:r>
              <a:rPr kumimoji="0" lang="en-US" altLang="en-US" sz="2000" b="1" i="0" u="none" strike="noStrike" cap="none" normalizeH="0" baseline="0">
                <a:ln>
                  <a:noFill/>
                </a:ln>
                <a:solidFill>
                  <a:schemeClr val="tx1"/>
                </a:solidFill>
                <a:effectLst/>
                <a:latin typeface="Arial" panose="020B0604020202020204" pitchFamily="34" charset="0"/>
              </a:rPr>
              <a:t>automatic mode</a:t>
            </a:r>
            <a:r>
              <a:rPr kumimoji="0" lang="en-US" altLang="en-US" sz="2000" b="0" i="0" u="none" strike="noStrike" cap="none" normalizeH="0" baseline="0">
                <a:ln>
                  <a:noFill/>
                </a:ln>
                <a:solidFill>
                  <a:schemeClr val="tx1"/>
                </a:solidFill>
                <a:effectLst/>
                <a:latin typeface="Arial" panose="020B0604020202020204" pitchFamily="34" charset="0"/>
              </a:rPr>
              <a:t> based on soil moisture levels.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It also features </a:t>
            </a:r>
            <a:r>
              <a:rPr kumimoji="0" lang="en-US" altLang="en-US" sz="2000" b="1" i="0" u="none" strike="noStrike" cap="none" normalizeH="0" baseline="0">
                <a:ln>
                  <a:noFill/>
                </a:ln>
                <a:solidFill>
                  <a:schemeClr val="tx1"/>
                </a:solidFill>
                <a:effectLst/>
                <a:latin typeface="Arial" panose="020B0604020202020204" pitchFamily="34" charset="0"/>
              </a:rPr>
              <a:t>historical data tracking</a:t>
            </a:r>
            <a:r>
              <a:rPr kumimoji="0" lang="en-US" altLang="en-US" sz="2000" b="0" i="0" u="none" strike="noStrike" cap="none" normalizeH="0" baseline="0">
                <a:ln>
                  <a:noFill/>
                </a:ln>
                <a:solidFill>
                  <a:schemeClr val="tx1"/>
                </a:solidFill>
                <a:effectLst/>
                <a:latin typeface="Arial" panose="020B0604020202020204" pitchFamily="34" charset="0"/>
              </a:rPr>
              <a:t>, allowing farmers to </a:t>
            </a:r>
            <a:r>
              <a:rPr kumimoji="0" lang="en-US" altLang="en-US" sz="2000" b="1" i="0" u="none" strike="noStrike" cap="none" normalizeH="0" baseline="0">
                <a:ln>
                  <a:noFill/>
                </a:ln>
                <a:solidFill>
                  <a:schemeClr val="tx1"/>
                </a:solidFill>
                <a:effectLst/>
                <a:latin typeface="Arial" panose="020B0604020202020204" pitchFamily="34" charset="0"/>
              </a:rPr>
              <a:t>analyze trends</a:t>
            </a:r>
            <a:r>
              <a:rPr kumimoji="0" lang="en-US" altLang="en-US" sz="2000" b="0" i="0" u="none" strike="noStrike" cap="none" normalizeH="0" baseline="0">
                <a:ln>
                  <a:noFill/>
                </a:ln>
                <a:solidFill>
                  <a:schemeClr val="tx1"/>
                </a:solidFill>
                <a:effectLst/>
                <a:latin typeface="Arial" panose="020B0604020202020204" pitchFamily="34" charset="0"/>
              </a:rPr>
              <a:t> and export data in </a:t>
            </a:r>
            <a:r>
              <a:rPr kumimoji="0" lang="en-US" altLang="en-US" sz="2000" b="1" i="0" u="none" strike="noStrike" cap="none" normalizeH="0" baseline="0">
                <a:ln>
                  <a:noFill/>
                </a:ln>
                <a:solidFill>
                  <a:schemeClr val="tx1"/>
                </a:solidFill>
                <a:effectLst/>
                <a:latin typeface="Arial" panose="020B0604020202020204" pitchFamily="34" charset="0"/>
              </a:rPr>
              <a:t>Excel format</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n-US" altLang="en-US" sz="2000" b="1" i="0" u="none" strike="noStrike" cap="none" normalizeH="0" baseline="0">
                <a:ln>
                  <a:noFill/>
                </a:ln>
                <a:solidFill>
                  <a:schemeClr val="tx1"/>
                </a:solidFill>
                <a:effectLst/>
                <a:latin typeface="Arial" panose="020B0604020202020204" pitchFamily="34" charset="0"/>
              </a:rPr>
              <a:t>ML-powered predictions</a:t>
            </a:r>
            <a:r>
              <a:rPr kumimoji="0" lang="en-US" altLang="en-US" sz="2000" b="0" i="0" u="none" strike="noStrike" cap="none" normalizeH="0" baseline="0">
                <a:ln>
                  <a:noFill/>
                </a:ln>
                <a:solidFill>
                  <a:schemeClr val="tx1"/>
                </a:solidFill>
                <a:effectLst/>
                <a:latin typeface="Arial" panose="020B0604020202020204" pitchFamily="34" charset="0"/>
              </a:rPr>
              <a:t> for weather and pump runtime are shown through charts, enabling </a:t>
            </a:r>
            <a:r>
              <a:rPr kumimoji="0" lang="en-US" altLang="en-US" sz="2000" b="1" i="0" u="none" strike="noStrike" cap="none" normalizeH="0" baseline="0">
                <a:ln>
                  <a:noFill/>
                </a:ln>
                <a:solidFill>
                  <a:schemeClr val="tx1"/>
                </a:solidFill>
                <a:effectLst/>
                <a:latin typeface="Arial" panose="020B0604020202020204" pitchFamily="34" charset="0"/>
              </a:rPr>
              <a:t>data-driven irrigation decisions</a:t>
            </a:r>
            <a:r>
              <a:rPr kumimoji="0" lang="en-US" altLang="en-US" sz="20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The </a:t>
            </a:r>
            <a:r>
              <a:rPr kumimoji="0" lang="en-US" altLang="en-US" sz="2000" b="1" i="0" u="none" strike="noStrike" cap="none" normalizeH="0" baseline="0">
                <a:ln>
                  <a:noFill/>
                </a:ln>
                <a:solidFill>
                  <a:schemeClr val="tx1"/>
                </a:solidFill>
                <a:effectLst/>
                <a:latin typeface="Arial" panose="020B0604020202020204" pitchFamily="34" charset="0"/>
              </a:rPr>
              <a:t>responsive design</a:t>
            </a:r>
            <a:r>
              <a:rPr kumimoji="0" lang="en-US" altLang="en-US" sz="2000" b="0" i="0" u="none" strike="noStrike" cap="none" normalizeH="0" baseline="0">
                <a:ln>
                  <a:noFill/>
                </a:ln>
                <a:solidFill>
                  <a:schemeClr val="tx1"/>
                </a:solidFill>
                <a:effectLst/>
                <a:latin typeface="Arial" panose="020B0604020202020204" pitchFamily="34" charset="0"/>
              </a:rPr>
              <a:t> ensures easy access from </a:t>
            </a:r>
            <a:r>
              <a:rPr kumimoji="0" lang="en-US" altLang="en-US" sz="2000" b="1" i="0" u="none" strike="noStrike" cap="none" normalizeH="0" baseline="0">
                <a:ln>
                  <a:noFill/>
                </a:ln>
                <a:solidFill>
                  <a:schemeClr val="tx1"/>
                </a:solidFill>
                <a:effectLst/>
                <a:latin typeface="Arial" panose="020B0604020202020204" pitchFamily="34" charset="0"/>
              </a:rPr>
              <a:t>desktops, tablets, and mobile devices</a:t>
            </a:r>
            <a:r>
              <a:rPr kumimoji="0" lang="en-US" altLang="en-US" sz="2000" b="0" i="0" u="none" strike="noStrike" cap="none" normalizeH="0" baseline="0">
                <a:ln>
                  <a:noFill/>
                </a:ln>
                <a:solidFill>
                  <a:schemeClr val="tx1"/>
                </a:solidFill>
                <a:effectLst/>
                <a:latin typeface="Arial" panose="020B0604020202020204" pitchFamily="34" charset="0"/>
              </a:rPr>
              <a:t>, allowing farmers to </a:t>
            </a:r>
            <a:r>
              <a:rPr kumimoji="0" lang="en-US" altLang="en-US" sz="2000" b="1" i="0" u="none" strike="noStrike" cap="none" normalizeH="0" baseline="0">
                <a:ln>
                  <a:noFill/>
                </a:ln>
                <a:solidFill>
                  <a:schemeClr val="tx1"/>
                </a:solidFill>
                <a:effectLst/>
                <a:latin typeface="Arial" panose="020B0604020202020204" pitchFamily="34" charset="0"/>
              </a:rPr>
              <a:t>manage irrigation remotely</a:t>
            </a:r>
            <a:r>
              <a:rPr kumimoji="0" lang="en-US" altLang="en-US" sz="20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8" name="Picture 67">
            <a:extLst>
              <a:ext uri="{FF2B5EF4-FFF2-40B4-BE49-F238E27FC236}">
                <a16:creationId xmlns:a16="http://schemas.microsoft.com/office/drawing/2014/main" id="{5FC83F8F-A046-4ED5-C602-73FEE22248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753838" y="11226139"/>
            <a:ext cx="5680396" cy="4896893"/>
          </a:xfrm>
          <a:prstGeom prst="rect">
            <a:avLst/>
          </a:prstGeom>
        </p:spPr>
      </p:pic>
      <p:pic>
        <p:nvPicPr>
          <p:cNvPr id="70" name="Picture 69">
            <a:extLst>
              <a:ext uri="{FF2B5EF4-FFF2-40B4-BE49-F238E27FC236}">
                <a16:creationId xmlns:a16="http://schemas.microsoft.com/office/drawing/2014/main" id="{5A3A7AC0-5BB9-10D9-465C-A1E4B68DAEA4}"/>
              </a:ext>
            </a:extLst>
          </p:cNvPr>
          <p:cNvPicPr>
            <a:picLocks noChangeAspect="1"/>
          </p:cNvPicPr>
          <p:nvPr/>
        </p:nvPicPr>
        <p:blipFill>
          <a:blip r:embed="rId11"/>
          <a:stretch>
            <a:fillRect/>
          </a:stretch>
        </p:blipFill>
        <p:spPr>
          <a:xfrm>
            <a:off x="15660410" y="17483323"/>
            <a:ext cx="8020205" cy="4358549"/>
          </a:xfrm>
          <a:prstGeom prst="rect">
            <a:avLst/>
          </a:prstGeom>
        </p:spPr>
      </p:pic>
      <p:pic>
        <p:nvPicPr>
          <p:cNvPr id="72" name="Picture 71">
            <a:extLst>
              <a:ext uri="{FF2B5EF4-FFF2-40B4-BE49-F238E27FC236}">
                <a16:creationId xmlns:a16="http://schemas.microsoft.com/office/drawing/2014/main" id="{0708DE81-1371-5894-91A6-DADC89EA9913}"/>
              </a:ext>
            </a:extLst>
          </p:cNvPr>
          <p:cNvPicPr>
            <a:picLocks noChangeAspect="1"/>
          </p:cNvPicPr>
          <p:nvPr/>
        </p:nvPicPr>
        <p:blipFill>
          <a:blip r:embed="rId12"/>
          <a:stretch>
            <a:fillRect/>
          </a:stretch>
        </p:blipFill>
        <p:spPr>
          <a:xfrm>
            <a:off x="20726400" y="21854743"/>
            <a:ext cx="8539158" cy="7483651"/>
          </a:xfrm>
          <a:prstGeom prst="rect">
            <a:avLst/>
          </a:prstGeom>
        </p:spPr>
      </p:pic>
      <p:sp>
        <p:nvSpPr>
          <p:cNvPr id="74" name="TextBox 73">
            <a:extLst>
              <a:ext uri="{FF2B5EF4-FFF2-40B4-BE49-F238E27FC236}">
                <a16:creationId xmlns:a16="http://schemas.microsoft.com/office/drawing/2014/main" id="{44A55112-BBA1-C689-9A4F-C2CA4AF9CFDB}"/>
              </a:ext>
            </a:extLst>
          </p:cNvPr>
          <p:cNvSpPr txBox="1"/>
          <p:nvPr/>
        </p:nvSpPr>
        <p:spPr>
          <a:xfrm>
            <a:off x="24074637" y="17989010"/>
            <a:ext cx="5082360" cy="2677656"/>
          </a:xfrm>
          <a:prstGeom prst="rect">
            <a:avLst/>
          </a:prstGeom>
          <a:noFill/>
        </p:spPr>
        <p:txBody>
          <a:bodyPr wrap="square">
            <a:spAutoFit/>
          </a:bodyPr>
          <a:lstStyle/>
          <a:p>
            <a:pPr algn="just"/>
            <a:r>
              <a:rPr lang="en-US" sz="2400"/>
              <a:t>The bar chart displays the </a:t>
            </a:r>
            <a:r>
              <a:rPr lang="en-US" sz="2400" b="1"/>
              <a:t>daily average sensor values</a:t>
            </a:r>
            <a:r>
              <a:rPr lang="en-US" sz="2400"/>
              <a:t> for temperature, humidity, water level, and moisture level over a series of dates. It provides a visual comparison of these environmental parameters, helping monitor variations over time.</a:t>
            </a:r>
            <a:endParaRPr lang="en-IN" sz="2400">
              <a:latin typeface="Times New Roman" panose="02020603050405020304" pitchFamily="18" charset="0"/>
              <a:cs typeface="Times New Roman" panose="02020603050405020304" pitchFamily="18" charset="0"/>
            </a:endParaRPr>
          </a:p>
        </p:txBody>
      </p:sp>
      <p:sp>
        <p:nvSpPr>
          <p:cNvPr id="75" name="Rectangle 4">
            <a:extLst>
              <a:ext uri="{FF2B5EF4-FFF2-40B4-BE49-F238E27FC236}">
                <a16:creationId xmlns:a16="http://schemas.microsoft.com/office/drawing/2014/main" id="{22A58898-1E14-92A7-0B63-C3121E8C1890}"/>
              </a:ext>
            </a:extLst>
          </p:cNvPr>
          <p:cNvSpPr>
            <a:spLocks noChangeArrowheads="1"/>
          </p:cNvSpPr>
          <p:nvPr/>
        </p:nvSpPr>
        <p:spPr bwMode="auto">
          <a:xfrm>
            <a:off x="15659742" y="22966306"/>
            <a:ext cx="4872095"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panose="020B0604020202020204" pitchFamily="34" charset="0"/>
              </a:rPr>
              <a:t>Color Representation:</a:t>
            </a:r>
            <a:endParaRPr kumimoji="0" lang="en-US" altLang="en-US" sz="2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Red: Strong positive correlation (value close to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Blue: Negative correlation (value close to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panose="020B0604020202020204" pitchFamily="34" charset="0"/>
              </a:rPr>
              <a:t>Key Correlations:</a:t>
            </a:r>
            <a:endParaRPr kumimoji="0" lang="en-US" altLang="en-US" sz="2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Humidity and moisture level have a moderate positive correlation (0.43).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panose="020B0604020202020204" pitchFamily="34" charset="0"/>
              </a:rPr>
              <a:t>Correlation Matrix Overview:</a:t>
            </a:r>
            <a:r>
              <a:rPr kumimoji="0" lang="en-US" altLang="en-US" sz="2400" b="0" i="0" u="none" strike="noStrike" cap="none" normalizeH="0" baseline="0">
                <a:ln>
                  <a:noFill/>
                </a:ln>
                <a:solidFill>
                  <a:schemeClr val="tx1"/>
                </a:solidFill>
                <a:effectLst/>
                <a:latin typeface="Arial" panose="020B0604020202020204" pitchFamily="34" charset="0"/>
              </a:rPr>
              <a:t> Visualizes the relationship between temperature, humidity, water level, and moisture 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Humidity and water level show a weak negative correlation (-0.46).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7" name="Picture 76">
            <a:extLst>
              <a:ext uri="{FF2B5EF4-FFF2-40B4-BE49-F238E27FC236}">
                <a16:creationId xmlns:a16="http://schemas.microsoft.com/office/drawing/2014/main" id="{E128781A-C64C-DF8D-CE60-C22CE52916F3}"/>
              </a:ext>
            </a:extLst>
          </p:cNvPr>
          <p:cNvPicPr>
            <a:picLocks noChangeAspect="1"/>
          </p:cNvPicPr>
          <p:nvPr/>
        </p:nvPicPr>
        <p:blipFill>
          <a:blip r:embed="rId13"/>
          <a:stretch>
            <a:fillRect/>
          </a:stretch>
        </p:blipFill>
        <p:spPr>
          <a:xfrm>
            <a:off x="15573131" y="29500431"/>
            <a:ext cx="9050706" cy="4720848"/>
          </a:xfrm>
          <a:prstGeom prst="rect">
            <a:avLst/>
          </a:prstGeom>
        </p:spPr>
      </p:pic>
      <p:sp>
        <p:nvSpPr>
          <p:cNvPr id="78" name="Rectangle 5">
            <a:extLst>
              <a:ext uri="{FF2B5EF4-FFF2-40B4-BE49-F238E27FC236}">
                <a16:creationId xmlns:a16="http://schemas.microsoft.com/office/drawing/2014/main" id="{74963B60-7AE2-5E59-E6D0-6B1A6277C3E1}"/>
              </a:ext>
            </a:extLst>
          </p:cNvPr>
          <p:cNvSpPr>
            <a:spLocks noChangeArrowheads="1"/>
          </p:cNvSpPr>
          <p:nvPr/>
        </p:nvSpPr>
        <p:spPr bwMode="auto">
          <a:xfrm>
            <a:off x="24797111" y="29960460"/>
            <a:ext cx="435988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panose="020B0604020202020204" pitchFamily="34" charset="0"/>
              </a:rPr>
              <a:t>Time-Series Analysis:</a:t>
            </a:r>
            <a:r>
              <a:rPr kumimoji="0" lang="en-US" altLang="en-US" sz="2400" b="0" i="0" u="none" strike="noStrike" cap="none" normalizeH="0" baseline="0">
                <a:ln>
                  <a:noFill/>
                </a:ln>
                <a:solidFill>
                  <a:schemeClr val="tx1"/>
                </a:solidFill>
                <a:effectLst/>
                <a:latin typeface="Arial" panose="020B0604020202020204" pitchFamily="34" charset="0"/>
              </a:rPr>
              <a:t> The graph shows the variations in temperature</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a:ln>
                  <a:noFill/>
                </a:ln>
                <a:solidFill>
                  <a:schemeClr val="tx1"/>
                </a:solidFill>
                <a:effectLst/>
                <a:latin typeface="Arial" panose="020B0604020202020204" pitchFamily="34" charset="0"/>
              </a:rPr>
              <a:t>humidity, water level, and moisture level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panose="020B0604020202020204" pitchFamily="34" charset="0"/>
              </a:rPr>
              <a:t>Trend Observation:</a:t>
            </a:r>
            <a:r>
              <a:rPr kumimoji="0" lang="en-US" altLang="en-US" sz="2400" b="0" i="0" u="none" strike="noStrike" cap="none" normalizeH="0" baseline="0">
                <a:ln>
                  <a:noFill/>
                </a:ln>
                <a:solidFill>
                  <a:schemeClr val="tx1"/>
                </a:solidFill>
                <a:effectLst/>
                <a:latin typeface="Arial" panose="020B0604020202020204" pitchFamily="34" charset="0"/>
              </a:rPr>
              <a:t> Humidity and moisture levels fluctuate significantly, while temperature remains relatively stable.</a:t>
            </a:r>
          </a:p>
        </p:txBody>
      </p:sp>
      <p:sp>
        <p:nvSpPr>
          <p:cNvPr id="79" name="Rectangle 6">
            <a:extLst>
              <a:ext uri="{FF2B5EF4-FFF2-40B4-BE49-F238E27FC236}">
                <a16:creationId xmlns:a16="http://schemas.microsoft.com/office/drawing/2014/main" id="{3EEBD93F-CB01-A15B-0257-81A08DD5620E}"/>
              </a:ext>
            </a:extLst>
          </p:cNvPr>
          <p:cNvSpPr>
            <a:spLocks noChangeArrowheads="1"/>
          </p:cNvSpPr>
          <p:nvPr/>
        </p:nvSpPr>
        <p:spPr bwMode="auto">
          <a:xfrm>
            <a:off x="15693642" y="35208570"/>
            <a:ext cx="1313263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a:ln>
                  <a:noFill/>
                </a:ln>
                <a:solidFill>
                  <a:schemeClr val="tx1"/>
                </a:solidFill>
                <a:effectLst/>
                <a:latin typeface="Arial" panose="020B0604020202020204" pitchFamily="34" charset="0"/>
              </a:rPr>
              <a:t>Hardware:</a:t>
            </a:r>
            <a:r>
              <a:rPr kumimoji="0" lang="en-US" altLang="en-US" sz="2800" b="0" i="0" u="none" strike="noStrike" cap="none" normalizeH="0" baseline="0">
                <a:ln>
                  <a:noFill/>
                </a:ln>
                <a:solidFill>
                  <a:schemeClr val="tx1"/>
                </a:solidFill>
                <a:effectLst/>
                <a:latin typeface="Arial" panose="020B0604020202020204" pitchFamily="34" charset="0"/>
              </a:rPr>
              <a:t> ESP32, DHT11, Soil Moisture Sensor, Water Level Sensor, 4G-GSM.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a:ln>
                  <a:noFill/>
                </a:ln>
                <a:solidFill>
                  <a:schemeClr val="tx1"/>
                </a:solidFill>
                <a:effectLst/>
                <a:latin typeface="Arial" panose="020B0604020202020204" pitchFamily="34" charset="0"/>
              </a:rPr>
              <a:t>Cloud &amp; IoT:</a:t>
            </a:r>
            <a:r>
              <a:rPr kumimoji="0" lang="en-US" altLang="en-US" sz="2800" b="0" i="0" u="none" strike="noStrike" cap="none" normalizeH="0" baseline="0">
                <a:ln>
                  <a:noFill/>
                </a:ln>
                <a:solidFill>
                  <a:schemeClr val="tx1"/>
                </a:solidFill>
                <a:effectLst/>
                <a:latin typeface="Arial" panose="020B0604020202020204" pitchFamily="34" charset="0"/>
              </a:rPr>
              <a:t> </a:t>
            </a:r>
            <a:r>
              <a:rPr kumimoji="0" lang="en-US" altLang="en-US" sz="2800" b="0" i="0" u="none" strike="noStrike" cap="none" normalizeH="0" baseline="0" err="1">
                <a:ln>
                  <a:noFill/>
                </a:ln>
                <a:solidFill>
                  <a:schemeClr val="tx1"/>
                </a:solidFill>
                <a:effectLst/>
                <a:latin typeface="Arial" panose="020B0604020202020204" pitchFamily="34" charset="0"/>
              </a:rPr>
              <a:t>HiveMQ</a:t>
            </a:r>
            <a:r>
              <a:rPr kumimoji="0" lang="en-US" altLang="en-US" sz="2800" b="0" i="0" u="none" strike="noStrike" cap="none" normalizeH="0" baseline="0">
                <a:ln>
                  <a:noFill/>
                </a:ln>
                <a:solidFill>
                  <a:schemeClr val="tx1"/>
                </a:solidFill>
                <a:effectLst/>
                <a:latin typeface="Arial" panose="020B0604020202020204" pitchFamily="34" charset="0"/>
              </a:rPr>
              <a:t> Cloud, Firebase Realtime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a:ln>
                  <a:noFill/>
                </a:ln>
                <a:solidFill>
                  <a:schemeClr val="tx1"/>
                </a:solidFill>
                <a:effectLst/>
                <a:latin typeface="Arial" panose="020B0604020202020204" pitchFamily="34" charset="0"/>
              </a:rPr>
              <a:t>Frontend:</a:t>
            </a:r>
            <a:r>
              <a:rPr kumimoji="0" lang="en-US" altLang="en-US" sz="2800" b="0" i="0" u="none" strike="noStrike" cap="none" normalizeH="0" baseline="0">
                <a:ln>
                  <a:noFill/>
                </a:ln>
                <a:solidFill>
                  <a:schemeClr val="tx1"/>
                </a:solidFill>
                <a:effectLst/>
                <a:latin typeface="Arial" panose="020B0604020202020204" pitchFamily="34" charset="0"/>
              </a:rPr>
              <a:t> React-based web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a:ln>
                  <a:noFill/>
                </a:ln>
                <a:solidFill>
                  <a:schemeClr val="tx1"/>
                </a:solidFill>
                <a:effectLst/>
                <a:latin typeface="Arial" panose="020B0604020202020204" pitchFamily="34" charset="0"/>
              </a:rPr>
              <a:t>Backend:</a:t>
            </a:r>
            <a:r>
              <a:rPr kumimoji="0" lang="en-US" altLang="en-US" sz="2800" b="0" i="0" u="none" strike="noStrike" cap="none" normalizeH="0" baseline="0">
                <a:ln>
                  <a:noFill/>
                </a:ln>
                <a:solidFill>
                  <a:schemeClr val="tx1"/>
                </a:solidFill>
                <a:effectLst/>
                <a:latin typeface="Arial" panose="020B0604020202020204" pitchFamily="34" charset="0"/>
              </a:rPr>
              <a:t> Node.js server with Firebase Admin SDK.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a:ln>
                  <a:noFill/>
                </a:ln>
                <a:solidFill>
                  <a:schemeClr val="tx1"/>
                </a:solidFill>
                <a:effectLst/>
                <a:latin typeface="Arial" panose="020B0604020202020204" pitchFamily="34" charset="0"/>
              </a:rPr>
              <a:t>ML Models:</a:t>
            </a:r>
            <a:r>
              <a:rPr kumimoji="0" lang="en-US" altLang="en-US" sz="2800" b="0" i="0" u="none" strike="noStrike" cap="none" normalizeH="0" baseline="0">
                <a:ln>
                  <a:noFill/>
                </a:ln>
                <a:solidFill>
                  <a:schemeClr val="tx1"/>
                </a:solidFill>
                <a:effectLst/>
                <a:latin typeface="Arial" panose="020B0604020202020204" pitchFamily="34" charset="0"/>
              </a:rPr>
              <a:t> TensorFlow, scikit-learn, Flask.</a:t>
            </a:r>
          </a:p>
        </p:txBody>
      </p:sp>
      <p:sp>
        <p:nvSpPr>
          <p:cNvPr id="81" name="Title 1">
            <a:extLst>
              <a:ext uri="{FF2B5EF4-FFF2-40B4-BE49-F238E27FC236}">
                <a16:creationId xmlns:a16="http://schemas.microsoft.com/office/drawing/2014/main" id="{35E42BC9-F892-7965-F31C-54C99FF8CF28}"/>
              </a:ext>
            </a:extLst>
          </p:cNvPr>
          <p:cNvSpPr txBox="1">
            <a:spLocks/>
          </p:cNvSpPr>
          <p:nvPr/>
        </p:nvSpPr>
        <p:spPr>
          <a:xfrm>
            <a:off x="15693642" y="37913760"/>
            <a:ext cx="13511719" cy="491447"/>
          </a:xfrm>
          <a:prstGeom prst="rect">
            <a:avLst/>
          </a:prstGeom>
          <a:solidFill>
            <a:srgbClr val="92D050"/>
          </a:solidFill>
        </p:spPr>
        <p:txBody>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r>
              <a:rPr lang="en-US" sz="3200">
                <a:solidFill>
                  <a:schemeClr val="bg1"/>
                </a:solidFill>
              </a:rPr>
              <a:t>(I)REFERENCES</a:t>
            </a:r>
            <a:endParaRPr lang="en-GB" sz="3200">
              <a:solidFill>
                <a:schemeClr val="bg1"/>
              </a:solidFill>
            </a:endParaRPr>
          </a:p>
        </p:txBody>
      </p:sp>
      <p:sp>
        <p:nvSpPr>
          <p:cNvPr id="82" name="Rectangle 8">
            <a:extLst>
              <a:ext uri="{FF2B5EF4-FFF2-40B4-BE49-F238E27FC236}">
                <a16:creationId xmlns:a16="http://schemas.microsoft.com/office/drawing/2014/main" id="{69289D8F-0184-35E4-05CE-FDEE0C1DB0ED}"/>
              </a:ext>
            </a:extLst>
          </p:cNvPr>
          <p:cNvSpPr>
            <a:spLocks noChangeArrowheads="1"/>
          </p:cNvSpPr>
          <p:nvPr/>
        </p:nvSpPr>
        <p:spPr bwMode="auto">
          <a:xfrm>
            <a:off x="15590839" y="38733939"/>
            <a:ext cx="1356615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err="1">
                <a:ln>
                  <a:noFill/>
                </a:ln>
                <a:solidFill>
                  <a:schemeClr val="tx1"/>
                </a:solidFill>
                <a:effectLst/>
                <a:latin typeface="Arial" panose="020B0604020202020204" pitchFamily="34" charset="0"/>
              </a:rPr>
              <a:t>Tzounis</a:t>
            </a:r>
            <a:r>
              <a:rPr kumimoji="0" lang="en-US" altLang="en-US" sz="1800" b="1" i="0" u="none" strike="noStrike" cap="none" normalizeH="0" baseline="0">
                <a:ln>
                  <a:noFill/>
                </a:ln>
                <a:solidFill>
                  <a:schemeClr val="tx1"/>
                </a:solidFill>
                <a:effectLst/>
                <a:latin typeface="Arial" panose="020B0604020202020204" pitchFamily="34" charset="0"/>
              </a:rPr>
              <a:t> , A., </a:t>
            </a:r>
            <a:r>
              <a:rPr kumimoji="0" lang="en-US" altLang="en-US" sz="1800" b="1" i="0" u="none" strike="noStrike" cap="none" normalizeH="0" baseline="0" err="1">
                <a:ln>
                  <a:noFill/>
                </a:ln>
                <a:solidFill>
                  <a:schemeClr val="tx1"/>
                </a:solidFill>
                <a:effectLst/>
                <a:latin typeface="Arial" panose="020B0604020202020204" pitchFamily="34" charset="0"/>
              </a:rPr>
              <a:t>Katsoulas</a:t>
            </a:r>
            <a:r>
              <a:rPr kumimoji="0" lang="en-US" altLang="en-US" sz="1800" b="1" i="0" u="none" strike="noStrike" cap="none" normalizeH="0" baseline="0">
                <a:ln>
                  <a:noFill/>
                </a:ln>
                <a:solidFill>
                  <a:schemeClr val="tx1"/>
                </a:solidFill>
                <a:effectLst/>
                <a:latin typeface="Arial" panose="020B0604020202020204" pitchFamily="34" charset="0"/>
              </a:rPr>
              <a:t> , N., </a:t>
            </a:r>
            <a:r>
              <a:rPr kumimoji="0" lang="en-US" altLang="en-US" sz="1800" b="1" i="0" u="none" strike="noStrike" cap="none" normalizeH="0" baseline="0" err="1">
                <a:ln>
                  <a:noFill/>
                </a:ln>
                <a:solidFill>
                  <a:schemeClr val="tx1"/>
                </a:solidFill>
                <a:effectLst/>
                <a:latin typeface="Arial" panose="020B0604020202020204" pitchFamily="34" charset="0"/>
              </a:rPr>
              <a:t>Bartzanas</a:t>
            </a:r>
            <a:r>
              <a:rPr kumimoji="0" lang="en-US" altLang="en-US" sz="1800" b="1" i="0" u="none" strike="noStrike" cap="none" normalizeH="0" baseline="0">
                <a:ln>
                  <a:noFill/>
                </a:ln>
                <a:solidFill>
                  <a:schemeClr val="tx1"/>
                </a:solidFill>
                <a:effectLst/>
                <a:latin typeface="Arial" panose="020B0604020202020204" pitchFamily="34" charset="0"/>
              </a:rPr>
              <a:t> , T., &amp; </a:t>
            </a:r>
            <a:r>
              <a:rPr kumimoji="0" lang="en-US" altLang="en-US" sz="1800" b="1" i="0" u="none" strike="noStrike" cap="none" normalizeH="0" baseline="0" err="1">
                <a:ln>
                  <a:noFill/>
                </a:ln>
                <a:solidFill>
                  <a:schemeClr val="tx1"/>
                </a:solidFill>
                <a:effectLst/>
                <a:latin typeface="Arial" panose="020B0604020202020204" pitchFamily="34" charset="0"/>
              </a:rPr>
              <a:t>Kittas</a:t>
            </a:r>
            <a:r>
              <a:rPr kumimoji="0" lang="en-US" altLang="en-US" sz="1800" b="1" i="0" u="none" strike="noStrike" cap="none" normalizeH="0" baseline="0">
                <a:ln>
                  <a:noFill/>
                </a:ln>
                <a:solidFill>
                  <a:schemeClr val="tx1"/>
                </a:solidFill>
                <a:effectLst/>
                <a:latin typeface="Arial" panose="020B0604020202020204" pitchFamily="34" charset="0"/>
              </a:rPr>
              <a:t> , C. (2017).</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Internet of Things in agriculture, recent advances, and future challenges. </a:t>
            </a:r>
            <a:r>
              <a:rPr kumimoji="0" lang="en-US" altLang="en-US" sz="1800" b="0" i="1" u="none" strike="noStrike" cap="none" normalizeH="0" baseline="0">
                <a:ln>
                  <a:noFill/>
                </a:ln>
                <a:solidFill>
                  <a:schemeClr val="tx1"/>
                </a:solidFill>
                <a:effectLst/>
                <a:latin typeface="Arial" panose="020B0604020202020204" pitchFamily="34" charset="0"/>
              </a:rPr>
              <a:t>Biosystems Engineering</a:t>
            </a:r>
            <a:r>
              <a:rPr kumimoji="0" lang="en-US" altLang="en-US" sz="1800" b="0" i="0" u="none" strike="noStrike" cap="none" normalizeH="0" baseline="0">
                <a:ln>
                  <a:noFill/>
                </a:ln>
                <a:solidFill>
                  <a:schemeClr val="tx1"/>
                </a:solidFill>
                <a:effectLst/>
                <a:latin typeface="Arial" panose="020B0604020202020204" pitchFamily="34" charset="0"/>
              </a:rPr>
              <a:t>, 164, 31-48.</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[DOI: 10.1016/j.biosystemseng.2017.09.007]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Patil, S., &amp; Kale, N. (2016).</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A model for smart agriculture using IoT. </a:t>
            </a:r>
            <a:r>
              <a:rPr kumimoji="0" lang="en-US" altLang="en-US" sz="1800" b="0" i="1" u="none" strike="noStrike" cap="none" normalizeH="0" baseline="0">
                <a:ln>
                  <a:noFill/>
                </a:ln>
                <a:solidFill>
                  <a:schemeClr val="tx1"/>
                </a:solidFill>
                <a:effectLst/>
                <a:latin typeface="Arial" panose="020B0604020202020204" pitchFamily="34" charset="0"/>
              </a:rPr>
              <a:t>2016 International Conference on Global Trends in Signal Processing, Information Computing, and Communication</a:t>
            </a:r>
            <a:r>
              <a:rPr kumimoji="0" lang="en-US" altLang="en-US" sz="1800" b="0" i="0" u="none" strike="noStrike" cap="none" normalizeH="0" baseline="0">
                <a:ln>
                  <a:noFill/>
                </a:ln>
                <a:solidFill>
                  <a:schemeClr val="tx1"/>
                </a:solidFill>
                <a:effectLst/>
                <a:latin typeface="Arial" panose="020B0604020202020204" pitchFamily="34" charset="0"/>
              </a:rPr>
              <a:t>, 543-545.</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[DOI: 10.1109/ICGTSPICC.2016.7955370]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Rathod, P., Maheshwari, R., &amp; Patil, M. (2018).</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IoT-based smart irrigation system. </a:t>
            </a:r>
            <a:r>
              <a:rPr kumimoji="0" lang="en-US" altLang="en-US" sz="1800" b="0" i="1" u="none" strike="noStrike" cap="none" normalizeH="0" baseline="0">
                <a:ln>
                  <a:noFill/>
                </a:ln>
                <a:solidFill>
                  <a:schemeClr val="tx1"/>
                </a:solidFill>
                <a:effectLst/>
                <a:latin typeface="Arial" panose="020B0604020202020204" pitchFamily="34" charset="0"/>
              </a:rPr>
              <a:t>International Journal of Computer Science and Network</a:t>
            </a:r>
            <a:r>
              <a:rPr kumimoji="0" lang="en-US" altLang="en-US" sz="1800" b="0" i="0" u="none" strike="noStrike" cap="none" normalizeH="0" baseline="0">
                <a:ln>
                  <a:noFill/>
                </a:ln>
                <a:solidFill>
                  <a:schemeClr val="tx1"/>
                </a:solidFill>
                <a:effectLst/>
                <a:latin typeface="Arial" panose="020B0604020202020204" pitchFamily="34" charset="0"/>
              </a:rPr>
              <a:t>, 7(6), 273-277.</a:t>
            </a:r>
          </a:p>
        </p:txBody>
      </p:sp>
      <p:pic>
        <p:nvPicPr>
          <p:cNvPr id="3" name="Picture 2" descr="A screenshot of a computer&#10;&#10;AI-generated content may be incorrect.">
            <a:extLst>
              <a:ext uri="{FF2B5EF4-FFF2-40B4-BE49-F238E27FC236}">
                <a16:creationId xmlns:a16="http://schemas.microsoft.com/office/drawing/2014/main" id="{DF172D6B-CC2B-A02A-4E84-1B26A5246970}"/>
              </a:ext>
            </a:extLst>
          </p:cNvPr>
          <p:cNvPicPr>
            <a:picLocks noChangeAspect="1"/>
          </p:cNvPicPr>
          <p:nvPr/>
        </p:nvPicPr>
        <p:blipFill>
          <a:blip r:embed="rId14"/>
          <a:stretch>
            <a:fillRect/>
          </a:stretch>
        </p:blipFill>
        <p:spPr>
          <a:xfrm>
            <a:off x="1296897" y="23615668"/>
            <a:ext cx="13495333" cy="8264123"/>
          </a:xfrm>
          <a:prstGeom prst="rect">
            <a:avLst/>
          </a:prstGeom>
        </p:spPr>
      </p:pic>
    </p:spTree>
    <p:extLst>
      <p:ext uri="{BB962C8B-B14F-4D97-AF65-F5344CB8AC3E}">
        <p14:creationId xmlns:p14="http://schemas.microsoft.com/office/powerpoint/2010/main" val="5392866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cbaf448-5f13-4d8f-b1b7-5f3c7cf1ddf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3F1CF84FA4E1843BF503F9350BAC3DB" ma:contentTypeVersion="5" ma:contentTypeDescription="Create a new document." ma:contentTypeScope="" ma:versionID="8e512cc9a121c705e2234e3e5b08bed9">
  <xsd:schema xmlns:xsd="http://www.w3.org/2001/XMLSchema" xmlns:xs="http://www.w3.org/2001/XMLSchema" xmlns:p="http://schemas.microsoft.com/office/2006/metadata/properties" xmlns:ns3="9cbaf448-5f13-4d8f-b1b7-5f3c7cf1ddfd" targetNamespace="http://schemas.microsoft.com/office/2006/metadata/properties" ma:root="true" ma:fieldsID="9aaccbb02878098c3c0e5bb450f98dfb" ns3:_="">
    <xsd:import namespace="9cbaf448-5f13-4d8f-b1b7-5f3c7cf1ddfd"/>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af448-5f13-4d8f-b1b7-5f3c7cf1dd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9E99C7-0682-48D1-AEBB-8C4D30A80DB3}">
  <ds:schemaRefs>
    <ds:schemaRef ds:uri="9cbaf448-5f13-4d8f-b1b7-5f3c7cf1ddfd"/>
    <ds:schemaRef ds:uri="http://schemas.microsoft.com/office/infopath/2007/PartnerControls"/>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http://purl.org/dc/terms/"/>
    <ds:schemaRef ds:uri="http://purl.org/dc/elements/1.1/"/>
  </ds:schemaRefs>
</ds:datastoreItem>
</file>

<file path=customXml/itemProps2.xml><?xml version="1.0" encoding="utf-8"?>
<ds:datastoreItem xmlns:ds="http://schemas.openxmlformats.org/officeDocument/2006/customXml" ds:itemID="{8E204F40-53ED-455E-AEBC-50E9CB6A6F88}">
  <ds:schemaRefs>
    <ds:schemaRef ds:uri="http://schemas.microsoft.com/sharepoint/v3/contenttype/forms"/>
  </ds:schemaRefs>
</ds:datastoreItem>
</file>

<file path=customXml/itemProps3.xml><?xml version="1.0" encoding="utf-8"?>
<ds:datastoreItem xmlns:ds="http://schemas.openxmlformats.org/officeDocument/2006/customXml" ds:itemID="{5658BFE4-6982-43B8-8D51-7639F1CE5D18}">
  <ds:schemaRefs>
    <ds:schemaRef ds:uri="9cbaf448-5f13-4d8f-b1b7-5f3c7cf1ddf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1129</Words>
  <Application>Microsoft Office PowerPoint</Application>
  <PresentationFormat>Custom</PresentationFormat>
  <Paragraphs>77</Paragraphs>
  <Slides>1</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Aravindh Mahendran</dc:creator>
  <cp:lastModifiedBy>MOTHUKURI PURNENDRA SAI AKHIL - [CB.EN.U4CSE22528]</cp:lastModifiedBy>
  <cp:revision>1</cp:revision>
  <dcterms:created xsi:type="dcterms:W3CDTF">2016-09-20T18:32:57Z</dcterms:created>
  <dcterms:modified xsi:type="dcterms:W3CDTF">2025-03-26T14:01:29Z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0x01010023F1CF84FA4E1843BF503F9350BAC3DB</vt:lpwstr>
  </property>
</Properties>
</file>