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Oswald Bold" panose="00000800000000000000"/>
      <p:bold r:id="rId15"/>
    </p:embeddedFont>
    <p:embeddedFont>
      <p:font typeface="DM Sans"/>
      <p:regular r:id="rId16"/>
    </p:embeddedFont>
    <p:embeddedFont>
      <p:font typeface="DM Sans Bold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2354596" y="3202251"/>
            <a:ext cx="13453357" cy="4208864"/>
            <a:chOff x="0" y="0"/>
            <a:chExt cx="2598062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8062" cy="812800"/>
            </a:xfrm>
            <a:custGeom>
              <a:avLst/>
              <a:gdLst/>
              <a:ahLst/>
              <a:cxnLst/>
              <a:rect l="l" t="t" r="r" b="b"/>
              <a:pathLst>
                <a:path w="2598062" h="812800">
                  <a:moveTo>
                    <a:pt x="0" y="0"/>
                  </a:moveTo>
                  <a:lnTo>
                    <a:pt x="2598062" y="0"/>
                  </a:lnTo>
                  <a:lnTo>
                    <a:pt x="25980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2598062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469744" y="3875859"/>
            <a:ext cx="14038487" cy="289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7065" spc="692">
                <a:solidFill>
                  <a:srgbClr val="231F20"/>
                </a:solidFill>
                <a:latin typeface="Oswald Bold" panose="00000800000000000000"/>
              </a:rPr>
              <a:t>HANDWRITTEN DIGIT RECGNITION USING GAN</a:t>
            </a:r>
            <a:endParaRPr lang="en-US" sz="7065" spc="692">
              <a:solidFill>
                <a:srgbClr val="231F20"/>
              </a:solidFill>
              <a:latin typeface="Oswald Bold" panose="00000800000000000000"/>
            </a:endParaRPr>
          </a:p>
          <a:p>
            <a:pPr algn="ctr">
              <a:lnSpc>
                <a:spcPts val="3400"/>
              </a:lnSpc>
            </a:pPr>
            <a:r>
              <a:rPr lang="en-US" sz="2465" spc="241">
                <a:solidFill>
                  <a:srgbClr val="231F20"/>
                </a:solidFill>
                <a:latin typeface="Oswald Bold" panose="00000800000000000000"/>
              </a:rPr>
              <a:t>NAAN MUTHALAVAN PROJECT</a:t>
            </a:r>
            <a:endParaRPr lang="en-US" sz="2465" spc="241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54596" y="7793044"/>
            <a:ext cx="12848809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55" spc="114">
                <a:solidFill>
                  <a:srgbClr val="231F20"/>
                </a:solidFill>
                <a:latin typeface="Open Sauce Bold" panose="00000800000000000000"/>
              </a:rPr>
              <a:t>                       PRESENTED BY:</a:t>
            </a:r>
            <a:r>
              <a:rPr lang="en-US" sz="2155" spc="114">
                <a:solidFill>
                  <a:srgbClr val="6D2121"/>
                </a:solidFill>
                <a:latin typeface="Open Sauce Bold" panose="00000800000000000000"/>
              </a:rPr>
              <a:t> </a:t>
            </a:r>
            <a:r>
              <a:rPr lang="en-IN" altLang="en-US" sz="2155" spc="114">
                <a:solidFill>
                  <a:srgbClr val="6D2121"/>
                </a:solidFill>
                <a:latin typeface="Open Sauce Bold" panose="00000800000000000000"/>
              </a:rPr>
              <a:t>VIMALESH M P</a:t>
            </a:r>
            <a:r>
              <a:rPr lang="en-US" sz="2155" spc="114">
                <a:solidFill>
                  <a:srgbClr val="6D2121"/>
                </a:solidFill>
                <a:latin typeface="Open Sauce Bold" panose="00000800000000000000"/>
              </a:rPr>
              <a:t> (71772118L</a:t>
            </a:r>
            <a:r>
              <a:rPr lang="en-IN" altLang="en-US" sz="2155" spc="114">
                <a:solidFill>
                  <a:srgbClr val="6D2121"/>
                </a:solidFill>
                <a:latin typeface="Open Sauce Bold" panose="00000800000000000000"/>
              </a:rPr>
              <a:t>11</a:t>
            </a:r>
            <a:r>
              <a:rPr lang="en-US" sz="2155" spc="114">
                <a:solidFill>
                  <a:srgbClr val="6D2121"/>
                </a:solidFill>
                <a:latin typeface="Open Sauce Bold" panose="00000800000000000000"/>
              </a:rPr>
              <a:t>) </a:t>
            </a:r>
            <a:endParaRPr lang="en-US" sz="2155" spc="114">
              <a:solidFill>
                <a:srgbClr val="6D2121"/>
              </a:solidFill>
              <a:latin typeface="Open Sauce Bold" panose="00000800000000000000"/>
            </a:endParaRPr>
          </a:p>
          <a:p>
            <a:pPr algn="ctr">
              <a:lnSpc>
                <a:spcPts val="2970"/>
              </a:lnSpc>
            </a:pPr>
            <a:r>
              <a:rPr lang="en-US" sz="2155" spc="114">
                <a:solidFill>
                  <a:srgbClr val="6D2121"/>
                </a:solidFill>
                <a:latin typeface="Open Sauce Bold" panose="00000800000000000000"/>
              </a:rPr>
              <a:t>                                         INFORMATION TECHNOLOGY </a:t>
            </a:r>
            <a:endParaRPr lang="en-US" sz="2155" spc="114">
              <a:solidFill>
                <a:srgbClr val="6D2121"/>
              </a:solidFill>
              <a:latin typeface="Open Sauce Bold" panose="00000800000000000000"/>
            </a:endParaRPr>
          </a:p>
          <a:p>
            <a:pPr algn="ctr">
              <a:lnSpc>
                <a:spcPts val="2970"/>
              </a:lnSpc>
            </a:pPr>
            <a:r>
              <a:rPr lang="en-US" sz="2155" spc="114">
                <a:solidFill>
                  <a:srgbClr val="6D2121"/>
                </a:solidFill>
                <a:latin typeface="Open Sauce Bold" panose="00000800000000000000"/>
              </a:rPr>
              <a:t>   </a:t>
            </a:r>
            <a:r>
              <a:rPr lang="en-IN" altLang="en-US" sz="2155" spc="114">
                <a:solidFill>
                  <a:srgbClr val="6D2121"/>
                </a:solidFill>
                <a:latin typeface="Open Sauce Bold" panose="00000800000000000000"/>
              </a:rPr>
              <a:t>                                          </a:t>
            </a:r>
            <a:r>
              <a:rPr lang="en-US" sz="2155" spc="114">
                <a:solidFill>
                  <a:srgbClr val="6D2121"/>
                </a:solidFill>
                <a:latin typeface="Open Sauce Bold" panose="00000800000000000000"/>
                <a:sym typeface="+mn-ea"/>
              </a:rPr>
              <a:t>GOVERNMEN</a:t>
            </a:r>
            <a:r>
              <a:rPr lang="en-IN" altLang="en-US" sz="2155" spc="114">
                <a:solidFill>
                  <a:srgbClr val="6D2121"/>
                </a:solidFill>
                <a:latin typeface="Open Sauce Bold" panose="00000800000000000000"/>
                <a:sym typeface="+mn-ea"/>
              </a:rPr>
              <a:t>T</a:t>
            </a:r>
            <a:r>
              <a:rPr lang="en-US" sz="2155" spc="114">
                <a:solidFill>
                  <a:srgbClr val="6D2121"/>
                </a:solidFill>
                <a:latin typeface="Open Sauce Bold" panose="00000800000000000000"/>
                <a:sym typeface="+mn-ea"/>
              </a:rPr>
              <a:t>COLLEGEOF TECHNOLOGY</a:t>
            </a:r>
            <a:r>
              <a:rPr lang="en-US" sz="2155" spc="114">
                <a:solidFill>
                  <a:srgbClr val="6D2121"/>
                </a:solidFill>
                <a:latin typeface="Open Sauce Bold" panose="00000800000000000000"/>
              </a:rPr>
              <a:t>                                                                      </a:t>
            </a:r>
            <a:r>
              <a:rPr lang="en-IN" altLang="en-US" sz="2155" spc="114">
                <a:solidFill>
                  <a:srgbClr val="6D2121"/>
                </a:solidFill>
                <a:latin typeface="Open Sauce Bold" panose="00000800000000000000"/>
              </a:rPr>
              <a:t>               </a:t>
            </a:r>
            <a:endParaRPr lang="en-US" sz="2155" spc="114">
              <a:solidFill>
                <a:srgbClr val="6D2121"/>
              </a:solidFill>
              <a:latin typeface="Open Sauce Bold" panose="00000800000000000000"/>
            </a:endParaRPr>
          </a:p>
          <a:p>
            <a:pPr algn="ctr">
              <a:lnSpc>
                <a:spcPts val="2970"/>
              </a:lnSpc>
            </a:pPr>
            <a:r>
              <a:rPr lang="en-US" sz="2155" spc="114">
                <a:solidFill>
                  <a:srgbClr val="6D2121"/>
                </a:solidFill>
                <a:latin typeface="Open Sauce Bold" panose="00000800000000000000"/>
              </a:rPr>
              <a:t>                         COIMBATORE,</a:t>
            </a:r>
            <a:endParaRPr lang="en-US" sz="2155" spc="114">
              <a:solidFill>
                <a:srgbClr val="6D2121"/>
              </a:solidFill>
              <a:latin typeface="Open Sauce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019320" y="2901697"/>
            <a:ext cx="1400485" cy="4580066"/>
            <a:chOff x="0" y="0"/>
            <a:chExt cx="368852" cy="12062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206272"/>
            </a:xfrm>
            <a:custGeom>
              <a:avLst/>
              <a:gdLst/>
              <a:ahLst/>
              <a:cxnLst/>
              <a:rect l="l" t="t" r="r" b="b"/>
              <a:pathLst>
                <a:path w="368852" h="1206272">
                  <a:moveTo>
                    <a:pt x="0" y="0"/>
                  </a:moveTo>
                  <a:lnTo>
                    <a:pt x="368852" y="0"/>
                  </a:lnTo>
                  <a:lnTo>
                    <a:pt x="368852" y="1206272"/>
                  </a:lnTo>
                  <a:lnTo>
                    <a:pt x="0" y="120627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225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5"/>
              </a:lnSpc>
            </a:pPr>
            <a:r>
              <a:rPr lang="en-US" sz="9980" spc="978">
                <a:solidFill>
                  <a:srgbClr val="231F20"/>
                </a:solidFill>
                <a:latin typeface="Oswald Bold" panose="00000800000000000000"/>
              </a:rPr>
              <a:t>OUTLINE</a:t>
            </a:r>
            <a:endParaRPr lang="en-US" sz="9980" spc="978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01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02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03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04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05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PROBLEM STATEMENT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PROPOSED SYSTEM/SOLUTION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07430" y="5047445"/>
            <a:ext cx="7421354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SYSTEM DEVELOPMENT APPROACH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ALGORITHM &amp; DEPLOYMENT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CONCLUCION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2191" y="964805"/>
            <a:ext cx="12726862" cy="86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15"/>
              </a:lnSpc>
            </a:pPr>
            <a:r>
              <a:rPr lang="en-US" sz="5080" spc="498">
                <a:solidFill>
                  <a:srgbClr val="231F20"/>
                </a:solidFill>
                <a:latin typeface="Oswald Bold" panose="00000800000000000000"/>
              </a:rPr>
              <a:t>PROBLEM STATEMENT</a:t>
            </a:r>
            <a:endParaRPr lang="en-US" sz="5080" spc="498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63529" y="1986520"/>
            <a:ext cx="10738869" cy="6863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0"/>
              </a:lnSpc>
            </a:pPr>
            <a:r>
              <a:rPr lang="en-US" sz="3110" spc="304">
                <a:solidFill>
                  <a:srgbClr val="000000"/>
                </a:solidFill>
                <a:latin typeface="Open Sauce" panose="00000500000000000000"/>
              </a:rPr>
              <a:t>Here's a concise problem statement for the project involving the use of a Generative Adversarial Network (GAN) to generate images of handwritten digits.</a:t>
            </a:r>
            <a:endParaRPr lang="en-US" sz="3110" spc="304">
              <a:solidFill>
                <a:srgbClr val="000000"/>
              </a:solidFill>
              <a:latin typeface="Open Sauce" panose="00000500000000000000"/>
            </a:endParaRPr>
          </a:p>
          <a:p>
            <a:pPr>
              <a:lnSpc>
                <a:spcPts val="3050"/>
              </a:lnSpc>
            </a:pPr>
          </a:p>
          <a:p>
            <a:pPr>
              <a:lnSpc>
                <a:spcPts val="4845"/>
              </a:lnSpc>
            </a:pPr>
            <a:r>
              <a:rPr lang="en-US" sz="3510" spc="344">
                <a:solidFill>
                  <a:srgbClr val="231F20"/>
                </a:solidFill>
                <a:latin typeface="Open Sauce Bold" panose="00000800000000000000"/>
              </a:rPr>
              <a:t>Problem Statement</a:t>
            </a:r>
            <a:endParaRPr lang="en-US" sz="3510" spc="344">
              <a:solidFill>
                <a:srgbClr val="231F20"/>
              </a:solidFill>
              <a:latin typeface="Open Sauce Bold" panose="00000800000000000000"/>
            </a:endParaRPr>
          </a:p>
          <a:p>
            <a:pPr>
              <a:lnSpc>
                <a:spcPts val="3740"/>
              </a:lnSpc>
            </a:pPr>
          </a:p>
          <a:p>
            <a:pPr marL="0" lvl="0" indent="0" algn="l">
              <a:lnSpc>
                <a:spcPts val="4290"/>
              </a:lnSpc>
              <a:spcBef>
                <a:spcPct val="0"/>
              </a:spcBef>
            </a:pPr>
            <a:r>
              <a:rPr lang="en-US" sz="3110" spc="304">
                <a:solidFill>
                  <a:srgbClr val="040506"/>
                </a:solidFill>
                <a:latin typeface="Open Sauce" panose="00000500000000000000"/>
              </a:rPr>
              <a:t>Develop a Generative Adversarial Network (GAN) to generate realistic images of handwritten digits to augment existing datasets, thereby enhancing the training process and performance of models for digit recognition tasks.</a:t>
            </a:r>
            <a:endParaRPr lang="en-US" sz="3110" spc="304">
              <a:solidFill>
                <a:srgbClr val="040506"/>
              </a:solidFill>
              <a:latin typeface="Open Sauce" panose="000005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667198">
            <a:off x="14172359" y="-390774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5"/>
              </a:lnSpc>
            </a:pPr>
            <a:r>
              <a:rPr lang="en-US" sz="6945" spc="368">
                <a:solidFill>
                  <a:srgbClr val="231F20"/>
                </a:solidFill>
                <a:latin typeface="Oswald Bold" panose="00000800000000000000"/>
              </a:rPr>
              <a:t>PROPOSED SOLUTION</a:t>
            </a:r>
            <a:endParaRPr lang="en-US" sz="6945" spc="368">
              <a:solidFill>
                <a:srgbClr val="231F20"/>
              </a:solidFill>
              <a:latin typeface="Oswald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2508602" y="-29763017"/>
            <a:ext cx="13270796" cy="72729561"/>
            <a:chOff x="0" y="0"/>
            <a:chExt cx="3495189" cy="191551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95189" cy="19155111"/>
            </a:xfrm>
            <a:custGeom>
              <a:avLst/>
              <a:gdLst/>
              <a:ahLst/>
              <a:cxnLst/>
              <a:rect l="l" t="t" r="r" b="b"/>
              <a:pathLst>
                <a:path w="3495189" h="19155111">
                  <a:moveTo>
                    <a:pt x="0" y="0"/>
                  </a:moveTo>
                  <a:lnTo>
                    <a:pt x="3495189" y="0"/>
                  </a:lnTo>
                  <a:lnTo>
                    <a:pt x="3495189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3495189" cy="19250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10"/>
                </a:lnSpc>
              </a:pPr>
              <a:r>
                <a:rPr lang="en-US" sz="5080" spc="50">
                  <a:solidFill>
                    <a:srgbClr val="040506"/>
                  </a:solidFill>
                  <a:latin typeface="DM Sans Bold"/>
                </a:rPr>
                <a:t>Proposed Solution</a:t>
              </a:r>
              <a:endParaRPr lang="en-US" sz="5080" spc="50">
                <a:solidFill>
                  <a:srgbClr val="040506"/>
                </a:solidFill>
                <a:latin typeface="DM Sans Bold"/>
              </a:endParaRPr>
            </a:p>
            <a:p>
              <a:pPr algn="ctr">
                <a:lnSpc>
                  <a:spcPts val="5495"/>
                </a:lnSpc>
              </a:pPr>
              <a:r>
                <a:rPr lang="en-US" sz="3980" spc="39">
                  <a:solidFill>
                    <a:srgbClr val="040506"/>
                  </a:solidFill>
                  <a:latin typeface="DM Sans Bold"/>
                </a:rPr>
                <a:t>1. Develop a Generative Adversarial Network (GAN)</a:t>
              </a:r>
              <a:endParaRPr lang="en-US" sz="3980" spc="39">
                <a:solidFill>
                  <a:srgbClr val="040506"/>
                </a:solidFill>
                <a:latin typeface="DM Sans Bold"/>
              </a:endParaRPr>
            </a:p>
            <a:p>
              <a:pPr marL="687070" lvl="1" indent="-343535" algn="l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Open Sauce Bold" panose="00000800000000000000"/>
                </a:rPr>
                <a:t>   </a:t>
              </a:r>
              <a:r>
                <a:rPr lang="en-US" sz="3180" spc="31">
                  <a:solidFill>
                    <a:srgbClr val="040506"/>
                  </a:solidFill>
                  <a:latin typeface="Open Sauce" panose="00000500000000000000"/>
                </a:rPr>
                <a:t>Generator: </a:t>
              </a:r>
              <a:r>
                <a:rPr lang="en-US" sz="3180" spc="31">
                  <a:solidFill>
                    <a:srgbClr val="040506"/>
                  </a:solidFill>
                  <a:latin typeface="Open Sauce" panose="00000500000000000000"/>
                </a:rPr>
                <a:t>Creates new images that mimic handwritten digits from a random noise input using neural networks.</a:t>
              </a:r>
              <a:endParaRPr lang="en-US" sz="3180" spc="31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Open Sauce" panose="00000500000000000000"/>
                </a:rPr>
                <a:t>   Discriminator: Acts as a classifier to differentiate between real images from the MNIST dataset and fake images produced by the generator.</a:t>
              </a:r>
              <a:endParaRPr lang="en-US" sz="3180" spc="31">
                <a:solidFill>
                  <a:srgbClr val="040506"/>
                </a:solidFill>
                <a:latin typeface="Open Sauce" panose="00000500000000000000"/>
              </a:endParaRPr>
            </a:p>
            <a:p>
              <a:pPr algn="ctr">
                <a:lnSpc>
                  <a:spcPts val="4115"/>
                </a:lnSpc>
              </a:pPr>
            </a:p>
            <a:p>
              <a:pPr>
                <a:lnSpc>
                  <a:spcPts val="5495"/>
                </a:lnSpc>
              </a:pPr>
              <a:r>
                <a:rPr lang="en-US" sz="3980" spc="39">
                  <a:solidFill>
                    <a:srgbClr val="040506"/>
                  </a:solidFill>
                  <a:latin typeface="DM Sans Bold"/>
                </a:rPr>
                <a:t>2. Training Process:</a:t>
              </a:r>
              <a:endParaRPr lang="en-US" sz="3980" spc="39">
                <a:solidFill>
                  <a:srgbClr val="040506"/>
                </a:solidFill>
                <a:latin typeface="DM Sans Bold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Open Sauce Bold" panose="00000800000000000000"/>
                </a:rPr>
                <a:t>  </a:t>
              </a:r>
              <a:r>
                <a:rPr lang="en-US" sz="3180" spc="31">
                  <a:solidFill>
                    <a:srgbClr val="040506"/>
                  </a:solidFill>
                  <a:latin typeface="Open Sauce" panose="00000500000000000000"/>
                </a:rPr>
                <a:t> Adversarial Training: The generator and discriminator are trained together, where the generator learns to make more realistic images to fool the discriminator, and the discriminator learns to better identify fake image.</a:t>
              </a:r>
              <a:endParaRPr lang="en-US" sz="3180" spc="31">
                <a:solidFill>
                  <a:srgbClr val="040506"/>
                </a:solidFill>
                <a:latin typeface="Open Sauce" panose="00000500000000000000"/>
              </a:endParaRPr>
            </a:p>
            <a:p>
              <a:pPr algn="ctr">
                <a:lnSpc>
                  <a:spcPts val="4115"/>
                </a:lnSpc>
              </a:pPr>
            </a:p>
            <a:p>
              <a:pPr algn="ctr">
                <a:lnSpc>
                  <a:spcPts val="4115"/>
                </a:lnSpc>
              </a:pPr>
            </a:p>
            <a:p>
              <a:pPr algn="ctr">
                <a:lnSpc>
                  <a:spcPts val="4115"/>
                </a:lnSpc>
              </a:pPr>
            </a:p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5"/>
              </a:lnSpc>
            </a:pPr>
            <a:r>
              <a:rPr lang="en-US" sz="6945" spc="368">
                <a:solidFill>
                  <a:srgbClr val="231F20"/>
                </a:solidFill>
                <a:latin typeface="Oswald Bold" panose="00000800000000000000"/>
              </a:rPr>
              <a:t>PROPOSED SOLUTION</a:t>
            </a:r>
            <a:endParaRPr lang="en-US" sz="6945" spc="368">
              <a:solidFill>
                <a:srgbClr val="231F20"/>
              </a:solidFill>
              <a:latin typeface="Oswald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2603852" y="-30607209"/>
            <a:ext cx="13080296" cy="72729561"/>
            <a:chOff x="0" y="0"/>
            <a:chExt cx="3445016" cy="191551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45016" cy="19155111"/>
            </a:xfrm>
            <a:custGeom>
              <a:avLst/>
              <a:gdLst/>
              <a:ahLst/>
              <a:cxnLst/>
              <a:rect l="l" t="t" r="r" b="b"/>
              <a:pathLst>
                <a:path w="3445016" h="19155111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10"/>
                </a:lnSpc>
              </a:pPr>
              <a:r>
                <a:rPr lang="en-US" sz="5080" spc="50">
                  <a:solidFill>
                    <a:srgbClr val="040506"/>
                  </a:solidFill>
                  <a:latin typeface="DM Sans Bold"/>
                </a:rPr>
                <a:t>Proposed Solution</a:t>
              </a:r>
              <a:endParaRPr lang="en-US" sz="5080" spc="50">
                <a:solidFill>
                  <a:srgbClr val="040506"/>
                </a:solidFill>
                <a:latin typeface="DM Sans Bold"/>
              </a:endParaRPr>
            </a:p>
            <a:p>
              <a:pPr>
                <a:lnSpc>
                  <a:spcPts val="5495"/>
                </a:lnSpc>
              </a:pPr>
              <a:r>
                <a:rPr lang="en-US" sz="3980" spc="39">
                  <a:solidFill>
                    <a:srgbClr val="040506"/>
                  </a:solidFill>
                  <a:latin typeface="DM Sans Bold"/>
                </a:rPr>
                <a:t>3. Data Augmentation with Generated Images:</a:t>
              </a:r>
              <a:endParaRPr lang="en-US" sz="3980" spc="39">
                <a:solidFill>
                  <a:srgbClr val="040506"/>
                </a:solidFill>
                <a:latin typeface="DM Sans Bold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Open Sauce" panose="00000500000000000000"/>
                </a:rPr>
                <a:t>After training, use the generator to create new digit images that are added to the original MNIST dataset to enhance its diversity and volume.</a:t>
              </a:r>
              <a:endParaRPr lang="en-US" sz="3180" spc="31">
                <a:solidFill>
                  <a:srgbClr val="040506"/>
                </a:solidFill>
                <a:latin typeface="Open Sauce" panose="00000500000000000000"/>
              </a:endParaRPr>
            </a:p>
            <a:p>
              <a:pPr>
                <a:lnSpc>
                  <a:spcPts val="5495"/>
                </a:lnSpc>
              </a:pPr>
              <a:r>
                <a:rPr lang="en-US" sz="3980" spc="39">
                  <a:solidFill>
                    <a:srgbClr val="040506"/>
                  </a:solidFill>
                  <a:latin typeface="DM Sans Bold"/>
                </a:rPr>
                <a:t>4. Integration and Testing:</a:t>
              </a:r>
              <a:endParaRPr lang="en-US" sz="3980" spc="39">
                <a:solidFill>
                  <a:srgbClr val="040506"/>
                </a:solidFill>
                <a:latin typeface="DM Sans Bold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Use the augmented dataset to train a digit recognition model and assess its performance, especially on test data.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>
                <a:lnSpc>
                  <a:spcPts val="5495"/>
                </a:lnSpc>
              </a:pPr>
              <a:r>
                <a:rPr lang="en-US" sz="3980" spc="39">
                  <a:solidFill>
                    <a:srgbClr val="040506"/>
                  </a:solidFill>
                  <a:latin typeface="DM Sans Bold"/>
                </a:rPr>
                <a:t>5. Quality Control and Evaluation:</a:t>
              </a:r>
              <a:endParaRPr lang="en-US" sz="3980" spc="39">
                <a:solidFill>
                  <a:srgbClr val="040506"/>
                </a:solidFill>
                <a:latin typeface="DM Sans Bold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 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Qualitative Assessments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 Quantitative Metrics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algn="ctr">
                <a:lnSpc>
                  <a:spcPts val="4115"/>
                </a:lnSpc>
              </a:pPr>
            </a:p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5"/>
              </a:lnSpc>
            </a:pPr>
            <a:r>
              <a:rPr lang="en-US" sz="6945" spc="368">
                <a:solidFill>
                  <a:srgbClr val="231F20"/>
                </a:solidFill>
                <a:latin typeface="Oswald Bold" panose="00000800000000000000"/>
              </a:rPr>
              <a:t>PROPOSED SOLUTION</a:t>
            </a:r>
            <a:endParaRPr lang="en-US" sz="6945" spc="368">
              <a:solidFill>
                <a:srgbClr val="231F20"/>
              </a:solidFill>
              <a:latin typeface="Oswald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2321589" y="-30607209"/>
            <a:ext cx="13080296" cy="72729561"/>
            <a:chOff x="0" y="0"/>
            <a:chExt cx="3445016" cy="191551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45016" cy="19155111"/>
            </a:xfrm>
            <a:custGeom>
              <a:avLst/>
              <a:gdLst/>
              <a:ahLst/>
              <a:cxnLst/>
              <a:rect l="l" t="t" r="r" b="b"/>
              <a:pathLst>
                <a:path w="3445016" h="19155111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10"/>
                </a:lnSpc>
              </a:pPr>
              <a:r>
                <a:rPr lang="en-US" sz="5080" spc="50">
                  <a:solidFill>
                    <a:srgbClr val="040506"/>
                  </a:solidFill>
                  <a:latin typeface="DM Sans Bold"/>
                </a:rPr>
                <a:t> System Approach</a:t>
              </a:r>
              <a:endParaRPr lang="en-US" sz="5080" spc="50">
                <a:solidFill>
                  <a:srgbClr val="040506"/>
                </a:solidFill>
                <a:latin typeface="DM Sans Bold"/>
              </a:endParaRPr>
            </a:p>
            <a:p>
              <a:pPr>
                <a:lnSpc>
                  <a:spcPts val="5495"/>
                </a:lnSpc>
              </a:pPr>
              <a:r>
                <a:rPr lang="en-US" sz="3980" spc="39">
                  <a:solidFill>
                    <a:srgbClr val="040506"/>
                  </a:solidFill>
                  <a:latin typeface="DM Sans Bold"/>
                </a:rPr>
                <a:t>Hardware Requirements:</a:t>
              </a:r>
              <a:endParaRPr lang="en-US" sz="3980" spc="39">
                <a:solidFill>
                  <a:srgbClr val="040506"/>
                </a:solidFill>
                <a:latin typeface="DM Sans Bold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Processor: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 A modern multi-core processor (e.g., Intel i7 or AMD Ryzen 7) to handle complex computations efficiently.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Open Sauce Bold" panose="00000800000000000000"/>
                </a:rPr>
                <a:t>Graphics Processing Unit (GPU): </a:t>
              </a:r>
              <a:r>
                <a:rPr lang="en-US" sz="3180" spc="31">
                  <a:solidFill>
                    <a:srgbClr val="040506"/>
                  </a:solidFill>
                  <a:latin typeface="Open Sauce" panose="00000500000000000000"/>
                </a:rPr>
                <a:t>A high-performance GPU with CUDA support (e.g., NVIDIA GTX 1080 or higher) .</a:t>
              </a:r>
              <a:endParaRPr lang="en-US" sz="3180" spc="31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RAM: 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Minimum of 16 GB RAM, but 32 GB or more is recommended for handling large datasets and simultaneous processing tasks.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Storage: 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At least 1 TB of storage space to accommodate large datasets, training models, logs, and system backups. 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algn="l">
                <a:lnSpc>
                  <a:spcPts val="4390"/>
                </a:lnSpc>
              </a:pPr>
            </a:p>
            <a:p>
              <a:pPr algn="ctr">
                <a:lnSpc>
                  <a:spcPts val="4115"/>
                </a:lnSpc>
              </a:pPr>
            </a:p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5"/>
              </a:lnSpc>
            </a:pPr>
            <a:r>
              <a:rPr lang="en-US" sz="6945" spc="368">
                <a:solidFill>
                  <a:srgbClr val="231F20"/>
                </a:solidFill>
                <a:latin typeface="Oswald Bold" panose="00000800000000000000"/>
              </a:rPr>
              <a:t>PROPOSED SOLUTION</a:t>
            </a:r>
            <a:endParaRPr lang="en-US" sz="6945" spc="368">
              <a:solidFill>
                <a:srgbClr val="231F20"/>
              </a:solidFill>
              <a:latin typeface="Oswald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2123511" y="-30858109"/>
            <a:ext cx="13080296" cy="72634311"/>
            <a:chOff x="0" y="0"/>
            <a:chExt cx="3445016" cy="191300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45016" cy="19130025"/>
            </a:xfrm>
            <a:custGeom>
              <a:avLst/>
              <a:gdLst/>
              <a:ahLst/>
              <a:cxnLst/>
              <a:rect l="l" t="t" r="r" b="b"/>
              <a:pathLst>
                <a:path w="3445016" h="19130025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3445016" cy="192157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90"/>
                </a:lnSpc>
              </a:pPr>
              <a:r>
                <a:rPr lang="en-US" sz="5280" spc="52">
                  <a:solidFill>
                    <a:srgbClr val="040506"/>
                  </a:solidFill>
                  <a:latin typeface="DM Sans Bold"/>
                </a:rPr>
                <a:t> Algorithm &amp; Deployment</a:t>
              </a:r>
              <a:endParaRPr lang="en-US" sz="5280" spc="52">
                <a:solidFill>
                  <a:srgbClr val="040506"/>
                </a:solidFill>
                <a:latin typeface="DM Sans Bold"/>
              </a:endParaRPr>
            </a:p>
            <a:p>
              <a:pPr>
                <a:lnSpc>
                  <a:spcPts val="5495"/>
                </a:lnSpc>
              </a:pPr>
              <a:r>
                <a:rPr lang="en-US" sz="3980" spc="39">
                  <a:solidFill>
                    <a:srgbClr val="040506"/>
                  </a:solidFill>
                  <a:latin typeface="DM Sans"/>
                </a:rPr>
                <a:t>1.</a:t>
              </a:r>
              <a:r>
                <a:rPr lang="en-US" sz="3980" spc="39">
                  <a:solidFill>
                    <a:srgbClr val="040506"/>
                  </a:solidFill>
                  <a:latin typeface="DM Sans Bold"/>
                </a:rPr>
                <a:t>Generative Adversarial Network (GAN) Setup:</a:t>
              </a:r>
              <a:endParaRPr lang="en-US" sz="3980" spc="39">
                <a:solidFill>
                  <a:srgbClr val="040506"/>
                </a:solidFill>
                <a:latin typeface="DM Sans Bold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Generator: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 The generator network starts with a random noise vector and uses a sequence of transposed convolutional layers (or fully connected layers for simplicity) to produce a 28x28 pixel image that resembles handwritten digits.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Discriminator: 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The discriminator network takes an image as input (either a real image from the dataset or a fake image from the generator) and uses convolutional layers (or fully connected layers) to output a probability indicating whether the image is real or generated.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algn="l">
                <a:lnSpc>
                  <a:spcPts val="5355"/>
                </a:lnSpc>
              </a:pPr>
            </a:p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5"/>
              </a:lnSpc>
            </a:pPr>
            <a:r>
              <a:rPr lang="en-US" sz="6945" spc="368">
                <a:solidFill>
                  <a:srgbClr val="231F20"/>
                </a:solidFill>
                <a:latin typeface="Oswald Bold" panose="00000800000000000000"/>
              </a:rPr>
              <a:t>PROPOSED SOLUTION</a:t>
            </a:r>
            <a:endParaRPr lang="en-US" sz="6945" spc="368">
              <a:solidFill>
                <a:srgbClr val="231F20"/>
              </a:solidFill>
              <a:latin typeface="Oswald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2603852" y="-30858109"/>
            <a:ext cx="13080296" cy="72729561"/>
            <a:chOff x="0" y="0"/>
            <a:chExt cx="3445016" cy="191551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45016" cy="19155111"/>
            </a:xfrm>
            <a:custGeom>
              <a:avLst/>
              <a:gdLst/>
              <a:ahLst/>
              <a:cxnLst/>
              <a:rect l="l" t="t" r="r" b="b"/>
              <a:pathLst>
                <a:path w="3445016" h="19155111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10"/>
                </a:lnSpc>
              </a:pPr>
              <a:r>
                <a:rPr lang="en-US" sz="5080" spc="50">
                  <a:solidFill>
                    <a:srgbClr val="040506"/>
                  </a:solidFill>
                  <a:latin typeface="DM Sans Bold"/>
                </a:rPr>
                <a:t> System Approach</a:t>
              </a:r>
              <a:endParaRPr lang="en-US" sz="5080" spc="50">
                <a:solidFill>
                  <a:srgbClr val="040506"/>
                </a:solidFill>
                <a:latin typeface="DM Sans Bold"/>
              </a:endParaRPr>
            </a:p>
            <a:p>
              <a:pPr algn="ctr">
                <a:lnSpc>
                  <a:spcPts val="4115"/>
                </a:lnSpc>
              </a:pPr>
            </a:p>
            <a:p>
              <a:pPr>
                <a:lnSpc>
                  <a:spcPts val="5495"/>
                </a:lnSpc>
              </a:pPr>
              <a:r>
                <a:rPr lang="en-US" sz="3980" spc="39">
                  <a:solidFill>
                    <a:srgbClr val="040506"/>
                  </a:solidFill>
                  <a:latin typeface="DM Sans Bold"/>
                </a:rPr>
                <a:t>System Requirements:</a:t>
              </a:r>
              <a:endParaRPr lang="en-US" sz="3980" spc="39">
                <a:solidFill>
                  <a:srgbClr val="040506"/>
                </a:solidFill>
                <a:latin typeface="DM Sans Bold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DM Sans Bold"/>
                </a:rPr>
                <a:t>Operating System: </a:t>
              </a:r>
              <a:r>
                <a:rPr lang="en-US" sz="3180" spc="31">
                  <a:solidFill>
                    <a:srgbClr val="040506"/>
                  </a:solidFill>
                  <a:latin typeface="DM Sans"/>
                </a:rPr>
                <a:t>A 64-bit operating system such as Windows 10, Ubuntu 18.04 or later, or macOS Catalina or later.</a:t>
              </a:r>
              <a:endParaRPr lang="en-US" sz="3180" spc="31">
                <a:solidFill>
                  <a:srgbClr val="040506"/>
                </a:solidFill>
                <a:latin typeface="DM Sans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DM Sans Bold"/>
                </a:rPr>
                <a:t>Development Environment: </a:t>
              </a:r>
              <a:r>
                <a:rPr lang="en-US" sz="3180" spc="31">
                  <a:solidFill>
                    <a:srgbClr val="040506"/>
                  </a:solidFill>
                  <a:latin typeface="DM Sans"/>
                </a:rPr>
                <a:t>Python 3.8 or later, with an integrated development environment (IDE) such as PyCharm, Jupyter Notebook, or Visual Studio Code.</a:t>
              </a:r>
              <a:endParaRPr lang="en-US" sz="3180" spc="31">
                <a:solidFill>
                  <a:srgbClr val="040506"/>
                </a:solidFill>
                <a:latin typeface="DM Sans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DM Sans Bold"/>
                </a:rPr>
                <a:t>Libraries and Frameworks:</a:t>
              </a:r>
              <a:endParaRPr lang="en-US" sz="3180" spc="31">
                <a:solidFill>
                  <a:srgbClr val="040506"/>
                </a:solidFill>
                <a:latin typeface="DM Sans Bold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DM Sans Bold"/>
                </a:rPr>
                <a:t>TensorFlow 2.x:</a:t>
              </a:r>
              <a:r>
                <a:rPr lang="en-US" sz="3180" spc="31">
                  <a:solidFill>
                    <a:srgbClr val="040506"/>
                  </a:solidFill>
                  <a:latin typeface="DM Sans"/>
                </a:rPr>
                <a:t> For building and training the GAN models using Keras API.</a:t>
              </a:r>
              <a:endParaRPr lang="en-US" sz="3180" spc="31">
                <a:solidFill>
                  <a:srgbClr val="040506"/>
                </a:solidFill>
                <a:latin typeface="DM Sans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DM Sans Bold"/>
                </a:rPr>
                <a:t>NumPy: </a:t>
              </a:r>
              <a:r>
                <a:rPr lang="en-US" sz="3180" spc="31">
                  <a:solidFill>
                    <a:srgbClr val="040506"/>
                  </a:solidFill>
                  <a:latin typeface="DM Sans"/>
                </a:rPr>
                <a:t>For high-performance scientific computing and data manipulation.</a:t>
              </a:r>
              <a:endParaRPr lang="en-US" sz="3180" spc="31">
                <a:solidFill>
                  <a:srgbClr val="040506"/>
                </a:solidFill>
                <a:latin typeface="DM Sans"/>
              </a:endParaRPr>
            </a:p>
            <a:p>
              <a:pPr marL="687070" lvl="1" indent="-343535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DM Sans Bold"/>
                </a:rPr>
                <a:t>Matplotlib: </a:t>
              </a:r>
              <a:r>
                <a:rPr lang="en-US" sz="3180" spc="31">
                  <a:solidFill>
                    <a:srgbClr val="040506"/>
                  </a:solidFill>
                  <a:latin typeface="DM Sans"/>
                </a:rPr>
                <a:t>For plotting and visualizing images and training metrics.</a:t>
              </a:r>
              <a:endParaRPr lang="en-US" sz="3180" spc="31">
                <a:solidFill>
                  <a:srgbClr val="040506"/>
                </a:solidFill>
                <a:latin typeface="DM Sans"/>
              </a:endParaRPr>
            </a:p>
            <a:p>
              <a:pPr marL="687070" lvl="1" indent="-343535" algn="l">
                <a:lnSpc>
                  <a:spcPts val="4390"/>
                </a:lnSpc>
                <a:buFont typeface="Arial" panose="020B0604020202020204"/>
                <a:buChar char="•"/>
              </a:pPr>
              <a:r>
                <a:rPr lang="en-US" sz="3180" spc="31">
                  <a:solidFill>
                    <a:srgbClr val="040506"/>
                  </a:solidFill>
                  <a:latin typeface="DM Sans Bold"/>
                </a:rPr>
                <a:t>Pandas (optional): </a:t>
              </a:r>
              <a:r>
                <a:rPr lang="en-US" sz="3180" spc="31">
                  <a:solidFill>
                    <a:srgbClr val="040506"/>
                  </a:solidFill>
                  <a:latin typeface="DM Sans"/>
                </a:rPr>
                <a:t>For data manipulation and analysis, if necessary.</a:t>
              </a:r>
              <a:endParaRPr lang="en-US" sz="3180" spc="31">
                <a:solidFill>
                  <a:srgbClr val="040506"/>
                </a:solidFill>
                <a:latin typeface="DM Sans"/>
              </a:endParaRPr>
            </a:p>
            <a:p>
              <a:pPr algn="ctr">
                <a:lnSpc>
                  <a:spcPts val="4115"/>
                </a:lnSpc>
              </a:pPr>
            </a:p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2582393" y="-31173655"/>
            <a:ext cx="13080296" cy="72634311"/>
            <a:chOff x="0" y="0"/>
            <a:chExt cx="3445016" cy="191300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45016" cy="19130025"/>
            </a:xfrm>
            <a:custGeom>
              <a:avLst/>
              <a:gdLst/>
              <a:ahLst/>
              <a:cxnLst/>
              <a:rect l="l" t="t" r="r" b="b"/>
              <a:pathLst>
                <a:path w="3445016" h="19130025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3445016" cy="19225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565"/>
                </a:lnSpc>
              </a:pPr>
              <a:r>
                <a:rPr lang="en-US" sz="5480" spc="54">
                  <a:solidFill>
                    <a:srgbClr val="040506"/>
                  </a:solidFill>
                  <a:latin typeface="DM Sans Bold"/>
                </a:rPr>
                <a:t> Algorithm &amp; Deployment</a:t>
              </a:r>
              <a:endParaRPr lang="en-US" sz="5480" spc="54">
                <a:solidFill>
                  <a:srgbClr val="040506"/>
                </a:solidFill>
                <a:latin typeface="DM Sans Bold"/>
              </a:endParaRPr>
            </a:p>
            <a:p>
              <a:pPr>
                <a:lnSpc>
                  <a:spcPts val="5355"/>
                </a:lnSpc>
              </a:pPr>
              <a:r>
                <a:rPr lang="en-US" sz="3880" spc="38">
                  <a:solidFill>
                    <a:srgbClr val="040506"/>
                  </a:solidFill>
                  <a:latin typeface="DM Sans"/>
                </a:rPr>
                <a:t>1.</a:t>
              </a:r>
              <a:r>
                <a:rPr lang="en-US" sz="3880" spc="38">
                  <a:solidFill>
                    <a:srgbClr val="040506"/>
                  </a:solidFill>
                  <a:latin typeface="DM Sans Bold"/>
                </a:rPr>
                <a:t>Training Process:</a:t>
              </a:r>
              <a:endParaRPr lang="en-US" sz="3880" spc="38">
                <a:solidFill>
                  <a:srgbClr val="040506"/>
                </a:solidFill>
                <a:latin typeface="DM Sans Bold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Simultaneous Training: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 The generator and discriminator are trained simultaneously. 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Loss Functions: 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The discriminator uses binary cross-entropy loss to improve its accuracy in classification.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>
                <a:lnSpc>
                  <a:spcPts val="4530"/>
                </a:lnSpc>
              </a:pP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2.</a:t>
              </a: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Evaluation and Adjustment:</a:t>
              </a:r>
              <a:endParaRPr lang="en-US" sz="3280" spc="32">
                <a:solidFill>
                  <a:srgbClr val="040506"/>
                </a:solidFill>
                <a:latin typeface="Open Sauce Bold" panose="00000800000000000000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Image Quality Check: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 Generate images to visually assess their quality and adjust model parameters or  if necessary.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708660" lvl="1" indent="-354330">
                <a:lnSpc>
                  <a:spcPts val="4530"/>
                </a:lnSpc>
                <a:buFont typeface="Arial" panose="020B0604020202020204"/>
                <a:buChar char="•"/>
              </a:pP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Metrics: 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 Distance to quantitatively evaluate the realism and diversity of generated images.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5"/>
              </a:lnSpc>
            </a:pPr>
            <a:r>
              <a:rPr lang="en-US" sz="6945" spc="368">
                <a:solidFill>
                  <a:srgbClr val="231F20"/>
                </a:solidFill>
                <a:latin typeface="Oswald Bold" panose="00000800000000000000"/>
              </a:rPr>
              <a:t>PROPOSED SOLUTION</a:t>
            </a:r>
            <a:endParaRPr lang="en-US" sz="6945" spc="368">
              <a:solidFill>
                <a:srgbClr val="231F20"/>
              </a:solidFill>
              <a:latin typeface="Oswald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3199739" y="-30638572"/>
            <a:ext cx="13080296" cy="72634311"/>
            <a:chOff x="0" y="0"/>
            <a:chExt cx="3445016" cy="191300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45016" cy="19130025"/>
            </a:xfrm>
            <a:custGeom>
              <a:avLst/>
              <a:gdLst/>
              <a:ahLst/>
              <a:cxnLst/>
              <a:rect l="l" t="t" r="r" b="b"/>
              <a:pathLst>
                <a:path w="3445016" h="19130025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3445016" cy="19225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10"/>
                </a:lnSpc>
              </a:pPr>
              <a:r>
                <a:rPr lang="en-US" sz="5080" spc="50">
                  <a:solidFill>
                    <a:srgbClr val="040506"/>
                  </a:solidFill>
                  <a:latin typeface="DM Sans Bold"/>
                </a:rPr>
                <a:t>Conclusion</a:t>
              </a:r>
              <a:endParaRPr lang="en-US" sz="5080" spc="50">
                <a:solidFill>
                  <a:srgbClr val="040506"/>
                </a:solidFill>
                <a:latin typeface="DM Sans Bold"/>
              </a:endParaRPr>
            </a:p>
            <a:p>
              <a:pPr>
                <a:lnSpc>
                  <a:spcPts val="4530"/>
                </a:lnSpc>
              </a:pP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In conclusion, the project to develop a Generative Adversarial Network (GAN) for generating images of handwritten digits showcases the practical application of advanced AI technology to enhance machine learning models. By successfully training a GAN to produce realistic digit images, this system provides a valuable tool for augmenting datasets, thereby improving the accuracy and robustness of digit recognition technologies.</a:t>
              </a:r>
              <a:r>
                <a:rPr lang="en-US" sz="3280" spc="32">
                  <a:solidFill>
                    <a:srgbClr val="040506"/>
                  </a:solidFill>
                  <a:latin typeface="Open Sauce Bold" panose="00000800000000000000"/>
                </a:rPr>
                <a:t>l): </a:t>
              </a:r>
              <a:r>
                <a:rPr lang="en-US" sz="3280" spc="32">
                  <a:solidFill>
                    <a:srgbClr val="040506"/>
                  </a:solidFill>
                  <a:latin typeface="Open Sauce" panose="00000500000000000000"/>
                </a:rPr>
                <a:t>For data manipulation and analysis, if necessary.</a:t>
              </a:r>
              <a:endParaRPr lang="en-US" sz="3280" spc="32">
                <a:solidFill>
                  <a:srgbClr val="040506"/>
                </a:solidFill>
                <a:latin typeface="Open Sauce" panose="00000500000000000000"/>
              </a:endParaRPr>
            </a:p>
            <a:p>
              <a:pPr algn="ctr">
                <a:lnSpc>
                  <a:spcPts val="4115"/>
                </a:lnSpc>
              </a:pPr>
            </a:p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4624</Words>
  <Application>WPS Presentation</Application>
  <PresentationFormat>On-screen Show (4:3)</PresentationFormat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Oswald Bold</vt:lpstr>
      <vt:lpstr>Open Sauce Bold</vt:lpstr>
      <vt:lpstr>Segoe Print</vt:lpstr>
      <vt:lpstr>Oswald Bold Italics</vt:lpstr>
      <vt:lpstr>DM Sans</vt:lpstr>
      <vt:lpstr>Open Sauce</vt:lpstr>
      <vt:lpstr>DM Sans Bold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recgnition using gan</dc:title>
  <dc:creator/>
  <cp:lastModifiedBy>VIMALESH M. P</cp:lastModifiedBy>
  <cp:revision>3</cp:revision>
  <dcterms:created xsi:type="dcterms:W3CDTF">2006-08-16T00:00:00Z</dcterms:created>
  <dcterms:modified xsi:type="dcterms:W3CDTF">2024-04-24T05:39:57Z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924C0291F35F498FB8130A46FC270141_12</vt:lpwstr>
  </property>
  <property fmtid="{D5CDD505-2E9C-101B-9397-08002B2CF9AE}" pid="3" name="KSOProductBuildVer">
    <vt:lpwstr>1033-12.2.0.13489</vt:lpwstr>
  </property>
</Properties>
</file>