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2022/8/16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28266" y="1801522"/>
            <a:ext cx="4815734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优尚开发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团队调度系统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65356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E7BCA-4CEC-0496-C863-9E334E714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651" y="1922845"/>
            <a:ext cx="1494434" cy="1419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>
                <a:ea typeface="宋体" pitchFamily="2" charset="-122"/>
              </a:rPr>
              <a:t>com.atguigu.team.domain</a:t>
            </a:r>
            <a:r>
              <a:rPr lang="zh-CN" altLang="en-US" dirty="0">
                <a:ea typeface="宋体" pitchFamily="2" charset="-122"/>
              </a:rPr>
              <a:t>模块中包含了所有实体类：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其中程序员</a:t>
            </a:r>
            <a:r>
              <a:rPr lang="en-US" altLang="zh-CN" dirty="0">
                <a:latin typeface="+mj-lt"/>
                <a:ea typeface="宋体" pitchFamily="2" charset="-122"/>
              </a:rPr>
              <a:t>(Programmer)</a:t>
            </a:r>
            <a:r>
              <a:rPr lang="zh-CN" altLang="en-US" dirty="0">
                <a:latin typeface="+mj-lt"/>
                <a:ea typeface="宋体" pitchFamily="2" charset="-122"/>
              </a:rPr>
              <a:t>及其子类，均会领用某种电子设备</a:t>
            </a:r>
            <a:r>
              <a:rPr lang="en-US" altLang="zh-CN" dirty="0">
                <a:latin typeface="+mj-lt"/>
                <a:ea typeface="宋体" pitchFamily="2" charset="-122"/>
              </a:rPr>
              <a:t>(Equipment)</a:t>
            </a:r>
            <a:r>
              <a:rPr lang="zh-CN" altLang="en-US" dirty="0">
                <a:latin typeface="+mj-lt"/>
                <a:ea typeface="宋体" pitchFamily="2" charset="-122"/>
              </a:rPr>
              <a:t>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6068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1. </a:t>
            </a:r>
            <a:r>
              <a:rPr lang="zh-CN" altLang="en-US">
                <a:ea typeface="宋体" pitchFamily="2" charset="-122"/>
              </a:rPr>
              <a:t>完成</a:t>
            </a:r>
            <a:r>
              <a:rPr lang="zh-CN" altLang="en-US" dirty="0">
                <a:ea typeface="宋体" pitchFamily="2" charset="-122"/>
              </a:rPr>
              <a:t>以下工作：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创建</a:t>
            </a:r>
            <a:r>
              <a:rPr lang="en-US" altLang="zh-CN" dirty="0" err="1">
                <a:ea typeface="宋体" pitchFamily="2" charset="-122"/>
              </a:rPr>
              <a:t>TeamSchedule</a:t>
            </a:r>
            <a:r>
              <a:rPr lang="zh-CN" altLang="en-US" dirty="0">
                <a:ea typeface="宋体" pitchFamily="2" charset="-122"/>
              </a:rPr>
              <a:t>项目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按照设计要求，创建所有包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itchFamily="2" charset="-122"/>
              </a:rPr>
              <a:t>将项目提供的几个类复制到相应的包中</a:t>
            </a:r>
            <a:endParaRPr lang="en-US" altLang="zh-CN">
              <a:ea typeface="宋体" pitchFamily="2" charset="-122"/>
            </a:endParaRPr>
          </a:p>
          <a:p>
            <a:pPr marL="33456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Data.java)</a:t>
            </a: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2. </a:t>
            </a:r>
            <a:r>
              <a:rPr lang="zh-CN" altLang="en-US" sz="1800">
                <a:ea typeface="宋体" panose="02010600030101010101" pitchFamily="2" charset="-122"/>
              </a:rPr>
              <a:t>按照设计要求，在</a:t>
            </a:r>
            <a:r>
              <a:rPr lang="en-US" altLang="zh-CN" sz="1800">
                <a:ea typeface="宋体" panose="02010600030101010101" pitchFamily="2" charset="-122"/>
              </a:rPr>
              <a:t>com.atguigu.team.domain</a:t>
            </a:r>
            <a:r>
              <a:rPr lang="zh-CN" altLang="en-US" sz="1800">
                <a:ea typeface="宋体" panose="02010600030101010101" pitchFamily="2" charset="-122"/>
              </a:rPr>
              <a:t>包中，创建</a:t>
            </a:r>
            <a:r>
              <a:rPr lang="en-US" altLang="zh-CN" sz="1800">
                <a:ea typeface="宋体" panose="02010600030101010101" pitchFamily="2" charset="-122"/>
              </a:rPr>
              <a:t>Equipment</a:t>
            </a:r>
            <a:r>
              <a:rPr lang="zh-CN" altLang="en-US" sz="1800">
                <a:ea typeface="宋体" panose="02010600030101010101" pitchFamily="2" charset="-122"/>
              </a:rPr>
              <a:t>接 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zh-CN" altLang="en-US" sz="1800">
                <a:ea typeface="宋体" panose="02010600030101010101" pitchFamily="2" charset="-122"/>
              </a:rPr>
              <a:t>口及其各实现子类代码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按照设计要求，在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>
                <a:ea typeface="宋体" panose="02010600030101010101" pitchFamily="2" charset="-122"/>
              </a:rPr>
              <a:t>Employee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endParaRPr lang="en-US" altLang="zh-CN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及其</a:t>
            </a:r>
            <a:r>
              <a:rPr lang="zh-CN" altLang="en-US" dirty="0">
                <a:ea typeface="宋体" panose="02010600030101010101" pitchFamily="2" charset="-122"/>
              </a:rPr>
              <a:t>各子类代码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4. </a:t>
            </a:r>
            <a:r>
              <a:rPr lang="zh-CN" altLang="en-US">
                <a:ea typeface="宋体" pitchFamily="2" charset="-122"/>
              </a:rPr>
              <a:t>检验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的正确性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4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>
                <a:ea typeface="宋体" pitchFamily="2" charset="-122"/>
              </a:rPr>
              <a:t>项目</a:t>
            </a:r>
            <a:r>
              <a:rPr lang="en-US" altLang="zh-CN">
                <a:ea typeface="宋体" pitchFamily="2" charset="-122"/>
              </a:rPr>
              <a:t>view</a:t>
            </a:r>
            <a:r>
              <a:rPr lang="zh-CN" altLang="en-US">
                <a:ea typeface="宋体" pitchFamily="2" charset="-122"/>
              </a:rPr>
              <a:t>包中</a:t>
            </a:r>
            <a:r>
              <a:rPr lang="zh-CN" altLang="en-US" dirty="0">
                <a:ea typeface="宋体" pitchFamily="2" charset="-122"/>
              </a:rPr>
              <a:t>提供了</a:t>
            </a:r>
            <a:r>
              <a:rPr lang="en-US" altLang="zh-CN" dirty="0">
                <a:ea typeface="宋体" pitchFamily="2" charset="-122"/>
              </a:rPr>
              <a:t>TSUtility.java</a:t>
            </a:r>
            <a:r>
              <a:rPr lang="zh-CN" altLang="en-US" dirty="0">
                <a:ea typeface="宋体" pitchFamily="2" charset="-122"/>
              </a:rPr>
              <a:t>类，可用来方便地实现键盘访问。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该类提供了以下静态方法：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readMenuSelection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’1’-’4’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void </a:t>
            </a:r>
            <a:r>
              <a:rPr lang="en-US" altLang="zh-CN" dirty="0" err="1">
                <a:ea typeface="宋体" pitchFamily="2" charset="-122"/>
              </a:rPr>
              <a:t>readReturn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该方法提示并等待，直到用户按回车键后返回。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readInt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readConfirmSelection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sz="1350" dirty="0">
                <a:ea typeface="宋体" pitchFamily="2" charset="-122"/>
              </a:rPr>
              <a:t>：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0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model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机器的型号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display </a:t>
            </a:r>
            <a:r>
              <a:rPr lang="zh-CN" altLang="en-US" sz="1575">
                <a:latin typeface="+mj-lt"/>
                <a:ea typeface="宋体" pitchFamily="2" charset="-122"/>
              </a:rPr>
              <a:t>表示显示器名称</a:t>
            </a:r>
            <a:endParaRPr lang="en-US" altLang="zh-CN" sz="1575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type </a:t>
            </a:r>
            <a:r>
              <a:rPr lang="zh-CN" altLang="en-US" sz="1575">
                <a:latin typeface="+mj-lt"/>
                <a:ea typeface="宋体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根据需要提供</a:t>
            </a:r>
            <a:r>
              <a:rPr lang="zh-CN" altLang="en-US" dirty="0">
                <a:latin typeface="+mj-lt"/>
                <a:ea typeface="宋体" pitchFamily="2" charset="-122"/>
              </a:rPr>
              <a:t>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</a:t>
            </a:r>
            <a:r>
              <a:rPr lang="zh-CN" altLang="en-US">
                <a:latin typeface="+mj-lt"/>
                <a:ea typeface="宋体" pitchFamily="2" charset="-122"/>
              </a:rPr>
              <a:t>构造器</a:t>
            </a:r>
            <a:endParaRPr lang="en-US" altLang="zh-CN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实现类实现接口的方法，返回各自属性的信息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4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>
                <a:latin typeface="+mj-lt"/>
                <a:ea typeface="宋体" pitchFamily="2" charset="-122"/>
              </a:rPr>
              <a:t>说明：</a:t>
            </a:r>
            <a:endParaRPr lang="en-US" altLang="zh-CN" sz="2300" dirty="0"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itchFamily="2" charset="-122"/>
              </a:rPr>
              <a:t>ID</a:t>
            </a: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itchFamily="2" charset="-122"/>
              </a:rPr>
              <a:t>是项目</a:t>
            </a:r>
            <a:r>
              <a:rPr lang="en-US" altLang="zh-CN" sz="1725">
                <a:latin typeface="+mj-lt"/>
                <a:ea typeface="宋体" pitchFamily="2" charset="-122"/>
              </a:rPr>
              <a:t>service</a:t>
            </a:r>
            <a:r>
              <a:rPr lang="zh-CN" altLang="en-US" sz="1725">
                <a:latin typeface="+mj-lt"/>
                <a:ea typeface="宋体" pitchFamily="2" charset="-122"/>
              </a:rPr>
              <a:t>包下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自定义的枚举类</a:t>
            </a:r>
            <a:r>
              <a:rPr lang="zh-CN" altLang="en-US" sz="1725">
                <a:latin typeface="+mj-lt"/>
                <a:ea typeface="宋体" pitchFamily="2" charset="-122"/>
              </a:rPr>
              <a:t>，</a:t>
            </a:r>
            <a:r>
              <a:rPr lang="zh-CN" altLang="en-US" sz="1700">
                <a:latin typeface="+mj-lt"/>
                <a:ea typeface="宋体" pitchFamily="2" charset="-122"/>
              </a:rPr>
              <a:t>表示</a:t>
            </a:r>
            <a:r>
              <a:rPr lang="zh-CN" altLang="en-US" sz="1700" dirty="0">
                <a:latin typeface="+mj-lt"/>
                <a:ea typeface="宋体" pitchFamily="2" charset="-122"/>
              </a:rPr>
              <a:t>成员</a:t>
            </a:r>
            <a:r>
              <a:rPr lang="zh-CN" altLang="en-US" sz="1700">
                <a:latin typeface="+mj-lt"/>
                <a:ea typeface="宋体" pitchFamily="2" charset="-122"/>
              </a:rPr>
              <a:t>的状态</a:t>
            </a:r>
            <a:r>
              <a:rPr lang="zh-CN" altLang="en-US" sz="1725">
                <a:latin typeface="+mj-lt"/>
                <a:ea typeface="宋体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itchFamily="2" charset="-122"/>
              </a:rPr>
              <a:t>可</a:t>
            </a:r>
            <a:r>
              <a:rPr lang="zh-CN" altLang="en-US" sz="2325">
                <a:latin typeface="+mj-lt"/>
                <a:ea typeface="宋体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itchFamily="2" charset="-122"/>
              </a:rPr>
              <a:t>方法以及</a:t>
            </a:r>
            <a:r>
              <a:rPr lang="zh-CN" altLang="en-US" sz="2325" dirty="0">
                <a:ea typeface="宋体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itchFamily="2" charset="-122"/>
              </a:rPr>
              <a:t>构造器</a:t>
            </a:r>
            <a:endParaRPr lang="en-US" altLang="zh-CN" sz="232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80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굴림"/>
              </a:rPr>
              <a:t>Status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>
                <a:ea typeface="宋体" pitchFamily="2" charset="-122"/>
              </a:rPr>
              <a:t>Status</a:t>
            </a:r>
            <a:r>
              <a:rPr lang="zh-CN" altLang="en-US" dirty="0">
                <a:ea typeface="宋体" pitchFamily="2" charset="-122"/>
              </a:rPr>
              <a:t>枚举类位于</a:t>
            </a:r>
            <a:r>
              <a:rPr lang="en-US" altLang="zh-CN" dirty="0" err="1"/>
              <a:t>com.atguigu.team.service</a:t>
            </a:r>
            <a:r>
              <a:rPr lang="zh-CN" altLang="en-US">
                <a:ea typeface="宋体" pitchFamily="2" charset="-122"/>
              </a:rPr>
              <a:t>包中，封装员工的状态。其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如下：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20" y="176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54013">
              <a:buNone/>
              <a:defRPr/>
            </a:pPr>
            <a:r>
              <a:rPr lang="en-US" altLang="zh-CN"/>
              <a:t>package com.atguigu.team.service;</a:t>
            </a:r>
          </a:p>
          <a:p>
            <a:pPr marL="800100" lvl="1" indent="-354013">
              <a:buNone/>
              <a:defRPr/>
            </a:pPr>
            <a:endParaRPr lang="en-US" altLang="zh-CN"/>
          </a:p>
          <a:p>
            <a:pPr marL="800100" lvl="1" indent="-354013">
              <a:buNone/>
              <a:defRPr/>
            </a:pPr>
            <a:r>
              <a:rPr lang="en-US" altLang="zh-CN"/>
              <a:t>public enum Status {</a:t>
            </a:r>
          </a:p>
          <a:p>
            <a:pPr marL="800100" lvl="1" indent="-354013">
              <a:buNone/>
              <a:defRPr/>
            </a:pPr>
            <a:r>
              <a:rPr lang="en-US" altLang="zh-CN"/>
              <a:t>      FREE, BUSY, VOCATION</a:t>
            </a:r>
          </a:p>
          <a:p>
            <a:pPr marL="800100" lvl="1" indent="-354013">
              <a:buNone/>
              <a:defRPr/>
            </a:pPr>
            <a:r>
              <a:rPr lang="en-US" altLang="zh-CN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10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bonus</a:t>
            </a:r>
            <a:r>
              <a:rPr lang="zh-CN" altLang="en-US" sz="1575">
                <a:latin typeface="+mj-lt"/>
                <a:ea typeface="宋体" pitchFamily="2" charset="-122"/>
              </a:rPr>
              <a:t> 表示奖金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stock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可</a:t>
            </a:r>
            <a:r>
              <a:rPr lang="zh-CN" altLang="en-US">
                <a:latin typeface="+mj-lt"/>
                <a:ea typeface="宋体" pitchFamily="2" charset="-122"/>
              </a:rPr>
              <a:t>根据需要</a:t>
            </a:r>
            <a:r>
              <a:rPr lang="zh-CN" altLang="en-US">
                <a:ea typeface="宋体" pitchFamily="2" charset="-122"/>
              </a:rPr>
              <a:t>为</a:t>
            </a: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 dirty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1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pitchFamily="2" charset="-122"/>
              </a:rPr>
              <a:t>类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charset="-122"/>
              </a:rPr>
              <a:t>重复</a:t>
            </a:r>
            <a:r>
              <a:rPr lang="en-US" altLang="zh-CN" dirty="0">
                <a:ea typeface="宋体" charset="-122"/>
              </a:rPr>
              <a:t>1-3</a:t>
            </a:r>
            <a:r>
              <a:rPr lang="zh-CN" altLang="en-US" dirty="0">
                <a:ea typeface="宋体" charset="-122"/>
              </a:rPr>
              <a:t>步，完成</a:t>
            </a:r>
            <a:r>
              <a:rPr lang="en-US" altLang="zh-CN" dirty="0" err="1">
                <a:ea typeface="宋体" charset="-122"/>
              </a:rPr>
              <a:t>TeamService</a:t>
            </a:r>
            <a:r>
              <a:rPr lang="zh-CN" altLang="en-US" dirty="0">
                <a:ea typeface="宋体" charset="-122"/>
              </a:rPr>
              <a:t>类</a:t>
            </a:r>
            <a:r>
              <a:rPr lang="zh-CN" altLang="en-US">
                <a:ea typeface="宋体" charset="-122"/>
              </a:rPr>
              <a:t>的开发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ea typeface="新宋体" panose="02010609030101010101" pitchFamily="49" charset="-122"/>
              </a:rPr>
              <a:t>功能：负责将</a:t>
            </a:r>
            <a:r>
              <a:rPr lang="en-US" altLang="zh-CN">
                <a:ea typeface="新宋体" panose="02010609030101010101" pitchFamily="49" charset="-122"/>
              </a:rPr>
              <a:t>Data</a:t>
            </a:r>
            <a:r>
              <a:rPr lang="zh-CN" altLang="en-US">
                <a:ea typeface="新宋体" panose="02010609030101010101" pitchFamily="49" charset="-122"/>
              </a:rPr>
              <a:t>中的数据封装到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的方法。</a:t>
            </a:r>
            <a:endParaRPr lang="en-US" altLang="zh-CN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employees</a:t>
            </a:r>
            <a:r>
              <a:rPr lang="zh-CN" altLang="en-US" sz="1575">
                <a:latin typeface="+mj-lt"/>
                <a:ea typeface="宋体" pitchFamily="2" charset="-122"/>
              </a:rPr>
              <a:t>用来保存公司</a:t>
            </a:r>
            <a:r>
              <a:rPr lang="zh-CN" altLang="en-US" sz="1575">
                <a:ea typeface="宋体" pitchFamily="2" charset="-122"/>
              </a:rPr>
              <a:t>所有</a:t>
            </a:r>
            <a:r>
              <a:rPr lang="zh-CN" altLang="en-US" sz="1575">
                <a:latin typeface="+mj-lt"/>
                <a:ea typeface="宋体" pitchFamily="2" charset="-122"/>
              </a:rPr>
              <a:t>员工</a:t>
            </a:r>
            <a:r>
              <a:rPr lang="zh-CN" altLang="en-US" sz="1575" dirty="0">
                <a:latin typeface="+mj-lt"/>
                <a:ea typeface="宋体" pitchFamily="2" charset="-122"/>
              </a:rPr>
              <a:t>对象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NameListService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构造器：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itchFamily="2" charset="-122"/>
              </a:rPr>
              <a:t>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再根据</a:t>
            </a: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类中的数据构建不同的对象，包括</a:t>
            </a:r>
            <a:r>
              <a:rPr lang="en-US" altLang="zh-CN" sz="1575" dirty="0">
                <a:ea typeface="宋体" pitchFamily="2" charset="-122"/>
              </a:rPr>
              <a:t>Employee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Programmer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Designer</a:t>
            </a:r>
            <a:r>
              <a:rPr lang="zh-CN" altLang="en-US" sz="1575" dirty="0">
                <a:ea typeface="宋体" pitchFamily="2" charset="-122"/>
              </a:rPr>
              <a:t>和</a:t>
            </a:r>
            <a:r>
              <a:rPr lang="en-US" altLang="zh-CN" sz="1575" dirty="0">
                <a:ea typeface="宋体" pitchFamily="2" charset="-122"/>
              </a:rPr>
              <a:t>Architect</a:t>
            </a:r>
            <a:r>
              <a:rPr lang="zh-CN" altLang="en-US" sz="1575" dirty="0">
                <a:ea typeface="宋体" pitchFamily="2" charset="-122"/>
              </a:rPr>
              <a:t>对象，以及相关联</a:t>
            </a:r>
            <a:r>
              <a:rPr lang="zh-CN" altLang="en-US" sz="1575">
                <a:ea typeface="宋体" pitchFamily="2" charset="-122"/>
              </a:rPr>
              <a:t>的</a:t>
            </a:r>
            <a:r>
              <a:rPr lang="en-US" altLang="zh-CN" sz="1575">
                <a:ea typeface="宋体" pitchFamily="2" charset="-122"/>
              </a:rPr>
              <a:t>Equipment</a:t>
            </a:r>
            <a:r>
              <a:rPr lang="zh-CN" altLang="en-US" sz="1575" dirty="0">
                <a:ea typeface="宋体" pitchFamily="2" charset="-122"/>
              </a:rPr>
              <a:t>子类的对象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类位于</a:t>
            </a:r>
            <a:r>
              <a:rPr lang="en-US" altLang="zh-CN" sz="1575" dirty="0" err="1">
                <a:ea typeface="宋体" pitchFamily="2" charset="-122"/>
              </a:rPr>
              <a:t>com.atguigu.team.service</a:t>
            </a:r>
            <a:r>
              <a:rPr lang="zh-CN" altLang="en-US" sz="1575" dirty="0">
                <a:ea typeface="宋体" pitchFamily="2" charset="-122"/>
              </a:rPr>
              <a:t>包中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210473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/>
              <a:t>getAllEmployees 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getEmployee</a:t>
            </a:r>
            <a:r>
              <a:rPr lang="en-US" altLang="zh-CN" dirty="0"/>
              <a:t>(id :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sz="1575" dirty="0">
                <a:ea typeface="宋体" pitchFamily="2" charset="-122"/>
              </a:rPr>
              <a:t>方法：获取指定</a:t>
            </a:r>
            <a:r>
              <a:rPr lang="en-US" altLang="zh-CN" sz="1575" dirty="0">
                <a:ea typeface="宋体" pitchFamily="2" charset="-122"/>
              </a:rPr>
              <a:t>ID</a:t>
            </a:r>
            <a:r>
              <a:rPr lang="zh-CN" altLang="en-US" sz="1575" dirty="0">
                <a:ea typeface="宋体" pitchFamily="2" charset="-122"/>
              </a:rPr>
              <a:t>的员工对象。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参数：指定员工的</a:t>
            </a:r>
            <a:r>
              <a:rPr lang="en-US" altLang="zh-CN" sz="1575" dirty="0">
                <a:ea typeface="宋体" pitchFamily="2" charset="-122"/>
              </a:rPr>
              <a:t>ID</a:t>
            </a: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返回：指定员工对象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itchFamily="2" charset="-122"/>
              </a:rPr>
              <a:t>在</a:t>
            </a:r>
            <a:r>
              <a:rPr lang="en-US" altLang="zh-CN">
                <a:latin typeface="+mj-lt"/>
                <a:ea typeface="宋体" pitchFamily="2" charset="-122"/>
              </a:rPr>
              <a:t>service</a:t>
            </a:r>
            <a:r>
              <a:rPr lang="zh-CN" altLang="en-US">
                <a:latin typeface="+mj-lt"/>
                <a:ea typeface="宋体" pitchFamily="2" charset="-122"/>
              </a:rPr>
              <a:t>子包下提供自定义异常类：</a:t>
            </a:r>
            <a:r>
              <a:rPr lang="en-US" altLang="zh-CN">
                <a:solidFill>
                  <a:srgbClr val="0066FF"/>
                </a:solidFill>
                <a:latin typeface="+mj-lt"/>
                <a:ea typeface="宋体" pitchFamily="2" charset="-122"/>
              </a:rPr>
              <a:t>TeamException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itchFamily="2" charset="-122"/>
              </a:rPr>
              <a:t>另外</a:t>
            </a:r>
            <a:r>
              <a:rPr lang="zh-CN" altLang="en-US" dirty="0">
                <a:latin typeface="+mj-lt"/>
                <a:ea typeface="宋体" pitchFamily="2" charset="-122"/>
              </a:rPr>
              <a:t>，可根据需要</a:t>
            </a:r>
            <a:r>
              <a:rPr lang="zh-CN" altLang="en-US" dirty="0">
                <a:ea typeface="宋体" pitchFamily="2" charset="-122"/>
              </a:rPr>
              <a:t>自行添加其他方法或</a:t>
            </a:r>
            <a:r>
              <a:rPr lang="zh-CN" altLang="en-US" dirty="0">
                <a:latin typeface="+mj-lt"/>
                <a:ea typeface="宋体" pitchFamily="2" charset="-122"/>
              </a:rPr>
              <a:t>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30941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模拟实现一个基于文本界面</a:t>
            </a:r>
            <a:r>
              <a:rPr lang="zh-CN" altLang="en-US" sz="2000">
                <a:ea typeface="宋体" pitchFamily="2" charset="-122"/>
              </a:rPr>
              <a:t>的</a:t>
            </a:r>
            <a:r>
              <a:rPr lang="en-US" altLang="zh-CN" sz="2000">
                <a:ea typeface="宋体" pitchFamily="2" charset="-122"/>
              </a:rPr>
              <a:t>《</a:t>
            </a:r>
            <a:r>
              <a:rPr lang="zh-CN" altLang="en-US" sz="2000">
                <a:ea typeface="宋体" pitchFamily="2" charset="-122"/>
              </a:rPr>
              <a:t>优尚开发团队调度系统</a:t>
            </a:r>
            <a:r>
              <a:rPr lang="en-US" altLang="zh-CN" sz="2000">
                <a:ea typeface="宋体" pitchFamily="2" charset="-122"/>
              </a:rPr>
              <a:t>》</a:t>
            </a:r>
            <a:endParaRPr lang="en-US" altLang="zh-CN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charset="-122"/>
              </a:rPr>
              <a:t>熟悉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面向对象的高级特性，进一步掌握编程技巧和调试技巧</a:t>
            </a:r>
            <a:endParaRPr lang="zh-CN" altLang="en-US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主要涉及以下知识点：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的继承性和多态性</a:t>
            </a:r>
            <a:endParaRPr lang="zh-CN" altLang="en-US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对象的值传递、接口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static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final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修饰符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特殊类</a:t>
            </a:r>
            <a:r>
              <a:rPr lang="zh-CN" altLang="en-US" sz="1800">
                <a:solidFill>
                  <a:srgbClr val="FF0000"/>
                </a:solidFill>
                <a:ea typeface="宋体" charset="-122"/>
              </a:rPr>
              <a:t>的使用：包装类、抽象类、枚举类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异常处理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8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关于开发团队成员的管理：添加、删除等。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</a:t>
            </a:r>
            <a:r>
              <a:rPr lang="zh-CN" altLang="en-US" dirty="0">
                <a:latin typeface="+mj-lt"/>
                <a:ea typeface="宋体" pitchFamily="2" charset="-122"/>
              </a:rPr>
              <a:t>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itchFamily="2" charset="-122"/>
              </a:rPr>
              <a:t>1</a:t>
            </a:r>
            <a:r>
              <a:rPr lang="zh-CN" altLang="en-US" sz="1575" dirty="0">
                <a:latin typeface="+mj-lt"/>
                <a:ea typeface="宋体" pitchFamily="2" charset="-122"/>
              </a:rPr>
              <a:t>的方式）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MAX_MEMBER</a:t>
            </a:r>
            <a:r>
              <a:rPr lang="zh-CN" altLang="en-US" sz="1575">
                <a:latin typeface="+mj-lt"/>
                <a:ea typeface="宋体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team</a:t>
            </a:r>
            <a:r>
              <a:rPr lang="zh-CN" altLang="en-US" sz="1575">
                <a:latin typeface="+mj-lt"/>
                <a:ea typeface="宋体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ea typeface="宋体" panose="02010600030101010101" pitchFamily="2" charset="-122"/>
              </a:rPr>
              <a:t>total</a:t>
            </a:r>
            <a:r>
              <a:rPr lang="zh-CN" altLang="en-US" sz="1575">
                <a:ea typeface="宋体" panose="02010600030101010101" pitchFamily="2" charset="-122"/>
              </a:rPr>
              <a:t>：</a:t>
            </a:r>
            <a:r>
              <a:rPr lang="zh-CN" altLang="en-US" sz="1575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243703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>
                <a:latin typeface="+mj-lt"/>
                <a:ea typeface="宋体" pitchFamily="2" charset="-122"/>
              </a:rPr>
              <a:t>说明：</a:t>
            </a:r>
            <a:endParaRPr lang="en-US" altLang="zh-CN" sz="29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itchFamily="2" charset="-122"/>
              </a:rPr>
              <a:t>方法：向团队中添加成员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参数：待添加成员的对象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itchFamily="2" charset="-122"/>
              </a:rPr>
              <a:t>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sz="2850" dirty="0">
                <a:ea typeface="宋体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itchFamily="2" charset="-122"/>
              </a:rPr>
              <a:t>重载构造器</a:t>
            </a:r>
            <a:endParaRPr lang="en-US" altLang="zh-CN" sz="2850" dirty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331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TeamView</a:t>
            </a:r>
            <a:r>
              <a:rPr lang="zh-CN" altLang="en-US" dirty="0">
                <a:ea typeface="宋体" pitchFamily="2" charset="-122"/>
              </a:rPr>
              <a:t>类，逐一实现各个方法，并编译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方法中，测试软件全部功能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05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>
                <a:latin typeface="+mj-lt"/>
                <a:ea typeface="宋体" pitchFamily="2" charset="-122"/>
              </a:rPr>
              <a:t>说明：</a:t>
            </a:r>
            <a:endParaRPr lang="en-US" altLang="zh-CN" sz="26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方法：主界面显示及控制方法。</a:t>
            </a:r>
            <a:endParaRPr lang="en-US" altLang="zh-CN" sz="2025" dirty="0"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itchFamily="2" charset="-122"/>
              </a:rPr>
              <a:t>以下方法仅供</a:t>
            </a:r>
            <a:r>
              <a:rPr lang="en-US" altLang="zh-CN" sz="2025" dirty="0" err="1">
                <a:ea typeface="宋体" pitchFamily="2" charset="-122"/>
              </a:rPr>
              <a:t>enterMainMenu</a:t>
            </a:r>
            <a:r>
              <a:rPr lang="en-US" altLang="zh-CN" sz="2025" dirty="0">
                <a:ea typeface="宋体" pitchFamily="2" charset="-122"/>
              </a:rPr>
              <a:t>()</a:t>
            </a:r>
            <a:r>
              <a:rPr lang="zh-CN" altLang="en-US" sz="2025" dirty="0">
                <a:ea typeface="宋体" pitchFamily="2" charset="-122"/>
              </a:rPr>
              <a:t>方法调用：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方法：以表格形式列出公司</a:t>
            </a:r>
            <a:r>
              <a:rPr lang="zh-CN" altLang="en-US" sz="2025">
                <a:ea typeface="宋体" pitchFamily="2" charset="-122"/>
              </a:rPr>
              <a:t>所有成员</a:t>
            </a:r>
            <a:endParaRPr lang="en-US" altLang="zh-CN" sz="2025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itchFamily="2" charset="-122"/>
              </a:rPr>
              <a:t>getTeam()</a:t>
            </a:r>
            <a:r>
              <a:rPr lang="zh-CN" altLang="en-US" sz="2025">
                <a:ea typeface="宋体" pitchFamily="2" charset="-122"/>
              </a:rPr>
              <a:t>方法：显示团队成员列表操作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方法：实现添加成员操作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方法：实现删除成员操作</a:t>
            </a:r>
            <a:endParaRPr lang="en-US" altLang="zh-CN" sz="2025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6453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3915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891" indent="-267891">
              <a:lnSpc>
                <a:spcPct val="100000"/>
              </a:lnSpc>
              <a:defRPr/>
            </a:pPr>
            <a:r>
              <a:rPr lang="zh-CN" altLang="en-US" sz="2000">
                <a:ea typeface="宋体" pitchFamily="2" charset="-122"/>
              </a:rPr>
              <a:t>该</a:t>
            </a:r>
            <a:r>
              <a:rPr lang="zh-CN" altLang="en-US" sz="2000" dirty="0">
                <a:ea typeface="宋体" pitchFamily="2" charset="-122"/>
              </a:rPr>
              <a:t>软件实现以下功能：</a:t>
            </a:r>
            <a:endParaRPr lang="en-US" altLang="zh-CN" sz="20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软件启动时，根据给定的数据创建公司部分成员列表（数组）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根据菜单提示，基于现有的</a:t>
            </a:r>
            <a:r>
              <a:rPr lang="zh-CN" altLang="en-US" sz="1600" u="sng" dirty="0">
                <a:ea typeface="宋体" pitchFamily="2" charset="-122"/>
              </a:rPr>
              <a:t>公司成员</a:t>
            </a:r>
            <a:r>
              <a:rPr lang="zh-CN" altLang="en-US" sz="1600" dirty="0">
                <a:ea typeface="宋体" pitchFamily="2" charset="-122"/>
              </a:rPr>
              <a:t>，组建一个</a:t>
            </a:r>
            <a:r>
              <a:rPr lang="zh-CN" altLang="en-US" sz="1600" u="sng" dirty="0">
                <a:ea typeface="宋体" pitchFamily="2" charset="-122"/>
              </a:rPr>
              <a:t>开发团队</a:t>
            </a:r>
            <a:r>
              <a:rPr lang="zh-CN" altLang="en-US" sz="1600" dirty="0">
                <a:ea typeface="宋体" pitchFamily="2" charset="-122"/>
              </a:rPr>
              <a:t>以开发一个新的项目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>
                <a:ea typeface="宋体" pitchFamily="2" charset="-122"/>
              </a:rPr>
              <a:t>中现有成员</a:t>
            </a:r>
            <a:r>
              <a:rPr lang="zh-CN" altLang="en-US" sz="1600" dirty="0">
                <a:ea typeface="宋体" pitchFamily="2" charset="-122"/>
              </a:rPr>
              <a:t>的列表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开发团队成员包括架构师、设计师和程序员</a:t>
            </a:r>
            <a:endParaRPr lang="en-US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itchFamily="2" charset="-122"/>
              </a:rPr>
              <a:t>公司成员的</a:t>
            </a:r>
            <a:r>
              <a:rPr lang="zh-CN" altLang="en-US" sz="1500" dirty="0">
                <a:ea typeface="宋体" pitchFamily="2" charset="-122"/>
              </a:rPr>
              <a:t>列表，如下：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优尚开发团队调度系统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  股票     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15000.0  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28       10000.0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5000.0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36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/>
                <a:ea typeface="宋体" pitchFamily="2" charset="-122"/>
              </a:rPr>
              <a:t>添加团队成员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成员已满，无法添加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该成员不是开发人员，无法添加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该员工正在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休假，</a:t>
            </a: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无法添加</a:t>
            </a:r>
            <a:endParaRPr kumimoji="1" lang="en-US" altLang="zh-CN" sz="1425" kern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该员工已在本开发团队中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8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删除团队成员</a:t>
            </a:r>
            <a:r>
              <a:rPr lang="zh-CN" altLang="en-US" sz="1500" dirty="0">
                <a:ea typeface="宋体" pitchFamily="2" charset="-122"/>
              </a:rPr>
              <a:t>”菜单时，将执行从</a:t>
            </a:r>
            <a:r>
              <a:rPr lang="zh-CN" altLang="en-US" sz="1500" u="sng" dirty="0">
                <a:ea typeface="宋体" pitchFamily="2" charset="-122"/>
              </a:rPr>
              <a:t>开发团队</a:t>
            </a:r>
            <a:r>
              <a:rPr lang="zh-CN" altLang="en-US" sz="1500" dirty="0">
                <a:ea typeface="宋体" pitchFamily="2" charset="-122"/>
              </a:rPr>
              <a:t>中删除指定（通过</a:t>
            </a:r>
            <a:r>
              <a:rPr lang="en-US" altLang="zh-CN" sz="1500" dirty="0" err="1">
                <a:ea typeface="宋体" pitchFamily="2" charset="-122"/>
              </a:rPr>
              <a:t>TeamID</a:t>
            </a:r>
            <a:r>
              <a:rPr lang="zh-CN" altLang="en-US" sz="1500" dirty="0">
                <a:ea typeface="宋体" pitchFamily="2" charset="-122"/>
              </a:rPr>
              <a:t>）成员的功能：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删除成功后，按回车键将重新显示主界面。</a:t>
            </a:r>
            <a:endParaRPr lang="en-US" altLang="zh-CN" sz="1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0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团队列表</a:t>
            </a:r>
            <a:r>
              <a:rPr lang="zh-CN" altLang="en-US" sz="1500" dirty="0">
                <a:ea typeface="宋体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>
              <a:ea typeface="宋体" pitchFamily="2" charset="-122"/>
            </a:endParaRPr>
          </a:p>
          <a:p>
            <a:pPr marL="267891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67891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com.atguigu.team.view</a:t>
            </a:r>
            <a:r>
              <a:rPr lang="zh-CN" altLang="en-US" sz="1500" dirty="0">
                <a:ea typeface="宋体" pitchFamily="2" charset="-122"/>
              </a:rPr>
              <a:t>模块为主控模块，负责菜单的显示和处理</a:t>
            </a:r>
            <a:r>
              <a:rPr lang="zh-CN" altLang="en-US" sz="1500">
                <a:ea typeface="宋体" pitchFamily="2" charset="-122"/>
              </a:rPr>
              <a:t>用户操作</a:t>
            </a:r>
            <a:endParaRPr lang="en-US" altLang="zh-CN" sz="1500">
              <a:ea typeface="宋体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itchFamily="2" charset="-122"/>
              </a:rPr>
              <a:t>com.atguigu.team.service</a:t>
            </a:r>
            <a:r>
              <a:rPr lang="zh-CN" altLang="en-US" sz="1500" dirty="0">
                <a:ea typeface="宋体" pitchFamily="2" charset="-122"/>
              </a:rPr>
              <a:t>模块为实体对象（</a:t>
            </a:r>
            <a:r>
              <a:rPr lang="en-US" altLang="zh-CN" sz="1500" dirty="0">
                <a:ea typeface="宋体" pitchFamily="2" charset="-122"/>
              </a:rPr>
              <a:t>Employee</a:t>
            </a:r>
            <a:r>
              <a:rPr lang="zh-CN" altLang="en-US" sz="1500" dirty="0">
                <a:ea typeface="宋体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itchFamily="2" charset="-122"/>
              </a:rPr>
              <a:t> </a:t>
            </a:r>
            <a:r>
              <a:rPr lang="en-US" altLang="zh-CN" sz="1500" dirty="0" err="1">
                <a:ea typeface="宋体" pitchFamily="2" charset="-122"/>
              </a:rPr>
              <a:t>NameListService</a:t>
            </a:r>
            <a:r>
              <a:rPr lang="zh-CN" altLang="en-US" sz="1500" dirty="0">
                <a:ea typeface="宋体" pitchFamily="2" charset="-122"/>
              </a:rPr>
              <a:t>和</a:t>
            </a:r>
            <a:r>
              <a:rPr lang="en-US" altLang="zh-CN" sz="1500" dirty="0" err="1">
                <a:ea typeface="宋体" pitchFamily="2" charset="-122"/>
              </a:rPr>
              <a:t>TeamService</a:t>
            </a:r>
            <a:r>
              <a:rPr lang="zh-CN" altLang="en-US" sz="1500" dirty="0">
                <a:ea typeface="宋体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itchFamily="2" charset="-122"/>
              </a:rPr>
              <a:t>成员对象</a:t>
            </a: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domain</a:t>
            </a:r>
            <a:r>
              <a:rPr lang="zh-CN" altLang="en-US" sz="1500">
                <a:ea typeface="宋体" pitchFamily="2" charset="-122"/>
              </a:rPr>
              <a:t>模块为</a:t>
            </a:r>
            <a:r>
              <a:rPr lang="en-US" altLang="zh-CN" sz="1500">
                <a:ea typeface="宋体" pitchFamily="2" charset="-122"/>
              </a:rPr>
              <a:t>Employee</a:t>
            </a:r>
            <a:r>
              <a:rPr lang="zh-CN" altLang="en-US" sz="1500">
                <a:ea typeface="宋体" pitchFamily="2" charset="-122"/>
              </a:rPr>
              <a:t>及其子类等</a:t>
            </a:r>
            <a:r>
              <a:rPr lang="en-US" altLang="zh-CN" sz="1500">
                <a:ea typeface="宋体" pitchFamily="2" charset="-122"/>
              </a:rPr>
              <a:t>JavaBean</a:t>
            </a:r>
            <a:r>
              <a:rPr lang="zh-CN" altLang="en-US" sz="1500">
                <a:ea typeface="宋体" pitchFamily="2" charset="-122"/>
              </a:rPr>
              <a:t>类所在的包</a:t>
            </a:r>
            <a:endParaRPr lang="en-US" altLang="zh-CN" sz="1500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/>
          </a:p>
          <a:p>
            <a:r>
              <a:rPr lang="en-US" altLang="zh-CN" sz="1200"/>
              <a:t>TeamService</a:t>
            </a:r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68597" y="183980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Microsoft Office PowerPoint</Application>
  <PresentationFormat>全屏显示(16:9)</PresentationFormat>
  <Paragraphs>368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굴림</vt:lpstr>
      <vt:lpstr>GungsuhChe</vt:lpstr>
      <vt:lpstr>楷体</vt:lpstr>
      <vt:lpstr>宋体</vt:lpstr>
      <vt:lpstr>微软雅黑</vt:lpstr>
      <vt:lpstr>新宋体</vt:lpstr>
      <vt:lpstr>Arial</vt:lpstr>
      <vt:lpstr>Calibri</vt:lpstr>
      <vt:lpstr>Times</vt:lpstr>
      <vt:lpstr>Times New Roman</vt:lpstr>
      <vt:lpstr>Wingdings</vt:lpstr>
      <vt:lpstr>Office 主题</vt:lpstr>
      <vt:lpstr>优尚开发 团队调度系统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2022-08-15T17:03:41Z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